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62" r:id="rId6"/>
    <p:sldId id="259" r:id="rId7"/>
    <p:sldId id="266" r:id="rId8"/>
    <p:sldId id="260" r:id="rId9"/>
    <p:sldId id="267"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00FF00"/>
    <a:srgbClr val="66FF99"/>
    <a:srgbClr val="FF0066"/>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120" d="100"/>
          <a:sy n="120" d="100"/>
        </p:scale>
        <p:origin x="1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7F56039-21F5-44FF-8EDB-A56D333F1238}" type="datetimeFigureOut">
              <a:rPr lang="ru-RU" smtClean="0"/>
              <a:t>12.04.2020</a:t>
            </a:fld>
            <a:endParaRPr lang="ru-RU"/>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F92164E-9609-42D1-9BB2-B03135DB0965}" type="slidenum">
              <a:rPr lang="ru-RU" smtClean="0"/>
              <a:t>‹#›</a:t>
            </a:fld>
            <a:endParaRPr lang="ru-RU"/>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2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7F56039-21F5-44FF-8EDB-A56D333F1238}" type="datetimeFigureOut">
              <a:rPr lang="ru-RU" smtClean="0"/>
              <a:t>12.04.2020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F92164E-9609-42D1-9BB2-B03135DB0965}" type="slidenum">
              <a:rPr lang="ru-RU" smtClean="0"/>
              <a:t>‹#›</a:t>
            </a:fld>
            <a:endParaRPr lang="ru-RU"/>
          </a:p>
        </p:txBody>
      </p:sp>
    </p:spTree>
    <p:extLst>
      <p:ext uri="{BB962C8B-B14F-4D97-AF65-F5344CB8AC3E}">
        <p14:creationId xmlns:p14="http://schemas.microsoft.com/office/powerpoint/2010/main" val="195400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7F56039-21F5-44FF-8EDB-A56D333F1238}" type="datetimeFigureOut">
              <a:rPr lang="ru-RU" smtClean="0"/>
              <a:t>12.04.2020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F92164E-9609-42D1-9BB2-B03135DB0965}" type="slidenum">
              <a:rPr lang="ru-RU" smtClean="0"/>
              <a:t>‹#›</a:t>
            </a:fld>
            <a:endParaRPr lang="ru-RU"/>
          </a:p>
        </p:txBody>
      </p:sp>
    </p:spTree>
    <p:extLst>
      <p:ext uri="{BB962C8B-B14F-4D97-AF65-F5344CB8AC3E}">
        <p14:creationId xmlns:p14="http://schemas.microsoft.com/office/powerpoint/2010/main" val="189971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7F56039-21F5-44FF-8EDB-A56D333F1238}" type="datetimeFigureOut">
              <a:rPr lang="ru-RU" smtClean="0"/>
              <a:t>12.04.2020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F92164E-9609-42D1-9BB2-B03135DB0965}" type="slidenum">
              <a:rPr lang="ru-RU" smtClean="0"/>
              <a:t>‹#›</a:t>
            </a:fld>
            <a:endParaRPr lang="ru-RU"/>
          </a:p>
        </p:txBody>
      </p:sp>
    </p:spTree>
    <p:extLst>
      <p:ext uri="{BB962C8B-B14F-4D97-AF65-F5344CB8AC3E}">
        <p14:creationId xmlns:p14="http://schemas.microsoft.com/office/powerpoint/2010/main" val="295782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7F56039-21F5-44FF-8EDB-A56D333F1238}" type="datetimeFigureOut">
              <a:rPr lang="ru-RU" smtClean="0"/>
              <a:t>12.04.2020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F92164E-9609-42D1-9BB2-B03135DB0965}" type="slidenum">
              <a:rPr lang="ru-RU" smtClean="0"/>
              <a:t>‹#›</a:t>
            </a:fld>
            <a:endParaRPr lang="ru-RU"/>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1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7F56039-21F5-44FF-8EDB-A56D333F1238}" type="datetimeFigureOut">
              <a:rPr lang="ru-RU" smtClean="0"/>
              <a:t>12.04.2020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F92164E-9609-42D1-9BB2-B03135DB0965}" type="slidenum">
              <a:rPr lang="ru-RU" smtClean="0"/>
              <a:t>‹#›</a:t>
            </a:fld>
            <a:endParaRPr lang="ru-RU"/>
          </a:p>
        </p:txBody>
      </p:sp>
    </p:spTree>
    <p:extLst>
      <p:ext uri="{BB962C8B-B14F-4D97-AF65-F5344CB8AC3E}">
        <p14:creationId xmlns:p14="http://schemas.microsoft.com/office/powerpoint/2010/main" val="28858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7F56039-21F5-44FF-8EDB-A56D333F1238}" type="datetimeFigureOut">
              <a:rPr lang="ru-RU" smtClean="0"/>
              <a:t>12.04.2020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F92164E-9609-42D1-9BB2-B03135DB0965}" type="slidenum">
              <a:rPr lang="ru-RU" smtClean="0"/>
              <a:t>‹#›</a:t>
            </a:fld>
            <a:endParaRPr lang="ru-RU"/>
          </a:p>
        </p:txBody>
      </p:sp>
    </p:spTree>
    <p:extLst>
      <p:ext uri="{BB962C8B-B14F-4D97-AF65-F5344CB8AC3E}">
        <p14:creationId xmlns:p14="http://schemas.microsoft.com/office/powerpoint/2010/main" val="154949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7F56039-21F5-44FF-8EDB-A56D333F1238}" type="datetimeFigureOut">
              <a:rPr lang="ru-RU" smtClean="0"/>
              <a:t>12.04.2020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F92164E-9609-42D1-9BB2-B03135DB0965}" type="slidenum">
              <a:rPr lang="ru-RU" smtClean="0"/>
              <a:t>‹#›</a:t>
            </a:fld>
            <a:endParaRPr lang="ru-RU"/>
          </a:p>
        </p:txBody>
      </p:sp>
    </p:spTree>
    <p:extLst>
      <p:ext uri="{BB962C8B-B14F-4D97-AF65-F5344CB8AC3E}">
        <p14:creationId xmlns:p14="http://schemas.microsoft.com/office/powerpoint/2010/main" val="424134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56039-21F5-44FF-8EDB-A56D333F1238}" type="datetimeFigureOut">
              <a:rPr lang="ru-RU" smtClean="0"/>
              <a:t>12.04.2020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F92164E-9609-42D1-9BB2-B03135DB0965}" type="slidenum">
              <a:rPr lang="ru-RU" smtClean="0"/>
              <a:t>‹#›</a:t>
            </a:fld>
            <a:endParaRPr lang="ru-RU"/>
          </a:p>
        </p:txBody>
      </p:sp>
    </p:spTree>
    <p:extLst>
      <p:ext uri="{BB962C8B-B14F-4D97-AF65-F5344CB8AC3E}">
        <p14:creationId xmlns:p14="http://schemas.microsoft.com/office/powerpoint/2010/main" val="8573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7F56039-21F5-44FF-8EDB-A56D333F1238}" type="datetimeFigureOut">
              <a:rPr lang="ru-RU" smtClean="0"/>
              <a:t>12.04.2020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F92164E-9609-42D1-9BB2-B03135DB0965}" type="slidenum">
              <a:rPr lang="ru-RU" smtClean="0"/>
              <a:t>‹#›</a:t>
            </a:fld>
            <a:endParaRPr lang="ru-RU"/>
          </a:p>
        </p:txBody>
      </p:sp>
    </p:spTree>
    <p:extLst>
      <p:ext uri="{BB962C8B-B14F-4D97-AF65-F5344CB8AC3E}">
        <p14:creationId xmlns:p14="http://schemas.microsoft.com/office/powerpoint/2010/main" val="225000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7F56039-21F5-44FF-8EDB-A56D333F1238}" type="datetimeFigureOut">
              <a:rPr lang="ru-RU" smtClean="0"/>
              <a:t>12.04.2020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F92164E-9609-42D1-9BB2-B03135DB0965}" type="slidenum">
              <a:rPr lang="ru-RU" smtClean="0"/>
              <a:t>‹#›</a:t>
            </a:fld>
            <a:endParaRPr lang="ru-RU"/>
          </a:p>
        </p:txBody>
      </p:sp>
    </p:spTree>
    <p:extLst>
      <p:ext uri="{BB962C8B-B14F-4D97-AF65-F5344CB8AC3E}">
        <p14:creationId xmlns:p14="http://schemas.microsoft.com/office/powerpoint/2010/main" val="402523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7F56039-21F5-44FF-8EDB-A56D333F1238}" type="datetimeFigureOut">
              <a:rPr lang="ru-RU" smtClean="0"/>
              <a:t>12.04.2020</a:t>
            </a:fld>
            <a:endParaRPr lang="ru-RU"/>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ru-RU"/>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F92164E-9609-42D1-9BB2-B03135DB0965}" type="slidenum">
              <a:rPr lang="ru-RU" smtClean="0"/>
              <a:t>‹#›</a:t>
            </a:fld>
            <a:endParaRPr lang="ru-RU"/>
          </a:p>
        </p:txBody>
      </p:sp>
    </p:spTree>
    <p:extLst>
      <p:ext uri="{BB962C8B-B14F-4D97-AF65-F5344CB8AC3E}">
        <p14:creationId xmlns:p14="http://schemas.microsoft.com/office/powerpoint/2010/main" val="217363994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4.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9425"/>
            <a:ext cx="12192000" cy="6858001"/>
          </a:xfrm>
          <a:prstGeom prst="rect">
            <a:avLst/>
          </a:prstGeom>
        </p:spPr>
      </p:pic>
      <p:sp>
        <p:nvSpPr>
          <p:cNvPr id="2" name="Заголовок 1"/>
          <p:cNvSpPr>
            <a:spLocks noGrp="1"/>
          </p:cNvSpPr>
          <p:nvPr>
            <p:ph type="ctrTitle"/>
          </p:nvPr>
        </p:nvSpPr>
        <p:spPr>
          <a:xfrm>
            <a:off x="2069817" y="2206356"/>
            <a:ext cx="8052358" cy="1664879"/>
          </a:xfrm>
          <a:noFill/>
        </p:spPr>
        <p:txBody>
          <a:bodyPr wrap="square">
            <a:spAutoFit/>
          </a:bodyPr>
          <a:lstStyle/>
          <a:p>
            <a:pPr algn="ctr"/>
            <a:r>
              <a:rPr lang="en-US" sz="6000" spc="-300" dirty="0" smtClean="0">
                <a:solidFill>
                  <a:schemeClr val="tx1"/>
                </a:solidFill>
                <a:latin typeface="Cooper Black" panose="0208090404030B020404" pitchFamily="18" charset="0"/>
              </a:rPr>
              <a:t>Network Analysis Project</a:t>
            </a:r>
            <a:endParaRPr lang="ru-RU" sz="6000" spc="-300" dirty="0">
              <a:solidFill>
                <a:schemeClr val="tx1"/>
              </a:solidFill>
            </a:endParaRPr>
          </a:p>
        </p:txBody>
      </p:sp>
      <p:sp>
        <p:nvSpPr>
          <p:cNvPr id="3" name="Подзаголовок 2"/>
          <p:cNvSpPr>
            <a:spLocks noGrp="1"/>
          </p:cNvSpPr>
          <p:nvPr>
            <p:ph type="subTitle" idx="1"/>
          </p:nvPr>
        </p:nvSpPr>
        <p:spPr>
          <a:xfrm>
            <a:off x="3033290" y="3871235"/>
            <a:ext cx="6125411" cy="584775"/>
          </a:xfrm>
          <a:noFill/>
        </p:spPr>
        <p:txBody>
          <a:bodyPr wrap="square">
            <a:spAutoFit/>
          </a:bodyPr>
          <a:lstStyle/>
          <a:p>
            <a:r>
              <a:rPr lang="en-US" sz="3200" dirty="0" smtClean="0">
                <a:solidFill>
                  <a:srgbClr val="FF0000"/>
                </a:solidFill>
                <a:latin typeface="Cooper Black" panose="0208090404030B020404" pitchFamily="18" charset="0"/>
              </a:rPr>
              <a:t>Dari-</a:t>
            </a:r>
            <a:r>
              <a:rPr lang="en-US" sz="3200" dirty="0" err="1" smtClean="0">
                <a:solidFill>
                  <a:srgbClr val="FF0000"/>
                </a:solidFill>
                <a:latin typeface="Cooper Black" panose="0208090404030B020404" pitchFamily="18" charset="0"/>
              </a:rPr>
              <a:t>Khanda</a:t>
            </a:r>
            <a:r>
              <a:rPr lang="en-US" sz="3200" dirty="0" smtClean="0">
                <a:solidFill>
                  <a:srgbClr val="FF0000"/>
                </a:solidFill>
                <a:latin typeface="Cooper Black" panose="0208090404030B020404" pitchFamily="18" charset="0"/>
              </a:rPr>
              <a:t> </a:t>
            </a:r>
            <a:r>
              <a:rPr lang="en-US" sz="3200" dirty="0" err="1" smtClean="0">
                <a:solidFill>
                  <a:srgbClr val="FF0000"/>
                </a:solidFill>
                <a:latin typeface="Cooper Black" panose="0208090404030B020404" pitchFamily="18" charset="0"/>
              </a:rPr>
              <a:t>Garmaeva</a:t>
            </a:r>
            <a:endParaRPr lang="ru-RU" sz="3200" dirty="0">
              <a:solidFill>
                <a:srgbClr val="FF0000"/>
              </a:solidFill>
            </a:endParaRPr>
          </a:p>
        </p:txBody>
      </p:sp>
    </p:spTree>
    <p:extLst>
      <p:ext uri="{BB962C8B-B14F-4D97-AF65-F5344CB8AC3E}">
        <p14:creationId xmlns:p14="http://schemas.microsoft.com/office/powerpoint/2010/main" val="4162914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7140" y="559987"/>
            <a:ext cx="11237720" cy="1356360"/>
          </a:xfrm>
        </p:spPr>
        <p:txBody>
          <a:bodyPr/>
          <a:lstStyle/>
          <a:p>
            <a:r>
              <a:rPr lang="en-US" dirty="0" smtClean="0">
                <a:solidFill>
                  <a:schemeClr val="tx1"/>
                </a:solidFill>
                <a:latin typeface="Cooper Black" panose="0208090404030B020404" pitchFamily="18" charset="0"/>
              </a:rPr>
              <a:t>Outline: a graph of </a:t>
            </a:r>
            <a:r>
              <a:rPr lang="en-US" dirty="0">
                <a:solidFill>
                  <a:schemeClr val="tx1"/>
                </a:solidFill>
                <a:latin typeface="Cooper Black" panose="0208090404030B020404" pitchFamily="18" charset="0"/>
              </a:rPr>
              <a:t>D</a:t>
            </a:r>
            <a:r>
              <a:rPr lang="en-US" dirty="0" smtClean="0">
                <a:solidFill>
                  <a:schemeClr val="tx1"/>
                </a:solidFill>
                <a:latin typeface="Cooper Black" panose="0208090404030B020404" pitchFamily="18" charset="0"/>
              </a:rPr>
              <a:t>ari’s </a:t>
            </a:r>
            <a:r>
              <a:rPr lang="en-US" dirty="0" smtClean="0">
                <a:solidFill>
                  <a:schemeClr val="tx1"/>
                </a:solidFill>
                <a:latin typeface="Cooper Black" panose="0208090404030B020404" pitchFamily="18" charset="0"/>
              </a:rPr>
              <a:t>VK friends</a:t>
            </a:r>
            <a:endParaRPr lang="ru-RU" dirty="0">
              <a:solidFill>
                <a:schemeClr val="tx1"/>
              </a:solidFill>
            </a:endParaRPr>
          </a:p>
        </p:txBody>
      </p:sp>
      <p:sp>
        <p:nvSpPr>
          <p:cNvPr id="3" name="Объект 2"/>
          <p:cNvSpPr>
            <a:spLocks noGrp="1"/>
          </p:cNvSpPr>
          <p:nvPr>
            <p:ph idx="1"/>
          </p:nvPr>
        </p:nvSpPr>
        <p:spPr>
          <a:xfrm>
            <a:off x="838200" y="1690688"/>
            <a:ext cx="10515600" cy="4748213"/>
          </a:xfrm>
        </p:spPr>
        <p:txBody>
          <a:bodyPr>
            <a:normAutofit lnSpcReduction="10000"/>
          </a:bodyPr>
          <a:lstStyle/>
          <a:p>
            <a:pPr marL="0" indent="0">
              <a:buNone/>
            </a:pPr>
            <a:r>
              <a:rPr lang="en-US" sz="2400" dirty="0" smtClean="0">
                <a:solidFill>
                  <a:schemeClr val="accent6"/>
                </a:solidFill>
                <a:latin typeface="Cooper Black" panose="0208090404030B020404" pitchFamily="18" charset="0"/>
              </a:rPr>
              <a:t>1) Network summary</a:t>
            </a:r>
          </a:p>
          <a:p>
            <a:pPr marL="0" indent="0">
              <a:buNone/>
            </a:pPr>
            <a:r>
              <a:rPr lang="en-US" sz="2400" dirty="0" smtClean="0">
                <a:solidFill>
                  <a:schemeClr val="accent6"/>
                </a:solidFill>
                <a:latin typeface="Cooper Black" panose="0208090404030B020404" pitchFamily="18" charset="0"/>
              </a:rPr>
              <a:t>2) Structural analysis:</a:t>
            </a:r>
          </a:p>
          <a:p>
            <a:pPr marL="1171575" indent="-457200"/>
            <a:r>
              <a:rPr lang="en-US" sz="2400" dirty="0" smtClean="0">
                <a:solidFill>
                  <a:schemeClr val="accent6"/>
                </a:solidFill>
                <a:latin typeface="Cooper Black" panose="0208090404030B020404" pitchFamily="18" charset="0"/>
              </a:rPr>
              <a:t>Centrality</a:t>
            </a:r>
          </a:p>
          <a:p>
            <a:pPr marL="1171575" indent="-457200"/>
            <a:r>
              <a:rPr lang="en-US" sz="2400" dirty="0" err="1" smtClean="0">
                <a:solidFill>
                  <a:schemeClr val="accent6"/>
                </a:solidFill>
                <a:latin typeface="Cooper Black" panose="0208090404030B020404" pitchFamily="18" charset="0"/>
              </a:rPr>
              <a:t>Assortativity</a:t>
            </a:r>
            <a:endParaRPr lang="en-US" sz="2400" dirty="0" smtClean="0">
              <a:solidFill>
                <a:schemeClr val="accent6"/>
              </a:solidFill>
              <a:latin typeface="Cooper Black" panose="0208090404030B020404" pitchFamily="18" charset="0"/>
            </a:endParaRPr>
          </a:p>
          <a:p>
            <a:pPr marL="1171575" indent="-457200"/>
            <a:r>
              <a:rPr lang="en-US" sz="2400" dirty="0" smtClean="0">
                <a:solidFill>
                  <a:schemeClr val="accent6"/>
                </a:solidFill>
                <a:latin typeface="Cooper Black" panose="0208090404030B020404" pitchFamily="18" charset="0"/>
              </a:rPr>
              <a:t>Similarity</a:t>
            </a:r>
          </a:p>
          <a:p>
            <a:pPr marL="1171575" indent="-457200"/>
            <a:r>
              <a:rPr lang="en-US" sz="2400" dirty="0" smtClean="0">
                <a:solidFill>
                  <a:schemeClr val="accent6"/>
                </a:solidFill>
                <a:latin typeface="Cooper Black" panose="0208090404030B020404" pitchFamily="18" charset="0"/>
              </a:rPr>
              <a:t>Approximating random graph</a:t>
            </a:r>
          </a:p>
          <a:p>
            <a:pPr marL="0" indent="0">
              <a:buNone/>
            </a:pPr>
            <a:r>
              <a:rPr lang="en-US" sz="2400" dirty="0" smtClean="0">
                <a:solidFill>
                  <a:schemeClr val="accent6"/>
                </a:solidFill>
                <a:latin typeface="Cooper Black" panose="0208090404030B020404" pitchFamily="18" charset="0"/>
              </a:rPr>
              <a:t>3) Community detection:</a:t>
            </a:r>
          </a:p>
          <a:p>
            <a:pPr marL="1162050" indent="-447675"/>
            <a:r>
              <a:rPr lang="en-US" sz="2400" dirty="0" smtClean="0">
                <a:solidFill>
                  <a:schemeClr val="accent6"/>
                </a:solidFill>
                <a:latin typeface="Cooper Black" panose="0208090404030B020404" pitchFamily="18" charset="0"/>
              </a:rPr>
              <a:t>Cliques</a:t>
            </a:r>
          </a:p>
          <a:p>
            <a:pPr marL="1162050" indent="-447675"/>
            <a:r>
              <a:rPr lang="en-US" sz="2400" dirty="0" smtClean="0">
                <a:solidFill>
                  <a:schemeClr val="accent6"/>
                </a:solidFill>
                <a:latin typeface="Cooper Black" panose="0208090404030B020404" pitchFamily="18" charset="0"/>
              </a:rPr>
              <a:t>K-shells</a:t>
            </a:r>
          </a:p>
          <a:p>
            <a:pPr marL="1162050" indent="-447675"/>
            <a:r>
              <a:rPr lang="en-US" sz="2400" dirty="0" smtClean="0">
                <a:solidFill>
                  <a:schemeClr val="accent6"/>
                </a:solidFill>
                <a:latin typeface="Cooper Black" panose="0208090404030B020404" pitchFamily="18" charset="0"/>
              </a:rPr>
              <a:t>Communities</a:t>
            </a:r>
          </a:p>
          <a:p>
            <a:pPr marL="0" indent="0">
              <a:buNone/>
            </a:pPr>
            <a:endParaRPr lang="en-US" sz="2400" dirty="0" smtClean="0">
              <a:latin typeface="Cooper Black" panose="0208090404030B020404" pitchFamily="18" charset="0"/>
            </a:endParaRPr>
          </a:p>
          <a:p>
            <a:pPr marL="714375" indent="0">
              <a:buNone/>
            </a:pPr>
            <a:endParaRPr lang="en-US" dirty="0" smtClean="0">
              <a:latin typeface="Cooper Black" panose="0208090404030B020404" pitchFamily="18" charset="0"/>
            </a:endParaRPr>
          </a:p>
        </p:txBody>
      </p:sp>
      <p:pic>
        <p:nvPicPr>
          <p:cNvPr id="10" name="Рисунок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014" y="1916347"/>
            <a:ext cx="3968738" cy="3968738"/>
          </a:xfrm>
          <a:prstGeom prst="rect">
            <a:avLst/>
          </a:prstGeom>
        </p:spPr>
      </p:pic>
      <p:sp>
        <p:nvSpPr>
          <p:cNvPr id="4" name="Стрелка вправо 3"/>
          <p:cNvSpPr/>
          <p:nvPr/>
        </p:nvSpPr>
        <p:spPr>
          <a:xfrm rot="2396386">
            <a:off x="6633804" y="2109672"/>
            <a:ext cx="747258" cy="760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rot="18640435">
            <a:off x="5790254" y="1925344"/>
            <a:ext cx="1680279" cy="369332"/>
          </a:xfrm>
          <a:prstGeom prst="rect">
            <a:avLst/>
          </a:prstGeom>
          <a:noFill/>
        </p:spPr>
        <p:txBody>
          <a:bodyPr wrap="square" rtlCol="0">
            <a:spAutoFit/>
          </a:bodyPr>
          <a:lstStyle/>
          <a:p>
            <a:r>
              <a:rPr lang="en-US" dirty="0" smtClean="0">
                <a:solidFill>
                  <a:srgbClr val="FF0000"/>
                </a:solidFill>
                <a:latin typeface="Cooper Black" panose="0208090404030B020404" pitchFamily="18" charset="0"/>
              </a:rPr>
              <a:t>This is Dari</a:t>
            </a:r>
            <a:endParaRPr lang="ru-RU" dirty="0">
              <a:solidFill>
                <a:srgbClr val="FF0000"/>
              </a:solidFill>
            </a:endParaRPr>
          </a:p>
        </p:txBody>
      </p:sp>
    </p:spTree>
    <p:extLst>
      <p:ext uri="{BB962C8B-B14F-4D97-AF65-F5344CB8AC3E}">
        <p14:creationId xmlns:p14="http://schemas.microsoft.com/office/powerpoint/2010/main" val="139012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accent6"/>
                </a:solidFill>
                <a:latin typeface="Cooper Black" panose="0208090404030B020404" pitchFamily="18" charset="0"/>
              </a:rPr>
              <a:t>Network summary</a:t>
            </a:r>
            <a:endParaRPr lang="ru-RU" dirty="0">
              <a:solidFill>
                <a:schemeClr val="accent6"/>
              </a:solidFill>
            </a:endParaRPr>
          </a:p>
        </p:txBody>
      </p:sp>
      <p:sp>
        <p:nvSpPr>
          <p:cNvPr id="3" name="Объект 2"/>
          <p:cNvSpPr>
            <a:spLocks noGrp="1"/>
          </p:cNvSpPr>
          <p:nvPr>
            <p:ph idx="1"/>
          </p:nvPr>
        </p:nvSpPr>
        <p:spPr>
          <a:xfrm>
            <a:off x="1143001" y="1649337"/>
            <a:ext cx="6035466" cy="4948015"/>
          </a:xfrm>
        </p:spPr>
        <p:txBody>
          <a:bodyPr>
            <a:normAutofit fontScale="70000" lnSpcReduction="20000"/>
          </a:bodyPr>
          <a:lstStyle/>
          <a:p>
            <a:pPr marL="45720" indent="0">
              <a:buNone/>
            </a:pPr>
            <a:r>
              <a:rPr lang="en-US" sz="2300" dirty="0" smtClean="0">
                <a:latin typeface="Cooper Black" panose="0208090404030B020404" pitchFamily="18" charset="0"/>
              </a:rPr>
              <a:t>1) Data collection – VK API (‘</a:t>
            </a:r>
            <a:r>
              <a:rPr lang="en-US" sz="2300" dirty="0" err="1" smtClean="0">
                <a:latin typeface="Cooper Black" panose="0208090404030B020404" pitchFamily="18" charset="0"/>
              </a:rPr>
              <a:t>vk</a:t>
            </a:r>
            <a:r>
              <a:rPr lang="en-US" sz="2300" dirty="0" smtClean="0">
                <a:latin typeface="Cooper Black" panose="0208090404030B020404" pitchFamily="18" charset="0"/>
              </a:rPr>
              <a:t> library’)</a:t>
            </a:r>
          </a:p>
          <a:p>
            <a:pPr marL="45720" indent="0">
              <a:buNone/>
            </a:pPr>
            <a:r>
              <a:rPr lang="en-US" sz="2300" dirty="0" smtClean="0">
                <a:latin typeface="Cooper Black" panose="0208090404030B020404" pitchFamily="18" charset="0"/>
              </a:rPr>
              <a:t>2) Attributes of nodes*:</a:t>
            </a:r>
          </a:p>
          <a:p>
            <a:r>
              <a:rPr lang="en-US" sz="1500" dirty="0" smtClean="0">
                <a:latin typeface="Cooper Black" panose="0208090404030B020404" pitchFamily="18" charset="0"/>
              </a:rPr>
              <a:t>Name</a:t>
            </a:r>
          </a:p>
          <a:p>
            <a:r>
              <a:rPr lang="en-US" sz="1500" dirty="0" smtClean="0">
                <a:latin typeface="Cooper Black" panose="0208090404030B020404" pitchFamily="18" charset="0"/>
              </a:rPr>
              <a:t>Sex</a:t>
            </a:r>
          </a:p>
          <a:p>
            <a:r>
              <a:rPr lang="en-US" sz="1500" dirty="0" smtClean="0">
                <a:latin typeface="Cooper Black" panose="0208090404030B020404" pitchFamily="18" charset="0"/>
              </a:rPr>
              <a:t>City</a:t>
            </a:r>
          </a:p>
          <a:p>
            <a:r>
              <a:rPr lang="en-US" sz="1500" dirty="0" smtClean="0">
                <a:latin typeface="Cooper Black" panose="0208090404030B020404" pitchFamily="18" charset="0"/>
              </a:rPr>
              <a:t>Education</a:t>
            </a:r>
          </a:p>
          <a:p>
            <a:pPr marL="45720" indent="0">
              <a:buNone/>
            </a:pPr>
            <a:r>
              <a:rPr lang="en-US" sz="2300" dirty="0" smtClean="0">
                <a:latin typeface="Cooper Black" panose="0208090404030B020404" pitchFamily="18" charset="0"/>
              </a:rPr>
              <a:t>3) Key information:</a:t>
            </a:r>
          </a:p>
          <a:p>
            <a:pPr lvl="0">
              <a:buClr>
                <a:srgbClr val="A6B727"/>
              </a:buClr>
            </a:pPr>
            <a:r>
              <a:rPr lang="en-US" sz="1600" dirty="0" smtClean="0">
                <a:solidFill>
                  <a:srgbClr val="A6B727"/>
                </a:solidFill>
                <a:latin typeface="Cooper Black" panose="0208090404030B020404" pitchFamily="18" charset="0"/>
              </a:rPr>
              <a:t>Number of nodes – 244</a:t>
            </a:r>
          </a:p>
          <a:p>
            <a:pPr lvl="0">
              <a:buClr>
                <a:srgbClr val="A6B727"/>
              </a:buClr>
            </a:pPr>
            <a:r>
              <a:rPr lang="en-US" sz="1600" dirty="0" smtClean="0">
                <a:solidFill>
                  <a:srgbClr val="A6B727"/>
                </a:solidFill>
                <a:latin typeface="Cooper Black" panose="0208090404030B020404" pitchFamily="18" charset="0"/>
              </a:rPr>
              <a:t>Number of edges – 1457</a:t>
            </a:r>
          </a:p>
          <a:p>
            <a:pPr lvl="0">
              <a:buClr>
                <a:srgbClr val="A6B727"/>
              </a:buClr>
            </a:pPr>
            <a:r>
              <a:rPr lang="en-US" sz="1600" dirty="0" smtClean="0">
                <a:solidFill>
                  <a:srgbClr val="A6B727"/>
                </a:solidFill>
                <a:latin typeface="Cooper Black" panose="0208090404030B020404" pitchFamily="18" charset="0"/>
              </a:rPr>
              <a:t>Diameter – 12</a:t>
            </a:r>
          </a:p>
          <a:p>
            <a:pPr lvl="0">
              <a:buClr>
                <a:srgbClr val="A6B727"/>
              </a:buClr>
            </a:pPr>
            <a:r>
              <a:rPr lang="en-US" sz="1600" dirty="0" smtClean="0">
                <a:solidFill>
                  <a:srgbClr val="A6B727"/>
                </a:solidFill>
                <a:latin typeface="Cooper Black" panose="0208090404030B020404" pitchFamily="18" charset="0"/>
              </a:rPr>
              <a:t>Average clustering coefficient** – 0.545</a:t>
            </a:r>
          </a:p>
          <a:p>
            <a:pPr lvl="0">
              <a:buClr>
                <a:srgbClr val="A6B727"/>
              </a:buClr>
            </a:pPr>
            <a:r>
              <a:rPr lang="en-US" sz="1600" dirty="0" smtClean="0">
                <a:solidFill>
                  <a:srgbClr val="A6B727"/>
                </a:solidFill>
                <a:latin typeface="Cooper Black" panose="0208090404030B020404" pitchFamily="18" charset="0"/>
              </a:rPr>
              <a:t>Number of connected components –</a:t>
            </a:r>
            <a:r>
              <a:rPr lang="en-US" sz="1600" dirty="0">
                <a:solidFill>
                  <a:srgbClr val="A6B727"/>
                </a:solidFill>
                <a:latin typeface="Cooper Black" panose="0208090404030B020404" pitchFamily="18" charset="0"/>
              </a:rPr>
              <a:t> </a:t>
            </a:r>
            <a:r>
              <a:rPr lang="en-US" sz="1600" dirty="0" smtClean="0">
                <a:solidFill>
                  <a:srgbClr val="A6B727"/>
                </a:solidFill>
                <a:latin typeface="Cooper Black" panose="0208090404030B020404" pitchFamily="18" charset="0"/>
              </a:rPr>
              <a:t>10</a:t>
            </a:r>
          </a:p>
          <a:p>
            <a:pPr lvl="0">
              <a:buClr>
                <a:srgbClr val="A6B727"/>
              </a:buClr>
            </a:pPr>
            <a:r>
              <a:rPr lang="en-US" sz="1600" dirty="0" smtClean="0">
                <a:solidFill>
                  <a:srgbClr val="A6B727"/>
                </a:solidFill>
                <a:latin typeface="Cooper Black" panose="0208090404030B020404" pitchFamily="18" charset="0"/>
              </a:rPr>
              <a:t>Density – 0.049</a:t>
            </a:r>
            <a:endParaRPr lang="en-US" sz="1600" dirty="0">
              <a:solidFill>
                <a:srgbClr val="A6B727"/>
              </a:solidFill>
              <a:latin typeface="Cooper Black" panose="0208090404030B020404" pitchFamily="18" charset="0"/>
            </a:endParaRPr>
          </a:p>
          <a:p>
            <a:pPr marL="45720" indent="0">
              <a:buNone/>
            </a:pPr>
            <a:endParaRPr lang="en-US" dirty="0" smtClean="0">
              <a:latin typeface="Cooper Black" panose="0208090404030B020404" pitchFamily="18" charset="0"/>
            </a:endParaRPr>
          </a:p>
          <a:p>
            <a:pPr marL="45720" indent="0">
              <a:buNone/>
            </a:pPr>
            <a:r>
              <a:rPr lang="en-US" sz="1300" dirty="0" smtClean="0">
                <a:latin typeface="Cooper Black" panose="0208090404030B020404" pitchFamily="18" charset="0"/>
              </a:rPr>
              <a:t>*NA for missing values (deleted)</a:t>
            </a:r>
          </a:p>
          <a:p>
            <a:pPr marL="45720" indent="0">
              <a:buNone/>
            </a:pPr>
            <a:r>
              <a:rPr lang="en-US" sz="1300" dirty="0" smtClean="0">
                <a:latin typeface="Cooper Black" panose="0208090404030B020404" pitchFamily="18" charset="0"/>
              </a:rPr>
              <a:t>**for largest connected component</a:t>
            </a:r>
            <a:endParaRPr lang="en-US" sz="1300" dirty="0" smtClean="0">
              <a:latin typeface="Cooper Black" panose="0208090404030B020404" pitchFamily="18" charset="0"/>
            </a:endParaRPr>
          </a:p>
          <a:p>
            <a:pPr marL="717550" indent="-179388">
              <a:buFont typeface="Wingdings" panose="05000000000000000000" pitchFamily="2" charset="2"/>
              <a:buChar char="§"/>
            </a:pPr>
            <a:endParaRPr lang="ru-RU" dirty="0"/>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372" y="956137"/>
            <a:ext cx="629103" cy="629103"/>
          </a:xfrm>
          <a:prstGeom prst="rect">
            <a:avLst/>
          </a:prstGeom>
        </p:spPr>
      </p:pic>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3979" y="1926930"/>
            <a:ext cx="3961658" cy="3961658"/>
          </a:xfrm>
          <a:prstGeom prst="rect">
            <a:avLst/>
          </a:prstGeom>
        </p:spPr>
      </p:pic>
    </p:spTree>
    <p:extLst>
      <p:ext uri="{BB962C8B-B14F-4D97-AF65-F5344CB8AC3E}">
        <p14:creationId xmlns:p14="http://schemas.microsoft.com/office/powerpoint/2010/main" val="2073340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accent6"/>
                </a:solidFill>
                <a:latin typeface="Cooper Black" panose="0208090404030B020404" pitchFamily="18" charset="0"/>
              </a:rPr>
              <a:t>Network summary. Layout</a:t>
            </a:r>
            <a:endParaRPr lang="ru-RU" dirty="0">
              <a:solidFill>
                <a:schemeClr val="accent6"/>
              </a:solidFill>
            </a:endParaRP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372" y="956137"/>
            <a:ext cx="629103" cy="629103"/>
          </a:xfrm>
          <a:prstGeom prst="rect">
            <a:avLst/>
          </a:prstGeom>
        </p:spPr>
      </p:pic>
      <p:pic>
        <p:nvPicPr>
          <p:cNvPr id="4" name="Рисунок 3"/>
          <p:cNvPicPr>
            <a:picLocks noChangeAspect="1"/>
          </p:cNvPicPr>
          <p:nvPr/>
        </p:nvPicPr>
        <p:blipFill>
          <a:blip r:embed="rId3"/>
          <a:stretch>
            <a:fillRect/>
          </a:stretch>
        </p:blipFill>
        <p:spPr>
          <a:xfrm>
            <a:off x="6482968" y="1965960"/>
            <a:ext cx="4519955" cy="4044168"/>
          </a:xfrm>
          <a:prstGeom prst="rect">
            <a:avLst/>
          </a:prstGeom>
        </p:spPr>
      </p:pic>
      <p:sp>
        <p:nvSpPr>
          <p:cNvPr id="5" name="Овал 4"/>
          <p:cNvSpPr/>
          <p:nvPr/>
        </p:nvSpPr>
        <p:spPr>
          <a:xfrm>
            <a:off x="10075492" y="2295038"/>
            <a:ext cx="943028" cy="8887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7482460" y="2554127"/>
            <a:ext cx="335043" cy="3285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9335474" y="5681546"/>
            <a:ext cx="335043" cy="3285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7566403" y="5297249"/>
            <a:ext cx="556533" cy="540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p:nvPr/>
        </p:nvSpPr>
        <p:spPr>
          <a:xfrm>
            <a:off x="7700437" y="4239069"/>
            <a:ext cx="556533" cy="540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p:nvPr/>
        </p:nvSpPr>
        <p:spPr>
          <a:xfrm>
            <a:off x="6927660" y="4671982"/>
            <a:ext cx="556533" cy="540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p:nvPr/>
        </p:nvSpPr>
        <p:spPr>
          <a:xfrm>
            <a:off x="6462964" y="4260297"/>
            <a:ext cx="556533" cy="540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rot="19266552">
            <a:off x="8537570" y="3768860"/>
            <a:ext cx="351283" cy="7995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p:cNvSpPr/>
          <p:nvPr/>
        </p:nvSpPr>
        <p:spPr>
          <a:xfrm rot="2799472">
            <a:off x="10012495" y="3186152"/>
            <a:ext cx="351283" cy="7995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Объект 2"/>
          <p:cNvSpPr>
            <a:spLocks noGrp="1"/>
          </p:cNvSpPr>
          <p:nvPr>
            <p:ph idx="1"/>
          </p:nvPr>
        </p:nvSpPr>
        <p:spPr>
          <a:xfrm>
            <a:off x="427372" y="1692067"/>
            <a:ext cx="6751095" cy="4948015"/>
          </a:xfrm>
        </p:spPr>
        <p:txBody>
          <a:bodyPr>
            <a:normAutofit/>
          </a:bodyPr>
          <a:lstStyle/>
          <a:p>
            <a:r>
              <a:rPr lang="en-US" sz="1200" dirty="0" smtClean="0">
                <a:latin typeface="Cooper Black" panose="0208090404030B020404" pitchFamily="18" charset="0"/>
              </a:rPr>
              <a:t>The biggest connected component – Bachelor’s degree friends (1)</a:t>
            </a:r>
          </a:p>
          <a:p>
            <a:r>
              <a:rPr lang="en-US" sz="1200" dirty="0" smtClean="0">
                <a:latin typeface="Cooper Black" panose="0208090404030B020404" pitchFamily="18" charset="0"/>
              </a:rPr>
              <a:t>There is a chain of friends (2), </a:t>
            </a:r>
            <a:r>
              <a:rPr lang="en-US" sz="1200" dirty="0">
                <a:latin typeface="Cooper Black" panose="0208090404030B020404" pitchFamily="18" charset="0"/>
              </a:rPr>
              <a:t>which is connected to (1</a:t>
            </a:r>
            <a:r>
              <a:rPr lang="en-US" sz="1200" dirty="0" smtClean="0">
                <a:latin typeface="Cooper Black" panose="0208090404030B020404" pitchFamily="18" charset="0"/>
              </a:rPr>
              <a:t>), that I went to GMAT preparatory courses with. Intuitively, they all should be friends with each other. But each of them only has 1 friend. The story behind it: an university friend knows a shy girl from GMAT courses, the shy girl is a friend only to the most sociable guy, who used to date one of two female friends, who came to GMAT courses together. The breakup was so tough, that the sociable guy and the female friend #1 unfollowed each other, but the sociable guy and the female friend #2 are still friends. So the chain unfolds this way: university friend – shy girl – sociable guy – female friend #2 – female friend #1.</a:t>
            </a:r>
          </a:p>
          <a:p>
            <a:r>
              <a:rPr lang="en-US" sz="1200" dirty="0" smtClean="0">
                <a:latin typeface="Cooper Black" panose="0208090404030B020404" pitchFamily="18" charset="0"/>
              </a:rPr>
              <a:t>2 separate disconnected groups are Master’s degree (5) and USA summer trip friends(4)</a:t>
            </a:r>
          </a:p>
          <a:p>
            <a:r>
              <a:rPr lang="en-US" sz="1200" dirty="0" smtClean="0">
                <a:latin typeface="Cooper Black" panose="0208090404030B020404" pitchFamily="18" charset="0"/>
              </a:rPr>
              <a:t>Different people I met during trips abroad (3)</a:t>
            </a:r>
          </a:p>
          <a:p>
            <a:r>
              <a:rPr lang="en-US" sz="1200" dirty="0" smtClean="0">
                <a:latin typeface="Cooper Black" panose="0208090404030B020404" pitchFamily="18" charset="0"/>
              </a:rPr>
              <a:t>High school friends (6)</a:t>
            </a:r>
          </a:p>
          <a:p>
            <a:r>
              <a:rPr lang="en-US" sz="1200" dirty="0" err="1" smtClean="0">
                <a:latin typeface="Cooper Black" panose="0208090404030B020404" pitchFamily="18" charset="0"/>
              </a:rPr>
              <a:t>Buryad</a:t>
            </a:r>
            <a:r>
              <a:rPr lang="en-US" sz="1200" dirty="0" smtClean="0">
                <a:latin typeface="Cooper Black" panose="0208090404030B020404" pitchFamily="18" charset="0"/>
              </a:rPr>
              <a:t> diaspora in New-York(7), where I lived for over a year</a:t>
            </a:r>
          </a:p>
          <a:p>
            <a:r>
              <a:rPr lang="en-US" sz="1200" dirty="0" smtClean="0">
                <a:latin typeface="Cooper Black" panose="0208090404030B020404" pitchFamily="18" charset="0"/>
              </a:rPr>
              <a:t>Relatives(8)</a:t>
            </a:r>
          </a:p>
          <a:p>
            <a:r>
              <a:rPr lang="en-US" sz="1200" dirty="0" smtClean="0">
                <a:latin typeface="Cooper Black" panose="0208090404030B020404" pitchFamily="18" charset="0"/>
              </a:rPr>
              <a:t>Elementary school friends(9)</a:t>
            </a:r>
          </a:p>
          <a:p>
            <a:endParaRPr lang="en-US" sz="1200" dirty="0" smtClean="0">
              <a:latin typeface="Cooper Black" panose="0208090404030B020404" pitchFamily="18" charset="0"/>
            </a:endParaRPr>
          </a:p>
          <a:p>
            <a:pPr marL="717550" indent="-179388">
              <a:buFont typeface="Wingdings" panose="05000000000000000000" pitchFamily="2" charset="2"/>
              <a:buChar char="§"/>
            </a:pPr>
            <a:endParaRPr lang="ru-RU" dirty="0"/>
          </a:p>
        </p:txBody>
      </p:sp>
      <p:sp>
        <p:nvSpPr>
          <p:cNvPr id="16" name="TextBox 15"/>
          <p:cNvSpPr txBox="1"/>
          <p:nvPr/>
        </p:nvSpPr>
        <p:spPr>
          <a:xfrm>
            <a:off x="10396815" y="1913251"/>
            <a:ext cx="300382" cy="369332"/>
          </a:xfrm>
          <a:prstGeom prst="rect">
            <a:avLst/>
          </a:prstGeom>
          <a:noFill/>
        </p:spPr>
        <p:txBody>
          <a:bodyPr wrap="square" rtlCol="0">
            <a:spAutoFit/>
          </a:bodyPr>
          <a:lstStyle/>
          <a:p>
            <a:r>
              <a:rPr lang="en-US" dirty="0" smtClean="0">
                <a:latin typeface="Cooper Black" panose="0208090404030B020404" pitchFamily="18" charset="0"/>
              </a:rPr>
              <a:t>1</a:t>
            </a:r>
            <a:endParaRPr lang="ru-RU" dirty="0"/>
          </a:p>
        </p:txBody>
      </p:sp>
      <p:sp>
        <p:nvSpPr>
          <p:cNvPr id="18" name="TextBox 17"/>
          <p:cNvSpPr txBox="1"/>
          <p:nvPr/>
        </p:nvSpPr>
        <p:spPr>
          <a:xfrm>
            <a:off x="10306847" y="3640843"/>
            <a:ext cx="300382" cy="369332"/>
          </a:xfrm>
          <a:prstGeom prst="rect">
            <a:avLst/>
          </a:prstGeom>
          <a:noFill/>
        </p:spPr>
        <p:txBody>
          <a:bodyPr wrap="square" rtlCol="0">
            <a:spAutoFit/>
          </a:bodyPr>
          <a:lstStyle/>
          <a:p>
            <a:r>
              <a:rPr lang="en-US" dirty="0" smtClean="0">
                <a:latin typeface="Cooper Black" panose="0208090404030B020404" pitchFamily="18" charset="0"/>
              </a:rPr>
              <a:t>2</a:t>
            </a:r>
            <a:endParaRPr lang="ru-RU" dirty="0"/>
          </a:p>
        </p:txBody>
      </p:sp>
      <p:sp>
        <p:nvSpPr>
          <p:cNvPr id="19" name="TextBox 18"/>
          <p:cNvSpPr txBox="1"/>
          <p:nvPr/>
        </p:nvSpPr>
        <p:spPr>
          <a:xfrm>
            <a:off x="8940504" y="4438189"/>
            <a:ext cx="300382" cy="369332"/>
          </a:xfrm>
          <a:prstGeom prst="rect">
            <a:avLst/>
          </a:prstGeom>
          <a:noFill/>
        </p:spPr>
        <p:txBody>
          <a:bodyPr wrap="square" rtlCol="0">
            <a:spAutoFit/>
          </a:bodyPr>
          <a:lstStyle/>
          <a:p>
            <a:r>
              <a:rPr lang="en-US" dirty="0" smtClean="0">
                <a:latin typeface="Cooper Black" panose="0208090404030B020404" pitchFamily="18" charset="0"/>
              </a:rPr>
              <a:t>3</a:t>
            </a:r>
            <a:endParaRPr lang="ru-RU" dirty="0"/>
          </a:p>
        </p:txBody>
      </p:sp>
      <p:sp>
        <p:nvSpPr>
          <p:cNvPr id="20" name="TextBox 19"/>
          <p:cNvSpPr txBox="1"/>
          <p:nvPr/>
        </p:nvSpPr>
        <p:spPr>
          <a:xfrm>
            <a:off x="7394097" y="5701729"/>
            <a:ext cx="300382" cy="369332"/>
          </a:xfrm>
          <a:prstGeom prst="rect">
            <a:avLst/>
          </a:prstGeom>
          <a:noFill/>
        </p:spPr>
        <p:txBody>
          <a:bodyPr wrap="square" rtlCol="0">
            <a:spAutoFit/>
          </a:bodyPr>
          <a:lstStyle/>
          <a:p>
            <a:r>
              <a:rPr lang="en-US" dirty="0" smtClean="0">
                <a:latin typeface="Cooper Black" panose="0208090404030B020404" pitchFamily="18" charset="0"/>
              </a:rPr>
              <a:t>9</a:t>
            </a:r>
            <a:endParaRPr lang="ru-RU" dirty="0"/>
          </a:p>
        </p:txBody>
      </p:sp>
      <p:sp>
        <p:nvSpPr>
          <p:cNvPr id="21" name="TextBox 20"/>
          <p:cNvSpPr txBox="1"/>
          <p:nvPr/>
        </p:nvSpPr>
        <p:spPr>
          <a:xfrm>
            <a:off x="9412738" y="5317674"/>
            <a:ext cx="300382" cy="369332"/>
          </a:xfrm>
          <a:prstGeom prst="rect">
            <a:avLst/>
          </a:prstGeom>
          <a:noFill/>
        </p:spPr>
        <p:txBody>
          <a:bodyPr wrap="square" rtlCol="0">
            <a:spAutoFit/>
          </a:bodyPr>
          <a:lstStyle/>
          <a:p>
            <a:r>
              <a:rPr lang="en-US" dirty="0" smtClean="0">
                <a:latin typeface="Cooper Black" panose="0208090404030B020404" pitchFamily="18" charset="0"/>
              </a:rPr>
              <a:t>5</a:t>
            </a:r>
            <a:endParaRPr lang="ru-RU" dirty="0"/>
          </a:p>
        </p:txBody>
      </p:sp>
      <p:sp>
        <p:nvSpPr>
          <p:cNvPr id="22" name="TextBox 21"/>
          <p:cNvSpPr txBox="1"/>
          <p:nvPr/>
        </p:nvSpPr>
        <p:spPr>
          <a:xfrm>
            <a:off x="7609935" y="3918643"/>
            <a:ext cx="300382" cy="369332"/>
          </a:xfrm>
          <a:prstGeom prst="rect">
            <a:avLst/>
          </a:prstGeom>
          <a:noFill/>
        </p:spPr>
        <p:txBody>
          <a:bodyPr wrap="square" rtlCol="0">
            <a:spAutoFit/>
          </a:bodyPr>
          <a:lstStyle/>
          <a:p>
            <a:r>
              <a:rPr lang="en-US" dirty="0" smtClean="0">
                <a:latin typeface="Cooper Black" panose="0208090404030B020404" pitchFamily="18" charset="0"/>
              </a:rPr>
              <a:t>6</a:t>
            </a:r>
            <a:endParaRPr lang="ru-RU" dirty="0"/>
          </a:p>
        </p:txBody>
      </p:sp>
      <p:sp>
        <p:nvSpPr>
          <p:cNvPr id="23" name="TextBox 22"/>
          <p:cNvSpPr txBox="1"/>
          <p:nvPr/>
        </p:nvSpPr>
        <p:spPr>
          <a:xfrm>
            <a:off x="6556395" y="3890965"/>
            <a:ext cx="300382" cy="369332"/>
          </a:xfrm>
          <a:prstGeom prst="rect">
            <a:avLst/>
          </a:prstGeom>
          <a:noFill/>
        </p:spPr>
        <p:txBody>
          <a:bodyPr wrap="square" rtlCol="0">
            <a:spAutoFit/>
          </a:bodyPr>
          <a:lstStyle/>
          <a:p>
            <a:r>
              <a:rPr lang="en-US" dirty="0" smtClean="0">
                <a:latin typeface="Cooper Black" panose="0208090404030B020404" pitchFamily="18" charset="0"/>
              </a:rPr>
              <a:t>7</a:t>
            </a:r>
            <a:endParaRPr lang="ru-RU" dirty="0"/>
          </a:p>
        </p:txBody>
      </p:sp>
      <p:sp>
        <p:nvSpPr>
          <p:cNvPr id="24" name="TextBox 23"/>
          <p:cNvSpPr txBox="1"/>
          <p:nvPr/>
        </p:nvSpPr>
        <p:spPr>
          <a:xfrm>
            <a:off x="6680968" y="5062717"/>
            <a:ext cx="300382" cy="369332"/>
          </a:xfrm>
          <a:prstGeom prst="rect">
            <a:avLst/>
          </a:prstGeom>
          <a:noFill/>
        </p:spPr>
        <p:txBody>
          <a:bodyPr wrap="square" rtlCol="0">
            <a:spAutoFit/>
          </a:bodyPr>
          <a:lstStyle/>
          <a:p>
            <a:r>
              <a:rPr lang="en-US" dirty="0" smtClean="0">
                <a:latin typeface="Cooper Black" panose="0208090404030B020404" pitchFamily="18" charset="0"/>
              </a:rPr>
              <a:t>8</a:t>
            </a:r>
            <a:endParaRPr lang="ru-RU" dirty="0"/>
          </a:p>
        </p:txBody>
      </p:sp>
      <p:sp>
        <p:nvSpPr>
          <p:cNvPr id="25" name="TextBox 24"/>
          <p:cNvSpPr txBox="1"/>
          <p:nvPr/>
        </p:nvSpPr>
        <p:spPr>
          <a:xfrm>
            <a:off x="7958797" y="2495507"/>
            <a:ext cx="300382" cy="369332"/>
          </a:xfrm>
          <a:prstGeom prst="rect">
            <a:avLst/>
          </a:prstGeom>
          <a:noFill/>
        </p:spPr>
        <p:txBody>
          <a:bodyPr wrap="square" rtlCol="0">
            <a:spAutoFit/>
          </a:bodyPr>
          <a:lstStyle/>
          <a:p>
            <a:r>
              <a:rPr lang="en-US" dirty="0" smtClean="0">
                <a:latin typeface="Cooper Black" panose="0208090404030B020404" pitchFamily="18" charset="0"/>
              </a:rPr>
              <a:t>4</a:t>
            </a:r>
            <a:endParaRPr lang="ru-RU" dirty="0"/>
          </a:p>
        </p:txBody>
      </p:sp>
    </p:spTree>
    <p:extLst>
      <p:ext uri="{BB962C8B-B14F-4D97-AF65-F5344CB8AC3E}">
        <p14:creationId xmlns:p14="http://schemas.microsoft.com/office/powerpoint/2010/main" val="3113452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accent6"/>
                </a:solidFill>
                <a:latin typeface="Cooper Black" panose="0208090404030B020404" pitchFamily="18" charset="0"/>
              </a:rPr>
              <a:t>Network summary. Node degrees</a:t>
            </a:r>
            <a:endParaRPr lang="ru-RU" dirty="0">
              <a:solidFill>
                <a:schemeClr val="accent6"/>
              </a:solidFill>
            </a:endParaRPr>
          </a:p>
        </p:txBody>
      </p:sp>
      <p:sp>
        <p:nvSpPr>
          <p:cNvPr id="3" name="Объект 2"/>
          <p:cNvSpPr>
            <a:spLocks noGrp="1"/>
          </p:cNvSpPr>
          <p:nvPr>
            <p:ph idx="1"/>
          </p:nvPr>
        </p:nvSpPr>
        <p:spPr>
          <a:xfrm>
            <a:off x="427372" y="1965960"/>
            <a:ext cx="4247995" cy="4398816"/>
          </a:xfrm>
        </p:spPr>
        <p:txBody>
          <a:bodyPr>
            <a:normAutofit/>
          </a:bodyPr>
          <a:lstStyle/>
          <a:p>
            <a:pPr marL="502920" indent="-457200">
              <a:buAutoNum type="arabicParenR"/>
            </a:pPr>
            <a:r>
              <a:rPr lang="en-US" sz="3200" dirty="0" smtClean="0">
                <a:latin typeface="Cooper Black" panose="0208090404030B020404" pitchFamily="18" charset="0"/>
              </a:rPr>
              <a:t>Power-law nature</a:t>
            </a:r>
          </a:p>
          <a:p>
            <a:pPr marL="502920" indent="-457200">
              <a:buAutoNum type="arabicParenR"/>
            </a:pPr>
            <a:r>
              <a:rPr lang="en-US" sz="3200" dirty="0" smtClean="0">
                <a:latin typeface="Cooper Black" panose="0208090404030B020404" pitchFamily="18" charset="0"/>
              </a:rPr>
              <a:t>The majority of node have &lt;10 connections</a:t>
            </a:r>
          </a:p>
          <a:p>
            <a:pPr marL="896938" indent="-358775"/>
            <a:r>
              <a:rPr lang="en-US" sz="3200" dirty="0" smtClean="0">
                <a:latin typeface="Cooper Black" panose="0208090404030B020404" pitchFamily="18" charset="0"/>
              </a:rPr>
              <a:t>Min degree – 0</a:t>
            </a:r>
          </a:p>
          <a:p>
            <a:pPr marL="896938" indent="-358775"/>
            <a:r>
              <a:rPr lang="en-US" sz="3200" dirty="0" smtClean="0">
                <a:latin typeface="Cooper Black" panose="0208090404030B020404" pitchFamily="18" charset="0"/>
              </a:rPr>
              <a:t>Max degree - 45 </a:t>
            </a:r>
          </a:p>
          <a:p>
            <a:pPr marL="717550" indent="-179388">
              <a:buFont typeface="Wingdings" panose="05000000000000000000" pitchFamily="2" charset="2"/>
              <a:buChar char="§"/>
            </a:pPr>
            <a:endParaRPr lang="ru-RU" dirty="0"/>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372" y="956137"/>
            <a:ext cx="629103" cy="629103"/>
          </a:xfrm>
          <a:prstGeom prst="rect">
            <a:avLst/>
          </a:prstGeom>
        </p:spPr>
      </p:pic>
      <p:pic>
        <p:nvPicPr>
          <p:cNvPr id="5" name="Рисунок 4"/>
          <p:cNvPicPr>
            <a:picLocks noChangeAspect="1"/>
          </p:cNvPicPr>
          <p:nvPr/>
        </p:nvPicPr>
        <p:blipFill>
          <a:blip r:embed="rId3"/>
          <a:stretch>
            <a:fillRect/>
          </a:stretch>
        </p:blipFill>
        <p:spPr>
          <a:xfrm>
            <a:off x="4909746" y="2244682"/>
            <a:ext cx="6108774" cy="3237072"/>
          </a:xfrm>
          <a:prstGeom prst="rect">
            <a:avLst/>
          </a:prstGeom>
        </p:spPr>
      </p:pic>
    </p:spTree>
    <p:extLst>
      <p:ext uri="{BB962C8B-B14F-4D97-AF65-F5344CB8AC3E}">
        <p14:creationId xmlns:p14="http://schemas.microsoft.com/office/powerpoint/2010/main" val="4259429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3114715" y="1320506"/>
            <a:ext cx="6009832" cy="5285150"/>
          </a:xfrm>
          <a:prstGeom prst="rect">
            <a:avLst/>
          </a:prstGeom>
        </p:spPr>
      </p:pic>
      <p:sp>
        <p:nvSpPr>
          <p:cNvPr id="2" name="Заголовок 1"/>
          <p:cNvSpPr>
            <a:spLocks noGrp="1"/>
          </p:cNvSpPr>
          <p:nvPr>
            <p:ph type="title"/>
          </p:nvPr>
        </p:nvSpPr>
        <p:spPr>
          <a:xfrm>
            <a:off x="1056475" y="592508"/>
            <a:ext cx="11297540" cy="1356360"/>
          </a:xfrm>
        </p:spPr>
        <p:txBody>
          <a:bodyPr/>
          <a:lstStyle/>
          <a:p>
            <a:r>
              <a:rPr lang="en-US" dirty="0" smtClean="0">
                <a:solidFill>
                  <a:schemeClr val="accent6"/>
                </a:solidFill>
                <a:latin typeface="Cooper Black" panose="0208090404030B020404" pitchFamily="18" charset="0"/>
              </a:rPr>
              <a:t>Structural analysis. Degree centrality</a:t>
            </a:r>
            <a:endParaRPr lang="ru-RU" dirty="0"/>
          </a:p>
        </p:txBody>
      </p:sp>
      <p:pic>
        <p:nvPicPr>
          <p:cNvPr id="8" name="Объект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426475" y="3963081"/>
            <a:ext cx="332757" cy="501216"/>
          </a:xfrm>
        </p:spPr>
      </p:pic>
      <p:sp>
        <p:nvSpPr>
          <p:cNvPr id="11" name="Объект 2"/>
          <p:cNvSpPr txBox="1">
            <a:spLocks/>
          </p:cNvSpPr>
          <p:nvPr/>
        </p:nvSpPr>
        <p:spPr>
          <a:xfrm>
            <a:off x="613522" y="1861778"/>
            <a:ext cx="2940711" cy="431683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US" sz="2300" dirty="0" smtClean="0">
                <a:latin typeface="Cooper Black" panose="0208090404030B020404" pitchFamily="18" charset="0"/>
              </a:rPr>
              <a:t>Top node 49292832, a very close friend of mine, has value of degree centrality of  (0.185), knows most of my Bachelor’s degree friends, which is a biggest connected component</a:t>
            </a:r>
          </a:p>
          <a:p>
            <a:pPr marL="717550" indent="-179388">
              <a:buFont typeface="Wingdings" panose="05000000000000000000" pitchFamily="2" charset="2"/>
              <a:buChar char="§"/>
            </a:pPr>
            <a:endParaRPr lang="ru-RU" dirty="0"/>
          </a:p>
        </p:txBody>
      </p:sp>
      <p:pic>
        <p:nvPicPr>
          <p:cNvPr id="12" name="Объект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49628" y="1852444"/>
            <a:ext cx="1734012" cy="2611853"/>
          </a:xfrm>
          <a:prstGeom prst="rect">
            <a:avLst/>
          </a:prstGeom>
        </p:spPr>
      </p:pic>
      <p:sp>
        <p:nvSpPr>
          <p:cNvPr id="14" name="Выгнутая вверх стрелка 13"/>
          <p:cNvSpPr/>
          <p:nvPr/>
        </p:nvSpPr>
        <p:spPr>
          <a:xfrm flipV="1">
            <a:off x="6426475" y="4464297"/>
            <a:ext cx="4248267" cy="13417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15" name="Рисунок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372" y="956137"/>
            <a:ext cx="629103" cy="629103"/>
          </a:xfrm>
          <a:prstGeom prst="rect">
            <a:avLst/>
          </a:prstGeom>
        </p:spPr>
      </p:pic>
    </p:spTree>
    <p:extLst>
      <p:ext uri="{BB962C8B-B14F-4D97-AF65-F5344CB8AC3E}">
        <p14:creationId xmlns:p14="http://schemas.microsoft.com/office/powerpoint/2010/main" val="324395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6739900" y="1585240"/>
            <a:ext cx="5003983" cy="4465581"/>
          </a:xfrm>
          <a:prstGeom prst="rect">
            <a:avLst/>
          </a:prstGeom>
        </p:spPr>
      </p:pic>
      <p:sp>
        <p:nvSpPr>
          <p:cNvPr id="2" name="Заголовок 1"/>
          <p:cNvSpPr>
            <a:spLocks noGrp="1"/>
          </p:cNvSpPr>
          <p:nvPr>
            <p:ph type="title"/>
          </p:nvPr>
        </p:nvSpPr>
        <p:spPr>
          <a:xfrm>
            <a:off x="1108848" y="592503"/>
            <a:ext cx="9683418" cy="1356360"/>
          </a:xfrm>
        </p:spPr>
        <p:txBody>
          <a:bodyPr/>
          <a:lstStyle/>
          <a:p>
            <a:r>
              <a:rPr lang="en-US" dirty="0">
                <a:solidFill>
                  <a:schemeClr val="accent6"/>
                </a:solidFill>
                <a:latin typeface="Cooper Black" panose="0208090404030B020404" pitchFamily="18" charset="0"/>
              </a:rPr>
              <a:t>Structural analysis. </a:t>
            </a:r>
            <a:r>
              <a:rPr lang="en-US" dirty="0" smtClean="0">
                <a:solidFill>
                  <a:schemeClr val="accent6"/>
                </a:solidFill>
                <a:latin typeface="Cooper Black" panose="0208090404030B020404" pitchFamily="18" charset="0"/>
              </a:rPr>
              <a:t>Closeness </a:t>
            </a:r>
            <a:r>
              <a:rPr lang="en-US" dirty="0">
                <a:solidFill>
                  <a:schemeClr val="accent6"/>
                </a:solidFill>
                <a:latin typeface="Cooper Black" panose="0208090404030B020404" pitchFamily="18" charset="0"/>
              </a:rPr>
              <a:t>centrality</a:t>
            </a:r>
            <a:endParaRPr lang="ru-RU" dirty="0"/>
          </a:p>
        </p:txBody>
      </p:sp>
      <p:pic>
        <p:nvPicPr>
          <p:cNvPr id="6" name="Объект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918620" y="4241745"/>
            <a:ext cx="232618" cy="290773"/>
          </a:xfrm>
        </p:spPr>
      </p:pic>
      <p:pic>
        <p:nvPicPr>
          <p:cNvPr id="9" name="Рисунок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6199" y="1570705"/>
            <a:ext cx="1625246" cy="2031558"/>
          </a:xfrm>
          <a:prstGeom prst="rect">
            <a:avLst/>
          </a:prstGeom>
        </p:spPr>
      </p:pic>
      <p:sp>
        <p:nvSpPr>
          <p:cNvPr id="13" name="Объект 2"/>
          <p:cNvSpPr txBox="1">
            <a:spLocks/>
          </p:cNvSpPr>
          <p:nvPr/>
        </p:nvSpPr>
        <p:spPr>
          <a:xfrm>
            <a:off x="613521" y="1861778"/>
            <a:ext cx="5206833" cy="4316831"/>
          </a:xfrm>
          <a:prstGeom prst="rect">
            <a:avLst/>
          </a:prstGeom>
        </p:spPr>
        <p:txBody>
          <a:bodyPr vert="horz" lIns="91440" tIns="45720" rIns="91440" bIns="45720" rtlCol="0">
            <a:normAutofit fontScale="92500"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US" sz="2800" dirty="0" smtClean="0">
                <a:latin typeface="Cooper Black" panose="0208090404030B020404" pitchFamily="18" charset="0"/>
              </a:rPr>
              <a:t>Top 1 </a:t>
            </a:r>
            <a:r>
              <a:rPr lang="en-US" sz="2800" dirty="0">
                <a:latin typeface="Cooper Black" panose="0208090404030B020404" pitchFamily="18" charset="0"/>
              </a:rPr>
              <a:t>node 6726382 </a:t>
            </a:r>
            <a:r>
              <a:rPr lang="en-US" sz="2800" dirty="0" smtClean="0">
                <a:latin typeface="Cooper Black" panose="0208090404030B020404" pitchFamily="18" charset="0"/>
              </a:rPr>
              <a:t>with closeness centrality (0.343) is a son of </a:t>
            </a:r>
            <a:r>
              <a:rPr lang="en-US" sz="2800" dirty="0">
                <a:latin typeface="Cooper Black" panose="0208090404030B020404" pitchFamily="18" charset="0"/>
              </a:rPr>
              <a:t>the 1989 </a:t>
            </a:r>
            <a:r>
              <a:rPr lang="en-US" sz="2800" dirty="0" smtClean="0">
                <a:latin typeface="Cooper Black" panose="0208090404030B020404" pitchFamily="18" charset="0"/>
              </a:rPr>
              <a:t>Wrestling World </a:t>
            </a:r>
            <a:r>
              <a:rPr lang="en-US" sz="2800" dirty="0">
                <a:latin typeface="Cooper Black" panose="0208090404030B020404" pitchFamily="18" charset="0"/>
              </a:rPr>
              <a:t>Champion, </a:t>
            </a:r>
            <a:r>
              <a:rPr lang="en-US" sz="2800" dirty="0" smtClean="0">
                <a:latin typeface="Cooper Black" panose="0208090404030B020404" pitchFamily="18" charset="0"/>
              </a:rPr>
              <a:t>knows a lot of people from my hometown.</a:t>
            </a:r>
          </a:p>
          <a:p>
            <a:pPr marL="45720" indent="0">
              <a:buNone/>
            </a:pPr>
            <a:r>
              <a:rPr lang="en-US" sz="2800" dirty="0" smtClean="0">
                <a:latin typeface="Cooper Black" panose="0208090404030B020404" pitchFamily="18" charset="0"/>
              </a:rPr>
              <a:t>Top 2 </a:t>
            </a:r>
            <a:r>
              <a:rPr lang="en-US" sz="2800" dirty="0">
                <a:latin typeface="Cooper Black" panose="0208090404030B020404" pitchFamily="18" charset="0"/>
              </a:rPr>
              <a:t>node 2746864 with </a:t>
            </a:r>
            <a:r>
              <a:rPr lang="en-US" sz="2800" dirty="0" smtClean="0">
                <a:latin typeface="Cooper Black" panose="0208090404030B020404" pitchFamily="18" charset="0"/>
              </a:rPr>
              <a:t>closeness </a:t>
            </a:r>
            <a:r>
              <a:rPr lang="en-US" sz="2800" dirty="0">
                <a:latin typeface="Cooper Black" panose="0208090404030B020404" pitchFamily="18" charset="0"/>
              </a:rPr>
              <a:t>centrality (</a:t>
            </a:r>
            <a:r>
              <a:rPr lang="en-US" sz="2800" dirty="0" smtClean="0">
                <a:latin typeface="Cooper Black" panose="0208090404030B020404" pitchFamily="18" charset="0"/>
              </a:rPr>
              <a:t>0.308) is a boy from my hometown, who also worked in New York at the same time as I did.</a:t>
            </a:r>
            <a:endParaRPr lang="ru-RU" sz="2800" dirty="0"/>
          </a:p>
        </p:txBody>
      </p:sp>
      <p:pic>
        <p:nvPicPr>
          <p:cNvPr id="14" name="Рисунок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372" y="956137"/>
            <a:ext cx="629103" cy="629103"/>
          </a:xfrm>
          <a:prstGeom prst="rect">
            <a:avLst/>
          </a:prstGeom>
        </p:spPr>
      </p:pic>
      <p:cxnSp>
        <p:nvCxnSpPr>
          <p:cNvPr id="10" name="Соединительная линия уступом 9"/>
          <p:cNvCxnSpPr>
            <a:stCxn id="6" idx="0"/>
          </p:cNvCxnSpPr>
          <p:nvPr/>
        </p:nvCxnSpPr>
        <p:spPr>
          <a:xfrm rot="16200000" flipV="1">
            <a:off x="7470618" y="3677433"/>
            <a:ext cx="639482" cy="48914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pic>
        <p:nvPicPr>
          <p:cNvPr id="15" name="Рисунок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29319" y="4297404"/>
            <a:ext cx="1940853" cy="1455641"/>
          </a:xfrm>
          <a:prstGeom prst="rect">
            <a:avLst/>
          </a:prstGeom>
        </p:spPr>
      </p:pic>
      <p:pic>
        <p:nvPicPr>
          <p:cNvPr id="16" name="Рисунок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29219" y="4532518"/>
            <a:ext cx="298367" cy="223776"/>
          </a:xfrm>
          <a:prstGeom prst="rect">
            <a:avLst/>
          </a:prstGeom>
        </p:spPr>
      </p:pic>
      <p:cxnSp>
        <p:nvCxnSpPr>
          <p:cNvPr id="18" name="Соединительная линия уступом 17"/>
          <p:cNvCxnSpPr>
            <a:stCxn id="16" idx="2"/>
            <a:endCxn id="15" idx="3"/>
          </p:cNvCxnSpPr>
          <p:nvPr/>
        </p:nvCxnSpPr>
        <p:spPr>
          <a:xfrm rot="16200000" flipH="1">
            <a:off x="9239822" y="2894874"/>
            <a:ext cx="268931" cy="3991769"/>
          </a:xfrm>
          <a:prstGeom prst="bentConnector4">
            <a:avLst>
              <a:gd name="adj1" fmla="val 455638"/>
              <a:gd name="adj2" fmla="val 105727"/>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093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6080760" y="2000713"/>
            <a:ext cx="5137189" cy="4151974"/>
          </a:xfrm>
          <a:prstGeom prst="rect">
            <a:avLst/>
          </a:prstGeom>
        </p:spPr>
      </p:pic>
      <p:sp>
        <p:nvSpPr>
          <p:cNvPr id="2" name="Заголовок 1"/>
          <p:cNvSpPr>
            <a:spLocks noGrp="1"/>
          </p:cNvSpPr>
          <p:nvPr>
            <p:ph type="title"/>
          </p:nvPr>
        </p:nvSpPr>
        <p:spPr>
          <a:xfrm>
            <a:off x="1108848" y="592503"/>
            <a:ext cx="9683418" cy="1356360"/>
          </a:xfrm>
        </p:spPr>
        <p:txBody>
          <a:bodyPr/>
          <a:lstStyle/>
          <a:p>
            <a:r>
              <a:rPr lang="en-US" dirty="0">
                <a:solidFill>
                  <a:schemeClr val="accent6"/>
                </a:solidFill>
                <a:latin typeface="Cooper Black" panose="0208090404030B020404" pitchFamily="18" charset="0"/>
              </a:rPr>
              <a:t>Structural analysis. </a:t>
            </a:r>
            <a:r>
              <a:rPr lang="en-US" dirty="0" err="1" smtClean="0">
                <a:solidFill>
                  <a:schemeClr val="accent6"/>
                </a:solidFill>
                <a:latin typeface="Cooper Black" panose="0208090404030B020404" pitchFamily="18" charset="0"/>
              </a:rPr>
              <a:t>Betweenness</a:t>
            </a:r>
            <a:r>
              <a:rPr lang="en-US" dirty="0" smtClean="0">
                <a:solidFill>
                  <a:schemeClr val="accent6"/>
                </a:solidFill>
                <a:latin typeface="Cooper Black" panose="0208090404030B020404" pitchFamily="18" charset="0"/>
              </a:rPr>
              <a:t> </a:t>
            </a:r>
            <a:r>
              <a:rPr lang="en-US" dirty="0">
                <a:solidFill>
                  <a:schemeClr val="accent6"/>
                </a:solidFill>
                <a:latin typeface="Cooper Black" panose="0208090404030B020404" pitchFamily="18" charset="0"/>
              </a:rPr>
              <a:t>centrality</a:t>
            </a:r>
            <a:endParaRPr lang="ru-RU" dirty="0"/>
          </a:p>
        </p:txBody>
      </p:sp>
      <p:pic>
        <p:nvPicPr>
          <p:cNvPr id="6" name="Объект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273027" y="4387132"/>
            <a:ext cx="345087" cy="431359"/>
          </a:xfrm>
        </p:spPr>
      </p:pic>
      <p:pic>
        <p:nvPicPr>
          <p:cNvPr id="7" name="Рисунок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3845" y="2904579"/>
            <a:ext cx="420932" cy="315699"/>
          </a:xfrm>
          <a:prstGeom prst="rect">
            <a:avLst/>
          </a:prstGeom>
        </p:spPr>
      </p:pic>
      <p:pic>
        <p:nvPicPr>
          <p:cNvPr id="8" name="Рисунок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4107" y="3950308"/>
            <a:ext cx="2315154" cy="1736366"/>
          </a:xfrm>
          <a:prstGeom prst="rect">
            <a:avLst/>
          </a:prstGeom>
        </p:spPr>
      </p:pic>
      <p:pic>
        <p:nvPicPr>
          <p:cNvPr id="9" name="Рисунок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80760" y="1608168"/>
            <a:ext cx="1625246" cy="2031558"/>
          </a:xfrm>
          <a:prstGeom prst="rect">
            <a:avLst/>
          </a:prstGeom>
        </p:spPr>
      </p:pic>
      <p:sp>
        <p:nvSpPr>
          <p:cNvPr id="11" name="Стрелка вниз 10"/>
          <p:cNvSpPr/>
          <p:nvPr/>
        </p:nvSpPr>
        <p:spPr>
          <a:xfrm>
            <a:off x="9770828" y="3220279"/>
            <a:ext cx="306965" cy="730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трелка вниз 11"/>
          <p:cNvSpPr/>
          <p:nvPr/>
        </p:nvSpPr>
        <p:spPr>
          <a:xfrm rot="10800000">
            <a:off x="7292087" y="3657102"/>
            <a:ext cx="306965" cy="730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бъект 2"/>
          <p:cNvSpPr txBox="1">
            <a:spLocks/>
          </p:cNvSpPr>
          <p:nvPr/>
        </p:nvSpPr>
        <p:spPr>
          <a:xfrm>
            <a:off x="613521" y="1861778"/>
            <a:ext cx="5206833" cy="4642389"/>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US" sz="2800" dirty="0">
                <a:latin typeface="Cooper Black" panose="0208090404030B020404" pitchFamily="18" charset="0"/>
              </a:rPr>
              <a:t>Top 1 node 6726382 with </a:t>
            </a:r>
            <a:r>
              <a:rPr lang="en-US" sz="2800" dirty="0" err="1">
                <a:latin typeface="Cooper Black" panose="0208090404030B020404" pitchFamily="18" charset="0"/>
              </a:rPr>
              <a:t>betweenness</a:t>
            </a:r>
            <a:r>
              <a:rPr lang="en-US" sz="2800" dirty="0">
                <a:latin typeface="Cooper Black" panose="0208090404030B020404" pitchFamily="18" charset="0"/>
              </a:rPr>
              <a:t> centrality (0.276) is </a:t>
            </a:r>
            <a:r>
              <a:rPr lang="en-US" sz="2800" dirty="0" smtClean="0">
                <a:latin typeface="Cooper Black" panose="0208090404030B020404" pitchFamily="18" charset="0"/>
              </a:rPr>
              <a:t>the same.</a:t>
            </a:r>
            <a:endParaRPr lang="en-US" sz="2800" dirty="0">
              <a:latin typeface="Cooper Black" panose="0208090404030B020404" pitchFamily="18" charset="0"/>
            </a:endParaRPr>
          </a:p>
          <a:p>
            <a:pPr marL="45720" indent="0">
              <a:buNone/>
            </a:pPr>
            <a:r>
              <a:rPr lang="en-US" sz="2800" dirty="0">
                <a:latin typeface="Cooper Black" panose="0208090404030B020404" pitchFamily="18" charset="0"/>
              </a:rPr>
              <a:t>Top 2 node 7639957 with </a:t>
            </a:r>
            <a:r>
              <a:rPr lang="en-US" sz="2800" dirty="0" err="1">
                <a:latin typeface="Cooper Black" panose="0208090404030B020404" pitchFamily="18" charset="0"/>
              </a:rPr>
              <a:t>betweenness</a:t>
            </a:r>
            <a:r>
              <a:rPr lang="en-US" sz="2800" dirty="0">
                <a:latin typeface="Cooper Black" panose="0208090404030B020404" pitchFamily="18" charset="0"/>
              </a:rPr>
              <a:t> centrality (</a:t>
            </a:r>
            <a:r>
              <a:rPr lang="en-US" sz="2800" dirty="0" smtClean="0">
                <a:latin typeface="Cooper Black" panose="0208090404030B020404" pitchFamily="18" charset="0"/>
              </a:rPr>
              <a:t>0.229) </a:t>
            </a:r>
            <a:r>
              <a:rPr lang="en-US" sz="2800" dirty="0">
                <a:latin typeface="Cooper Black" panose="0208090404030B020404" pitchFamily="18" charset="0"/>
              </a:rPr>
              <a:t>is a girl from my hometown, who also studied with me at the same Bachelor program.</a:t>
            </a:r>
            <a:endParaRPr lang="ru-RU" sz="2800" dirty="0"/>
          </a:p>
        </p:txBody>
      </p:sp>
      <p:pic>
        <p:nvPicPr>
          <p:cNvPr id="14" name="Рисунок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7372" y="956137"/>
            <a:ext cx="629103" cy="629103"/>
          </a:xfrm>
          <a:prstGeom prst="rect">
            <a:avLst/>
          </a:prstGeom>
        </p:spPr>
      </p:pic>
    </p:spTree>
    <p:extLst>
      <p:ext uri="{BB962C8B-B14F-4D97-AF65-F5344CB8AC3E}">
        <p14:creationId xmlns:p14="http://schemas.microsoft.com/office/powerpoint/2010/main" val="307480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08848" y="592503"/>
            <a:ext cx="9683418" cy="1356360"/>
          </a:xfrm>
        </p:spPr>
        <p:txBody>
          <a:bodyPr/>
          <a:lstStyle/>
          <a:p>
            <a:r>
              <a:rPr lang="en-US" dirty="0">
                <a:solidFill>
                  <a:schemeClr val="accent6"/>
                </a:solidFill>
                <a:latin typeface="Cooper Black" panose="0208090404030B020404" pitchFamily="18" charset="0"/>
              </a:rPr>
              <a:t>Structural analysis. </a:t>
            </a:r>
            <a:r>
              <a:rPr lang="en-US" dirty="0" err="1" smtClean="0">
                <a:solidFill>
                  <a:schemeClr val="accent6"/>
                </a:solidFill>
                <a:latin typeface="Cooper Black" panose="0208090404030B020404" pitchFamily="18" charset="0"/>
              </a:rPr>
              <a:t>Pagerank</a:t>
            </a:r>
            <a:endParaRPr lang="ru-RU" dirty="0"/>
          </a:p>
        </p:txBody>
      </p:sp>
      <p:sp>
        <p:nvSpPr>
          <p:cNvPr id="13" name="Объект 2"/>
          <p:cNvSpPr txBox="1">
            <a:spLocks/>
          </p:cNvSpPr>
          <p:nvPr/>
        </p:nvSpPr>
        <p:spPr>
          <a:xfrm>
            <a:off x="818984" y="1877680"/>
            <a:ext cx="4135500" cy="4642389"/>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US" sz="2800" dirty="0">
                <a:latin typeface="Cooper Black" panose="0208090404030B020404" pitchFamily="18" charset="0"/>
              </a:rPr>
              <a:t>Top 1 node 20122298 with </a:t>
            </a:r>
            <a:r>
              <a:rPr lang="en-US" sz="2800" dirty="0" smtClean="0">
                <a:latin typeface="Cooper Black" panose="0208090404030B020404" pitchFamily="18" charset="0"/>
              </a:rPr>
              <a:t>page rank of (0.009) </a:t>
            </a:r>
            <a:r>
              <a:rPr lang="en-US" sz="2800" dirty="0">
                <a:latin typeface="Cooper Black" panose="0208090404030B020404" pitchFamily="18" charset="0"/>
              </a:rPr>
              <a:t>is </a:t>
            </a:r>
            <a:r>
              <a:rPr lang="en-US" sz="2800" dirty="0" smtClean="0">
                <a:latin typeface="Cooper Black" panose="0208090404030B020404" pitchFamily="18" charset="0"/>
              </a:rPr>
              <a:t>my close high school friend. This is a node in a smaller cluster, but has a significant value </a:t>
            </a:r>
            <a:endParaRPr lang="ru-RU" sz="2800" dirty="0"/>
          </a:p>
        </p:txBody>
      </p:sp>
      <p:pic>
        <p:nvPicPr>
          <p:cNvPr id="14" name="Рисунок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372" y="956137"/>
            <a:ext cx="629103" cy="629103"/>
          </a:xfrm>
          <a:prstGeom prst="rect">
            <a:avLst/>
          </a:prstGeom>
        </p:spPr>
      </p:pic>
      <p:pic>
        <p:nvPicPr>
          <p:cNvPr id="15" name="Рисунок 14"/>
          <p:cNvPicPr>
            <a:picLocks noChangeAspect="1"/>
          </p:cNvPicPr>
          <p:nvPr/>
        </p:nvPicPr>
        <p:blipFill>
          <a:blip r:embed="rId3"/>
          <a:stretch>
            <a:fillRect/>
          </a:stretch>
        </p:blipFill>
        <p:spPr>
          <a:xfrm>
            <a:off x="4954484" y="1948863"/>
            <a:ext cx="4519955" cy="4044168"/>
          </a:xfrm>
          <a:prstGeom prst="rect">
            <a:avLst/>
          </a:prstGeom>
        </p:spPr>
      </p:pic>
      <p:sp>
        <p:nvSpPr>
          <p:cNvPr id="16" name="Овал 15"/>
          <p:cNvSpPr/>
          <p:nvPr/>
        </p:nvSpPr>
        <p:spPr>
          <a:xfrm>
            <a:off x="6111466" y="4248129"/>
            <a:ext cx="556533" cy="540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Рисунок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6010" y="4287656"/>
            <a:ext cx="307444" cy="461346"/>
          </a:xfrm>
          <a:prstGeom prst="rect">
            <a:avLst/>
          </a:prstGeom>
        </p:spPr>
      </p:pic>
      <p:sp>
        <p:nvSpPr>
          <p:cNvPr id="17" name="Выгнутая вверх стрелка 16"/>
          <p:cNvSpPr/>
          <p:nvPr/>
        </p:nvSpPr>
        <p:spPr>
          <a:xfrm flipV="1">
            <a:off x="6236010" y="4749002"/>
            <a:ext cx="4657277" cy="124402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74439" y="1821208"/>
            <a:ext cx="1951100" cy="2927794"/>
          </a:xfrm>
          <a:prstGeom prst="rect">
            <a:avLst/>
          </a:prstGeom>
        </p:spPr>
      </p:pic>
    </p:spTree>
    <p:extLst>
      <p:ext uri="{BB962C8B-B14F-4D97-AF65-F5344CB8AC3E}">
        <p14:creationId xmlns:p14="http://schemas.microsoft.com/office/powerpoint/2010/main" val="2269246201"/>
      </p:ext>
    </p:extLst>
  </p:cSld>
  <p:clrMapOvr>
    <a:masterClrMapping/>
  </p:clrMapOvr>
</p:sld>
</file>

<file path=ppt/theme/theme1.xml><?xml version="1.0" encoding="utf-8"?>
<a:theme xmlns:a="http://schemas.openxmlformats.org/drawingml/2006/main" name="Базис">
  <a:themeElements>
    <a:clrScheme name="Базис">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Базис">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Базис">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TM03457444[[fn=Основа]]</Template>
  <TotalTime>493</TotalTime>
  <Words>543</Words>
  <Application>Microsoft Office PowerPoint</Application>
  <PresentationFormat>Широкоэкранный</PresentationFormat>
  <Paragraphs>64</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Cooper Black</vt:lpstr>
      <vt:lpstr>Corbel</vt:lpstr>
      <vt:lpstr>Wingdings</vt:lpstr>
      <vt:lpstr>Базис</vt:lpstr>
      <vt:lpstr>Network Analysis Project</vt:lpstr>
      <vt:lpstr>Outline: a graph of Dari’s VK friends</vt:lpstr>
      <vt:lpstr>Network summary</vt:lpstr>
      <vt:lpstr>Network summary. Layout</vt:lpstr>
      <vt:lpstr>Network summary. Node degrees</vt:lpstr>
      <vt:lpstr>Structural analysis. Degree centrality</vt:lpstr>
      <vt:lpstr>Structural analysis. Closeness centrality</vt:lpstr>
      <vt:lpstr>Structural analysis. Betweenness centrality</vt:lpstr>
      <vt:lpstr>Structural analysis. Pagerank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Analysis</dc:title>
  <dc:creator>Aldar</dc:creator>
  <cp:lastModifiedBy>Aldar</cp:lastModifiedBy>
  <cp:revision>29</cp:revision>
  <dcterms:created xsi:type="dcterms:W3CDTF">2020-04-12T08:25:03Z</dcterms:created>
  <dcterms:modified xsi:type="dcterms:W3CDTF">2020-04-12T16:38:58Z</dcterms:modified>
</cp:coreProperties>
</file>