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0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5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630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32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148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86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89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86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51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4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12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B79623-212F-4DBC-BF3A-76A5FCC62EB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5B0214-FE81-440E-B4FF-5508729DE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13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205/x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205/x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3DBC8-F3CF-FE2D-4FE8-396CF7DED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"/>
            <a:ext cx="9440034" cy="2335696"/>
          </a:xfrm>
        </p:spPr>
        <p:txBody>
          <a:bodyPr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en-US" sz="2000" dirty="0"/>
              <a:t>МИНИСТЕРСТВО НАУКИ </a:t>
            </a:r>
            <a:r>
              <a:rPr lang="ru-RU" sz="2000" dirty="0"/>
              <a:t>И ВЫСШЕГО ОБРАЗОВАНИЯ </a:t>
            </a:r>
            <a:r>
              <a:rPr lang="en-US" sz="2000" dirty="0"/>
              <a:t>РОССИЙСКОЙ ФЕДЕРАЦИИ</a:t>
            </a:r>
            <a:br>
              <a:rPr lang="en-US" sz="2000" dirty="0"/>
            </a:br>
            <a:r>
              <a:rPr lang="en-US" sz="2000" dirty="0" err="1"/>
              <a:t>Федеральное</a:t>
            </a:r>
            <a:r>
              <a:rPr lang="en-US" sz="2000" dirty="0"/>
              <a:t> </a:t>
            </a:r>
            <a:r>
              <a:rPr lang="en-US" sz="2000" dirty="0" err="1"/>
              <a:t>государственное</a:t>
            </a:r>
            <a:r>
              <a:rPr lang="en-US" sz="2000" dirty="0"/>
              <a:t> </a:t>
            </a:r>
            <a:r>
              <a:rPr lang="en-US" sz="2000" dirty="0" err="1"/>
              <a:t>автономное</a:t>
            </a:r>
            <a:r>
              <a:rPr lang="en-US" sz="2000" dirty="0"/>
              <a:t> </a:t>
            </a:r>
            <a:r>
              <a:rPr lang="en-US" sz="2000" dirty="0" err="1"/>
              <a:t>образовательное</a:t>
            </a:r>
            <a:r>
              <a:rPr lang="en-US" sz="2000" dirty="0"/>
              <a:t> </a:t>
            </a:r>
            <a:r>
              <a:rPr lang="en-US" sz="2000" dirty="0" err="1"/>
              <a:t>учреждение</a:t>
            </a:r>
            <a:r>
              <a:rPr lang="ru-RU" sz="2000" dirty="0"/>
              <a:t> </a:t>
            </a:r>
            <a:r>
              <a:rPr lang="en-US" sz="2000" dirty="0"/>
              <a:t>высшего образования </a:t>
            </a:r>
            <a:br>
              <a:rPr lang="en-US" sz="2000" dirty="0"/>
            </a:br>
            <a:r>
              <a:rPr lang="en-US" sz="2000" dirty="0"/>
              <a:t>«</a:t>
            </a:r>
            <a:r>
              <a:rPr lang="en-US" sz="2000" dirty="0" err="1"/>
              <a:t>Санкт-Петербургский</a:t>
            </a:r>
            <a:r>
              <a:rPr lang="en-US" sz="2000" dirty="0"/>
              <a:t> </a:t>
            </a:r>
            <a:r>
              <a:rPr lang="en-US" sz="2000" dirty="0" err="1"/>
              <a:t>политехнический</a:t>
            </a:r>
            <a:r>
              <a:rPr lang="en-US" sz="2000" dirty="0"/>
              <a:t> </a:t>
            </a:r>
            <a:r>
              <a:rPr lang="en-US" sz="2000" dirty="0" err="1"/>
              <a:t>университет</a:t>
            </a:r>
            <a:r>
              <a:rPr lang="en-US" sz="2000" dirty="0"/>
              <a:t> Петра </a:t>
            </a:r>
            <a:r>
              <a:rPr lang="en-US" sz="2000" dirty="0" err="1"/>
              <a:t>Великого</a:t>
            </a:r>
            <a:r>
              <a:rPr lang="en-US" sz="2000" dirty="0"/>
              <a:t>» </a:t>
            </a:r>
            <a:br>
              <a:rPr lang="en-US" sz="2000" dirty="0"/>
            </a:br>
            <a:r>
              <a:rPr lang="en-US" sz="2000" dirty="0"/>
              <a:t>(ФГАОУ ВО «СПбПУ») </a:t>
            </a:r>
            <a:br>
              <a:rPr lang="en-US" sz="2000" dirty="0"/>
            </a:br>
            <a:r>
              <a:rPr lang="en-US" sz="2000" dirty="0" err="1"/>
              <a:t>Институт</a:t>
            </a:r>
            <a:r>
              <a:rPr lang="en-US" sz="2000" dirty="0"/>
              <a:t> среднего </a:t>
            </a:r>
            <a:r>
              <a:rPr lang="en-US" sz="2000" dirty="0" err="1"/>
              <a:t>профессионального</a:t>
            </a:r>
            <a:r>
              <a:rPr lang="en-US" sz="2000" dirty="0"/>
              <a:t> образования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AB6B0C-2E8D-796C-B0D1-E83E4E2D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04066"/>
            <a:ext cx="9440034" cy="1049867"/>
          </a:xfrm>
        </p:spPr>
        <p:txBody>
          <a:bodyPr>
            <a:normAutofit/>
          </a:bodyPr>
          <a:lstStyle/>
          <a:p>
            <a:r>
              <a:rPr lang="ru-RU" sz="3200" dirty="0"/>
              <a:t>Сайт </a:t>
            </a:r>
            <a:r>
              <a:rPr lang="en-US" sz="3200" dirty="0"/>
              <a:t>pivko.ru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7336-0583-DDAA-BEA4-6EAB43F021FA}"/>
              </a:ext>
            </a:extLst>
          </p:cNvPr>
          <p:cNvSpPr txBox="1"/>
          <p:nvPr/>
        </p:nvSpPr>
        <p:spPr>
          <a:xfrm>
            <a:off x="5742332" y="4265687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latin typeface="+mj-lt"/>
                <a:sym typeface="+mn-ea"/>
              </a:rPr>
              <a:t>Выполнил</a:t>
            </a:r>
            <a:r>
              <a:rPr lang="ru-RU" dirty="0">
                <a:latin typeface="+mj-lt"/>
                <a:sym typeface="+mn-ea"/>
              </a:rPr>
              <a:t>а: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студент</a:t>
            </a:r>
            <a:r>
              <a:rPr lang="ru-RU" dirty="0">
                <a:latin typeface="+mj-lt"/>
                <a:sym typeface="+mn-ea"/>
              </a:rPr>
              <a:t>ка</a:t>
            </a:r>
            <a:r>
              <a:rPr lang="en-US" dirty="0">
                <a:latin typeface="+mj-lt"/>
                <a:sym typeface="+mn-ea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latin typeface="+mj-lt"/>
                <a:sym typeface="+mn-ea"/>
              </a:rPr>
              <a:t>группы</a:t>
            </a:r>
            <a:r>
              <a:rPr lang="en-US" dirty="0">
                <a:latin typeface="+mj-lt"/>
                <a:sym typeface="+mn-ea"/>
              </a:rPr>
              <a:t> 22919/22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altLang="en-US" dirty="0">
                <a:latin typeface="+mj-lt"/>
                <a:sym typeface="+mn-ea"/>
              </a:rPr>
              <a:t>Миронова Дарья Денисовна</a:t>
            </a:r>
            <a:endParaRPr lang="ru-RU" dirty="0">
              <a:latin typeface="+mj-lt"/>
              <a:sym typeface="+mn-ea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>
              <a:latin typeface="+mj-lt"/>
              <a:sym typeface="+mn-ea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+mj-lt"/>
                <a:sym typeface="+mn-ea"/>
              </a:rPr>
              <a:t>	</a:t>
            </a:r>
            <a:r>
              <a:rPr lang="en-US" dirty="0" err="1">
                <a:latin typeface="+mj-lt"/>
                <a:sym typeface="+mn-ea"/>
              </a:rPr>
              <a:t>Преподаватель</a:t>
            </a:r>
            <a:r>
              <a:rPr lang="en-US" dirty="0">
                <a:latin typeface="+mj-lt"/>
                <a:sym typeface="+mn-ea"/>
              </a:rPr>
              <a:t>: </a:t>
            </a:r>
            <a:r>
              <a:rPr lang="ru-RU" dirty="0">
                <a:latin typeface="+mj-lt"/>
                <a:sym typeface="+mn-ea"/>
              </a:rPr>
              <a:t>Иванова Дарья Васильевна</a:t>
            </a:r>
            <a:endParaRPr lang="en-US" dirty="0">
              <a:latin typeface="+mj-lt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A63D9-0DA9-A3D6-A877-59A9891C9DE5}"/>
              </a:ext>
            </a:extLst>
          </p:cNvPr>
          <p:cNvSpPr txBox="1"/>
          <p:nvPr/>
        </p:nvSpPr>
        <p:spPr>
          <a:xfrm>
            <a:off x="3041882" y="605476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ym typeface="+mn-ea"/>
              </a:rPr>
              <a:t>Санкт-Петербург</a:t>
            </a:r>
            <a:r>
              <a:rPr lang="en-US" dirty="0">
                <a:sym typeface="+mn-ea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+mn-ea"/>
              </a:rPr>
              <a:t> 2024</a:t>
            </a:r>
            <a:endParaRPr lang="en-US" altLang="en-US" dirty="0">
              <a:sym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2DBA3-BFA6-C729-8CEF-B21E28C3F737}"/>
              </a:ext>
            </a:extLst>
          </p:cNvPr>
          <p:cNvSpPr txBox="1"/>
          <p:nvPr/>
        </p:nvSpPr>
        <p:spPr>
          <a:xfrm>
            <a:off x="352012" y="5419849"/>
            <a:ext cx="37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Материалы:</a:t>
            </a:r>
          </a:p>
          <a:p>
            <a:r>
              <a:rPr lang="en-US" dirty="0">
                <a:hlinkClick r:id="rId2"/>
              </a:rPr>
              <a:t>https://github.com/Dari205/xx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06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B8AB2-3F16-18F7-D209-CF25A5E5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Тестовое покрытие 52%.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DD6BCA-3E27-A531-F0AA-DEDF3D59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01" y="1909434"/>
            <a:ext cx="10546798" cy="28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1A5-FAD5-85D9-E46A-03785C68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747276"/>
            <a:ext cx="9590550" cy="1300185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16239-9578-98FB-60A8-0584C18B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276061"/>
            <a:ext cx="9590550" cy="2820872"/>
          </a:xfrm>
        </p:spPr>
        <p:txBody>
          <a:bodyPr/>
          <a:lstStyle/>
          <a:p>
            <a:pPr algn="just"/>
            <a:r>
              <a:rPr lang="ru-RU" dirty="0"/>
              <a:t>Работы по предметной области выполнены на 45%.</a:t>
            </a:r>
          </a:p>
          <a:p>
            <a:pPr algn="just"/>
            <a:r>
              <a:rPr lang="ru-RU" dirty="0"/>
              <a:t>В дальнейшем планируется продолжать работу по предметной области, создать приложение для мобильных устройств, увеличить тестовое покрытие. Также планируется реализация проекта и размещение сайта на хостинге.</a:t>
            </a:r>
          </a:p>
          <a:p>
            <a:pPr algn="just"/>
            <a:r>
              <a:rPr lang="ru-RU" dirty="0"/>
              <a:t>В следующий раз  следует провести более углубленную работу.</a:t>
            </a:r>
          </a:p>
          <a:p>
            <a:pPr algn="just"/>
            <a:r>
              <a:rPr lang="ru-RU" dirty="0"/>
              <a:t>Особенно удалось создание тест-кейсов и требований к функционалу.</a:t>
            </a:r>
          </a:p>
        </p:txBody>
      </p:sp>
    </p:spTree>
    <p:extLst>
      <p:ext uri="{BB962C8B-B14F-4D97-AF65-F5344CB8AC3E}">
        <p14:creationId xmlns:p14="http://schemas.microsoft.com/office/powerpoint/2010/main" val="12920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3DBC8-F3CF-FE2D-4FE8-396CF7DED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"/>
            <a:ext cx="9440034" cy="2335696"/>
          </a:xfrm>
        </p:spPr>
        <p:txBody>
          <a:bodyPr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en-US" sz="2000" dirty="0"/>
              <a:t>МИНИСТЕРСТВО НАУКИ </a:t>
            </a:r>
            <a:r>
              <a:rPr lang="ru-RU" sz="2000" dirty="0"/>
              <a:t>И ВЫСШЕГО ОБРАЗОВАНИЯ </a:t>
            </a:r>
            <a:r>
              <a:rPr lang="en-US" sz="2000" dirty="0"/>
              <a:t>РОССИЙСКОЙ ФЕДЕРАЦИИ</a:t>
            </a:r>
            <a:br>
              <a:rPr lang="en-US" sz="2000" dirty="0"/>
            </a:br>
            <a:r>
              <a:rPr lang="en-US" sz="2000" dirty="0" err="1"/>
              <a:t>Федеральное</a:t>
            </a:r>
            <a:r>
              <a:rPr lang="en-US" sz="2000" dirty="0"/>
              <a:t> </a:t>
            </a:r>
            <a:r>
              <a:rPr lang="en-US" sz="2000" dirty="0" err="1"/>
              <a:t>государственное</a:t>
            </a:r>
            <a:r>
              <a:rPr lang="en-US" sz="2000" dirty="0"/>
              <a:t> </a:t>
            </a:r>
            <a:r>
              <a:rPr lang="en-US" sz="2000" dirty="0" err="1"/>
              <a:t>автономное</a:t>
            </a:r>
            <a:r>
              <a:rPr lang="en-US" sz="2000" dirty="0"/>
              <a:t> </a:t>
            </a:r>
            <a:r>
              <a:rPr lang="en-US" sz="2000" dirty="0" err="1"/>
              <a:t>образовательное</a:t>
            </a:r>
            <a:r>
              <a:rPr lang="en-US" sz="2000" dirty="0"/>
              <a:t> </a:t>
            </a:r>
            <a:r>
              <a:rPr lang="en-US" sz="2000" dirty="0" err="1"/>
              <a:t>учреждение</a:t>
            </a:r>
            <a:r>
              <a:rPr lang="ru-RU" sz="2000" dirty="0"/>
              <a:t> </a:t>
            </a:r>
            <a:r>
              <a:rPr lang="en-US" sz="2000" dirty="0"/>
              <a:t>высшего образования </a:t>
            </a:r>
            <a:br>
              <a:rPr lang="en-US" sz="2000" dirty="0"/>
            </a:br>
            <a:r>
              <a:rPr lang="en-US" sz="2000" dirty="0"/>
              <a:t>«</a:t>
            </a:r>
            <a:r>
              <a:rPr lang="en-US" sz="2000" dirty="0" err="1"/>
              <a:t>Санкт-Петербургский</a:t>
            </a:r>
            <a:r>
              <a:rPr lang="en-US" sz="2000" dirty="0"/>
              <a:t> </a:t>
            </a:r>
            <a:r>
              <a:rPr lang="en-US" sz="2000" dirty="0" err="1"/>
              <a:t>политехнический</a:t>
            </a:r>
            <a:r>
              <a:rPr lang="en-US" sz="2000" dirty="0"/>
              <a:t> </a:t>
            </a:r>
            <a:r>
              <a:rPr lang="en-US" sz="2000" dirty="0" err="1"/>
              <a:t>университет</a:t>
            </a:r>
            <a:r>
              <a:rPr lang="en-US" sz="2000" dirty="0"/>
              <a:t> Петра </a:t>
            </a:r>
            <a:r>
              <a:rPr lang="en-US" sz="2000" dirty="0" err="1"/>
              <a:t>Великого</a:t>
            </a:r>
            <a:r>
              <a:rPr lang="en-US" sz="2000" dirty="0"/>
              <a:t>» </a:t>
            </a:r>
            <a:br>
              <a:rPr lang="en-US" sz="2000" dirty="0"/>
            </a:br>
            <a:r>
              <a:rPr lang="en-US" sz="2000" dirty="0"/>
              <a:t>(ФГАОУ ВО «СПбПУ») </a:t>
            </a:r>
            <a:br>
              <a:rPr lang="en-US" sz="2000" dirty="0"/>
            </a:br>
            <a:r>
              <a:rPr lang="en-US" sz="2000" dirty="0" err="1"/>
              <a:t>Институт</a:t>
            </a:r>
            <a:r>
              <a:rPr lang="en-US" sz="2000" dirty="0"/>
              <a:t> среднего </a:t>
            </a:r>
            <a:r>
              <a:rPr lang="en-US" sz="2000" dirty="0" err="1"/>
              <a:t>профессионального</a:t>
            </a:r>
            <a:r>
              <a:rPr lang="en-US" sz="2000" dirty="0"/>
              <a:t> образования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AB6B0C-2E8D-796C-B0D1-E83E4E2D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04066"/>
            <a:ext cx="9440034" cy="1049867"/>
          </a:xfrm>
        </p:spPr>
        <p:txBody>
          <a:bodyPr>
            <a:normAutofit/>
          </a:bodyPr>
          <a:lstStyle/>
          <a:p>
            <a:r>
              <a:rPr lang="ru-RU" sz="3200" dirty="0"/>
              <a:t>Сайт </a:t>
            </a:r>
            <a:r>
              <a:rPr lang="en-US" sz="3200" dirty="0"/>
              <a:t>pivko.ru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7336-0583-DDAA-BEA4-6EAB43F021FA}"/>
              </a:ext>
            </a:extLst>
          </p:cNvPr>
          <p:cNvSpPr txBox="1"/>
          <p:nvPr/>
        </p:nvSpPr>
        <p:spPr>
          <a:xfrm>
            <a:off x="5742332" y="4265687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latin typeface="+mj-lt"/>
                <a:sym typeface="+mn-ea"/>
              </a:rPr>
              <a:t>Выполнил</a:t>
            </a:r>
            <a:r>
              <a:rPr lang="ru-RU" dirty="0">
                <a:latin typeface="+mj-lt"/>
                <a:sym typeface="+mn-ea"/>
              </a:rPr>
              <a:t>а:</a:t>
            </a:r>
            <a:r>
              <a:rPr lang="en-US" dirty="0">
                <a:latin typeface="+mj-lt"/>
                <a:sym typeface="+mn-ea"/>
              </a:rPr>
              <a:t> </a:t>
            </a:r>
            <a:r>
              <a:rPr lang="en-US" dirty="0" err="1">
                <a:latin typeface="+mj-lt"/>
                <a:sym typeface="+mn-ea"/>
              </a:rPr>
              <a:t>студент</a:t>
            </a:r>
            <a:r>
              <a:rPr lang="ru-RU" dirty="0">
                <a:latin typeface="+mj-lt"/>
                <a:sym typeface="+mn-ea"/>
              </a:rPr>
              <a:t>ка</a:t>
            </a:r>
            <a:r>
              <a:rPr lang="en-US" dirty="0">
                <a:latin typeface="+mj-lt"/>
                <a:sym typeface="+mn-ea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latin typeface="+mj-lt"/>
                <a:sym typeface="+mn-ea"/>
              </a:rPr>
              <a:t>группы</a:t>
            </a:r>
            <a:r>
              <a:rPr lang="en-US" dirty="0">
                <a:latin typeface="+mj-lt"/>
                <a:sym typeface="+mn-ea"/>
              </a:rPr>
              <a:t> 22919/22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altLang="en-US" dirty="0">
                <a:latin typeface="+mj-lt"/>
                <a:sym typeface="+mn-ea"/>
              </a:rPr>
              <a:t>Миронова Дарья Денисовна</a:t>
            </a:r>
            <a:endParaRPr lang="ru-RU" dirty="0">
              <a:latin typeface="+mj-lt"/>
              <a:sym typeface="+mn-ea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>
              <a:latin typeface="+mj-lt"/>
              <a:sym typeface="+mn-ea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+mj-lt"/>
                <a:sym typeface="+mn-ea"/>
              </a:rPr>
              <a:t>	</a:t>
            </a:r>
            <a:r>
              <a:rPr lang="en-US" dirty="0" err="1">
                <a:latin typeface="+mj-lt"/>
                <a:sym typeface="+mn-ea"/>
              </a:rPr>
              <a:t>Преподаватель</a:t>
            </a:r>
            <a:r>
              <a:rPr lang="en-US" dirty="0">
                <a:latin typeface="+mj-lt"/>
                <a:sym typeface="+mn-ea"/>
              </a:rPr>
              <a:t>: </a:t>
            </a:r>
            <a:r>
              <a:rPr lang="ru-RU" dirty="0">
                <a:latin typeface="+mj-lt"/>
                <a:sym typeface="+mn-ea"/>
              </a:rPr>
              <a:t>Иванова Дарья Васильевна</a:t>
            </a:r>
            <a:endParaRPr lang="en-US" dirty="0">
              <a:latin typeface="+mj-lt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A63D9-0DA9-A3D6-A877-59A9891C9DE5}"/>
              </a:ext>
            </a:extLst>
          </p:cNvPr>
          <p:cNvSpPr txBox="1"/>
          <p:nvPr/>
        </p:nvSpPr>
        <p:spPr>
          <a:xfrm>
            <a:off x="3041882" y="605476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ym typeface="+mn-ea"/>
              </a:rPr>
              <a:t>Санкт-Петербург</a:t>
            </a:r>
            <a:r>
              <a:rPr lang="en-US" dirty="0">
                <a:sym typeface="+mn-ea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+mn-ea"/>
              </a:rPr>
              <a:t> 2024</a:t>
            </a:r>
            <a:endParaRPr lang="en-US" altLang="en-US" dirty="0"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6FB26-EFEF-82EE-4052-8AE0C170A509}"/>
              </a:ext>
            </a:extLst>
          </p:cNvPr>
          <p:cNvSpPr txBox="1"/>
          <p:nvPr/>
        </p:nvSpPr>
        <p:spPr>
          <a:xfrm>
            <a:off x="352012" y="5419849"/>
            <a:ext cx="371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Материалы:</a:t>
            </a:r>
          </a:p>
          <a:p>
            <a:r>
              <a:rPr lang="en-US" dirty="0">
                <a:hlinkClick r:id="rId2"/>
              </a:rPr>
              <a:t>https://github.com/Dari205/xx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59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7D14D-A42B-1256-6FF9-4ED146D8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399267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EE739-E150-D016-F350-112A370C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286000"/>
            <a:ext cx="10353763" cy="3511006"/>
          </a:xfrm>
        </p:spPr>
        <p:txBody>
          <a:bodyPr anchor="t">
            <a:normAutofit/>
          </a:bodyPr>
          <a:lstStyle/>
          <a:p>
            <a:pPr algn="just"/>
            <a:r>
              <a:rPr lang="ru-RU" sz="2000" dirty="0"/>
              <a:t>Сеть магазинов </a:t>
            </a:r>
            <a:r>
              <a:rPr lang="en-US" sz="2000" dirty="0"/>
              <a:t>“</a:t>
            </a:r>
            <a:r>
              <a:rPr lang="en-US" sz="2000" dirty="0" err="1"/>
              <a:t>Pivko</a:t>
            </a:r>
            <a:r>
              <a:rPr lang="en-US" sz="2000" dirty="0"/>
              <a:t>”</a:t>
            </a:r>
            <a:r>
              <a:rPr lang="ru-RU" sz="2000" dirty="0"/>
              <a:t>, торгующего разливным пивом и закусками, начала установку автоматов, в которых клиенты могут заказать и забрать продукцию магазина. </a:t>
            </a:r>
          </a:p>
          <a:p>
            <a:pPr algn="just"/>
            <a:r>
              <a:rPr lang="ru-RU" sz="2000" dirty="0"/>
              <a:t>Необходимо разработать ПО для сайта, с помощью которого клиент может отследить местонахождение магазинов или автоматов сети, изучить каталог, сделать заказ и оплатить его. Система обеспечивает добавление и изменение данных каталога. </a:t>
            </a:r>
          </a:p>
        </p:txBody>
      </p:sp>
    </p:spTree>
    <p:extLst>
      <p:ext uri="{BB962C8B-B14F-4D97-AF65-F5344CB8AC3E}">
        <p14:creationId xmlns:p14="http://schemas.microsoft.com/office/powerpoint/2010/main" val="2789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D428A-AE69-835B-5D67-3E7AC2B6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70059"/>
          </a:xfrm>
        </p:spPr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CE194F-500B-F70F-BC1E-ABED8DD4E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669774"/>
            <a:ext cx="10353763" cy="4452731"/>
          </a:xfrm>
        </p:spPr>
        <p:txBody>
          <a:bodyPr anchor="t">
            <a:noAutofit/>
          </a:bodyPr>
          <a:lstStyle/>
          <a:p>
            <a:pPr algn="l"/>
            <a:r>
              <a:rPr lang="ru-RU" sz="2000" b="0" i="0" dirty="0">
                <a:solidFill>
                  <a:srgbClr val="FFFFFF"/>
                </a:solidFill>
                <a:effectLst/>
              </a:rPr>
              <a:t>Для разработки данного сайта была выбрана модель жизненного цикла Code-</a:t>
            </a:r>
            <a:r>
              <a:rPr lang="ru-RU" sz="2000" b="0" i="0" dirty="0" err="1">
                <a:solidFill>
                  <a:srgbClr val="FFFFFF"/>
                </a:solidFill>
                <a:effectLst/>
              </a:rPr>
              <a:t>and</a:t>
            </a:r>
            <a:r>
              <a:rPr lang="ru-RU" sz="2000" dirty="0">
                <a:solidFill>
                  <a:srgbClr val="FFFFFF"/>
                </a:solidFill>
                <a:effectLst/>
              </a:rPr>
              <a:t>-</a:t>
            </a:r>
            <a:r>
              <a:rPr lang="ru-RU" sz="2000" b="0" i="0" dirty="0" err="1">
                <a:solidFill>
                  <a:srgbClr val="FFFFFF"/>
                </a:solidFill>
                <a:effectLst/>
              </a:rPr>
              <a:t>Fix</a:t>
            </a:r>
            <a:r>
              <a:rPr lang="ru-RU" sz="2000" dirty="0">
                <a:solidFill>
                  <a:srgbClr val="FFFFFF"/>
                </a:solidFill>
                <a:effectLst/>
              </a:rPr>
              <a:t>. Причин такого выбора несколько.</a:t>
            </a:r>
          </a:p>
          <a:p>
            <a:pPr algn="l"/>
            <a:r>
              <a:rPr lang="ru-RU" sz="2000" b="0" i="0" dirty="0">
                <a:solidFill>
                  <a:srgbClr val="FFFFFF"/>
                </a:solidFill>
                <a:effectLst/>
              </a:rPr>
              <a:t>Во-первых, эта модель предлагает гибкий подход к разработке программного обеспечения, который идеально подходит для проектов с изменяющимися требованиями.</a:t>
            </a:r>
          </a:p>
          <a:p>
            <a:pPr algn="l"/>
            <a:r>
              <a:rPr lang="ru-RU" sz="2000" b="0" i="0" dirty="0">
                <a:solidFill>
                  <a:srgbClr val="FFFFFF"/>
                </a:solidFill>
                <a:effectLst/>
              </a:rPr>
              <a:t>Во-вторых, модель Code-</a:t>
            </a:r>
            <a:r>
              <a:rPr lang="ru-RU" sz="2000" b="0" i="0" dirty="0" err="1">
                <a:solidFill>
                  <a:srgbClr val="FFFFFF"/>
                </a:solidFill>
                <a:effectLst/>
              </a:rPr>
              <a:t>and</a:t>
            </a:r>
            <a:r>
              <a:rPr lang="ru-RU" sz="2000" b="0" i="0" dirty="0">
                <a:solidFill>
                  <a:srgbClr val="FFFFFF"/>
                </a:solidFill>
                <a:effectLst/>
              </a:rPr>
              <a:t>-</a:t>
            </a:r>
            <a:r>
              <a:rPr lang="ru-RU" sz="2000" b="0" i="0" dirty="0" err="1">
                <a:solidFill>
                  <a:srgbClr val="FFFFFF"/>
                </a:solidFill>
                <a:effectLst/>
              </a:rPr>
              <a:t>Fix</a:t>
            </a:r>
            <a:r>
              <a:rPr lang="ru-RU" sz="2000" b="0" i="0" dirty="0">
                <a:solidFill>
                  <a:srgbClr val="FFFFFF"/>
                </a:solidFill>
                <a:effectLst/>
              </a:rPr>
              <a:t> предполагает быструю разработку прототипа продукта, что позволяет получить обратную связь от пользователей и внести необходимые корректировки на ранних стадиях проекта. Это помогает избежать ошибок и дополнительных затрат времени и ресурсов в будущем.</a:t>
            </a:r>
          </a:p>
          <a:p>
            <a:pPr algn="l"/>
            <a:r>
              <a:rPr lang="ru-RU" sz="2000" dirty="0">
                <a:solidFill>
                  <a:srgbClr val="FFFFFF"/>
                </a:solidFill>
                <a:effectLst/>
              </a:rPr>
              <a:t>В-третьих, </a:t>
            </a:r>
            <a:r>
              <a:rPr lang="ru-RU" sz="2000" b="0" i="0" dirty="0">
                <a:solidFill>
                  <a:srgbClr val="FFFFFF"/>
                </a:solidFill>
                <a:effectLst/>
              </a:rPr>
              <a:t>модель Code-</a:t>
            </a:r>
            <a:r>
              <a:rPr lang="ru-RU" sz="2000" b="0" i="0" dirty="0" err="1">
                <a:solidFill>
                  <a:srgbClr val="FFFFFF"/>
                </a:solidFill>
                <a:effectLst/>
              </a:rPr>
              <a:t>and</a:t>
            </a:r>
            <a:r>
              <a:rPr lang="ru-RU" sz="2000" dirty="0">
                <a:solidFill>
                  <a:srgbClr val="FFFFFF"/>
                </a:solidFill>
                <a:effectLst/>
              </a:rPr>
              <a:t>-</a:t>
            </a:r>
            <a:r>
              <a:rPr lang="ru-RU" sz="2000" b="0" i="0" dirty="0" err="1">
                <a:solidFill>
                  <a:srgbClr val="FFFFFF"/>
                </a:solidFill>
                <a:effectLst/>
              </a:rPr>
              <a:t>Fix</a:t>
            </a:r>
            <a:r>
              <a:rPr lang="ru-RU" sz="2000" b="0" i="0" dirty="0">
                <a:solidFill>
                  <a:srgbClr val="FFFFFF"/>
                </a:solidFill>
                <a:effectLst/>
              </a:rPr>
              <a:t> позволяет команде разработчиков работать в тесном контакте с заказчиком, что способствует лучшему пониманию его потребностей и ожиданий. Такой подход также облегчает процесс принятия решений и управления проектом</a:t>
            </a:r>
            <a:r>
              <a:rPr lang="ru-RU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200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C2E13-AD65-B05F-EB66-A9DEFD91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93" y="1439308"/>
            <a:ext cx="4623536" cy="1828813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Графический интерфейс пользователя (</a:t>
            </a:r>
            <a:r>
              <a:rPr lang="en-US" dirty="0"/>
              <a:t>GUI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67F9D-0770-E2E6-2DF9-FF538ACD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993" y="3589879"/>
            <a:ext cx="4623536" cy="150705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сайта разработаны 3 уровня доступа: администратор, пользователь.</a:t>
            </a:r>
          </a:p>
          <a:p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40357-8311-A812-0B1D-FA05BE82E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" r="2715"/>
          <a:stretch/>
        </p:blipFill>
        <p:spPr>
          <a:xfrm>
            <a:off x="5426766" y="1310163"/>
            <a:ext cx="6379450" cy="37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97734-2575-B706-0124-A0B3725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488859"/>
            <a:ext cx="9590550" cy="1270368"/>
          </a:xfrm>
        </p:spPr>
        <p:txBody>
          <a:bodyPr/>
          <a:lstStyle/>
          <a:p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7ED2F-501F-661C-4B3D-160F425D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176669"/>
            <a:ext cx="9590550" cy="3158803"/>
          </a:xfrm>
        </p:spPr>
        <p:txBody>
          <a:bodyPr/>
          <a:lstStyle/>
          <a:p>
            <a:pPr algn="just"/>
            <a:r>
              <a:rPr lang="ru-RU" dirty="0"/>
              <a:t>Принцип простоты. Функционал сайта ранжирован, более распространенные функции находятся в более быстром доступе, нежели не столь востребованные</a:t>
            </a:r>
          </a:p>
          <a:p>
            <a:pPr algn="just"/>
            <a:r>
              <a:rPr lang="ru-RU" dirty="0"/>
              <a:t>Принцип видимости. Все функции, необходимые для решения определенной задачи, видны пользователю.</a:t>
            </a:r>
          </a:p>
          <a:p>
            <a:pPr algn="just"/>
            <a:r>
              <a:rPr lang="ru-RU" dirty="0"/>
              <a:t>Принцип структуризации. Страницы сайта выполнены в одном стиле и дизайне, одни и те же кнопки находятся в одном месте на разных страницах. </a:t>
            </a:r>
          </a:p>
        </p:txBody>
      </p:sp>
    </p:spTree>
    <p:extLst>
      <p:ext uri="{BB962C8B-B14F-4D97-AF65-F5344CB8AC3E}">
        <p14:creationId xmlns:p14="http://schemas.microsoft.com/office/powerpoint/2010/main" val="5391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B1DDE-7E11-12D7-3461-F01E9318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829563"/>
            <a:ext cx="9590550" cy="979359"/>
          </a:xfrm>
        </p:spPr>
        <p:txBody>
          <a:bodyPr/>
          <a:lstStyle/>
          <a:p>
            <a:r>
              <a:rPr lang="ru-RU" dirty="0"/>
              <a:t>Руководство оператора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F2C5FD-E25D-417F-E4A1-7D1FE83C4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196548"/>
            <a:ext cx="9590550" cy="344887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Функционал, описанный в руководстве: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функция создания аккаунта.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функция входа в аккаунт.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функция просмотра локации магазинов и автоматов.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функция приобретения продукции (выбор продукции и оплата).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функция обращения в техподдержку.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7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AF202E3-1D38-BF9C-5FB7-730AAF68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17643"/>
            <a:ext cx="9590550" cy="3409122"/>
          </a:xfrm>
        </p:spPr>
        <p:txBody>
          <a:bodyPr/>
          <a:lstStyle/>
          <a:p>
            <a:pPr algn="just"/>
            <a:r>
              <a:rPr lang="ru-RU" dirty="0"/>
              <a:t>Ошибки, описанные в РО:</a:t>
            </a:r>
          </a:p>
          <a:p>
            <a:pPr algn="just"/>
            <a:r>
              <a:rPr lang="ru-RU" dirty="0"/>
              <a:t>Ошибка входа. При введении неверных данных под полем появится соответствующая надпись (например, при неправильном логине/пароле появится «Неверный логин или пароль» ). </a:t>
            </a:r>
          </a:p>
          <a:p>
            <a:pPr algn="just"/>
            <a:r>
              <a:rPr lang="ru-RU" dirty="0"/>
              <a:t>Ошибка оплаты. При недостаточном количестве средств на банковской карте, на странице оплаты появится надпись «Недостаточно средств на карте».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0EB835-A2AE-0CED-10E6-91A9E74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488859"/>
            <a:ext cx="9590550" cy="1270368"/>
          </a:xfrm>
        </p:spPr>
        <p:txBody>
          <a:bodyPr/>
          <a:lstStyle/>
          <a:p>
            <a:r>
              <a:rPr lang="ru-RU" dirty="0"/>
              <a:t>Ошибки в РО</a:t>
            </a:r>
          </a:p>
        </p:txBody>
      </p:sp>
    </p:spTree>
    <p:extLst>
      <p:ext uri="{BB962C8B-B14F-4D97-AF65-F5344CB8AC3E}">
        <p14:creationId xmlns:p14="http://schemas.microsoft.com/office/powerpoint/2010/main" val="359197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F874B-6105-674E-197E-421217FF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16226"/>
            <a:ext cx="9590550" cy="12740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7C561F-2B22-4818-2A26-0779351C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117035"/>
            <a:ext cx="9590550" cy="378680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Ключевые оценочные элементы: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Функциональность.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Надежность.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Удобство использования.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Производительность.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Удобство сопровождения.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Переносимость.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Использовался </a:t>
            </a:r>
            <a:r>
              <a:rPr lang="ru-RU" b="1" dirty="0"/>
              <a:t>функциональный вид </a:t>
            </a:r>
            <a:r>
              <a:rPr lang="ru-RU" dirty="0"/>
              <a:t>тестирования.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Методы тестирования</a:t>
            </a:r>
            <a:r>
              <a:rPr lang="ru-RU" dirty="0"/>
              <a:t>: Эквивалентное Разделение, Анализ Граничных Значений, Причина / Следствие, Предугадывание ошибки</a:t>
            </a:r>
          </a:p>
        </p:txBody>
      </p:sp>
    </p:spTree>
    <p:extLst>
      <p:ext uri="{BB962C8B-B14F-4D97-AF65-F5344CB8AC3E}">
        <p14:creationId xmlns:p14="http://schemas.microsoft.com/office/powerpoint/2010/main" val="42622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B37C0-CCB9-6A7D-8F25-E171CCE7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520687"/>
            <a:ext cx="3668143" cy="4294708"/>
          </a:xfrm>
        </p:spPr>
        <p:txBody>
          <a:bodyPr anchor="t"/>
          <a:lstStyle/>
          <a:p>
            <a:r>
              <a:rPr lang="ru-RU" dirty="0"/>
              <a:t>Форма, по которой создавались тест-кейсы:</a:t>
            </a:r>
            <a:br>
              <a:rPr lang="ru-RU" dirty="0"/>
            </a:br>
            <a:r>
              <a:rPr lang="ru-RU" dirty="0"/>
              <a:t>форма входа.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107207-D5B6-B7AC-1B2E-CC8A3B1A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39" y="609923"/>
            <a:ext cx="7208153" cy="52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110</TotalTime>
  <Words>608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Roboto</vt:lpstr>
      <vt:lpstr>Wingdings 2</vt:lpstr>
      <vt:lpstr>Сланец</vt:lpstr>
      <vt:lpstr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 «Санкт-Петербургский политехнический университет Петра Великого»  (ФГАОУ ВО «СПбПУ»)  Институт среднего профессионального образования</vt:lpstr>
      <vt:lpstr>Предметная область</vt:lpstr>
      <vt:lpstr>Модель жизненного цикла</vt:lpstr>
      <vt:lpstr>Графический интерфейс пользователя (GUI)</vt:lpstr>
      <vt:lpstr>Принципы удобного GUI</vt:lpstr>
      <vt:lpstr>Руководство оператора</vt:lpstr>
      <vt:lpstr>Ошибки в РО</vt:lpstr>
      <vt:lpstr>Тестирование</vt:lpstr>
      <vt:lpstr>Форма, по которой создавались тест-кейсы: форма входа.   </vt:lpstr>
      <vt:lpstr>Тестовое покрытие 52%.</vt:lpstr>
      <vt:lpstr>Выводы</vt:lpstr>
      <vt:lpstr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 «Санкт-Петербургский политехнический университет Петра Великого»  (ФГАОУ ВО «СПбПУ»)  Институт среднего профессионального образования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Миронова</dc:creator>
  <cp:lastModifiedBy>Дарья Миронова</cp:lastModifiedBy>
  <cp:revision>3</cp:revision>
  <dcterms:created xsi:type="dcterms:W3CDTF">2024-06-21T11:40:26Z</dcterms:created>
  <dcterms:modified xsi:type="dcterms:W3CDTF">2024-06-21T14:06:38Z</dcterms:modified>
</cp:coreProperties>
</file>