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6" r:id="rId5"/>
    <p:sldId id="389" r:id="rId6"/>
    <p:sldId id="403" r:id="rId7"/>
    <p:sldId id="404" r:id="rId8"/>
    <p:sldId id="405" r:id="rId9"/>
    <p:sldId id="406" r:id="rId10"/>
    <p:sldId id="395" r:id="rId11"/>
    <p:sldId id="408" r:id="rId12"/>
    <p:sldId id="409" r:id="rId13"/>
    <p:sldId id="411" r:id="rId14"/>
  </p:sldIdLst>
  <p:sldSz cx="9144000" cy="6858000" type="screen4x3"/>
  <p:notesSz cx="6858000" cy="9144000"/>
  <p:custDataLst>
    <p:tags r:id="rId16"/>
  </p:custDataLst>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stelP" initials="C" lastIdx="2" clrIdx="0"/>
  <p:cmAuthor id="2" name="Adi" initials="A"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41" autoAdjust="0"/>
  </p:normalViewPr>
  <p:slideViewPr>
    <p:cSldViewPr snapToGrid="0">
      <p:cViewPr varScale="1">
        <p:scale>
          <a:sx n="78" d="100"/>
          <a:sy n="78" d="100"/>
        </p:scale>
        <p:origin x="1858" y="53"/>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0"/>
    </p:cViewPr>
  </p:sorter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ciog, Daniel" userId="1afe2979-577e-4a97-aac7-c6b82b5c2700" providerId="ADAL" clId="{C1396C51-6D3F-4656-9505-0B6D3C55AEDA}"/>
    <pc:docChg chg="modSld">
      <pc:chgData name="Bonciog, Daniel" userId="1afe2979-577e-4a97-aac7-c6b82b5c2700" providerId="ADAL" clId="{C1396C51-6D3F-4656-9505-0B6D3C55AEDA}" dt="2023-04-21T07:03:02.590" v="5" actId="20577"/>
      <pc:docMkLst>
        <pc:docMk/>
      </pc:docMkLst>
      <pc:sldChg chg="modSp mod">
        <pc:chgData name="Bonciog, Daniel" userId="1afe2979-577e-4a97-aac7-c6b82b5c2700" providerId="ADAL" clId="{C1396C51-6D3F-4656-9505-0B6D3C55AEDA}" dt="2023-04-21T07:03:02.590" v="5" actId="20577"/>
        <pc:sldMkLst>
          <pc:docMk/>
          <pc:sldMk cId="3450912771" sldId="256"/>
        </pc:sldMkLst>
        <pc:spChg chg="mod">
          <ac:chgData name="Bonciog, Daniel" userId="1afe2979-577e-4a97-aac7-c6b82b5c2700" providerId="ADAL" clId="{C1396C51-6D3F-4656-9505-0B6D3C55AEDA}" dt="2023-04-21T07:03:02.590" v="5" actId="20577"/>
          <ac:spMkLst>
            <pc:docMk/>
            <pc:sldMk cId="3450912771"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C9BA6-90AD-4650-BF55-C3874181A1AC}" type="datetimeFigureOut">
              <a:rPr lang="en-US" smtClean="0"/>
              <a:pPr/>
              <a:t>4/23/2023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C55C-A10A-4E48-A159-E455950CB699}" type="slidenum">
              <a:rPr lang="en-US" smtClean="0"/>
              <a:pPr/>
              <a:t>‹#›</a:t>
            </a:fld>
            <a:endParaRPr lang="en-US" dirty="0"/>
          </a:p>
        </p:txBody>
      </p:sp>
    </p:spTree>
    <p:extLst>
      <p:ext uri="{BB962C8B-B14F-4D97-AF65-F5344CB8AC3E}">
        <p14:creationId xmlns:p14="http://schemas.microsoft.com/office/powerpoint/2010/main" val="102972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1</a:t>
            </a:fld>
            <a:endParaRPr lang="en-US" dirty="0"/>
          </a:p>
        </p:txBody>
      </p:sp>
    </p:spTree>
    <p:extLst>
      <p:ext uri="{BB962C8B-B14F-4D97-AF65-F5344CB8AC3E}">
        <p14:creationId xmlns:p14="http://schemas.microsoft.com/office/powerpoint/2010/main" val="4967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C8C55C-A10A-4E48-A159-E455950CB699}" type="slidenum">
              <a:rPr lang="en-US" smtClean="0"/>
              <a:pPr/>
              <a:t>7</a:t>
            </a:fld>
            <a:endParaRPr lang="en-US" dirty="0"/>
          </a:p>
        </p:txBody>
      </p:sp>
    </p:spTree>
    <p:extLst>
      <p:ext uri="{BB962C8B-B14F-4D97-AF65-F5344CB8AC3E}">
        <p14:creationId xmlns:p14="http://schemas.microsoft.com/office/powerpoint/2010/main" val="62771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33079F33-A95A-410B-9629-E8B81F83F58B}" type="datetime1">
              <a:rPr lang="ro-RO" smtClean="0"/>
              <a:pPr/>
              <a:t>23.04.2023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54720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0A78D-3364-4538-B410-00066B0D8834}" type="datetime1">
              <a:rPr lang="ro-RO" smtClean="0"/>
              <a:pPr/>
              <a:t>23.04.2023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98266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708FA9-A313-43AA-9237-9EC616644550}" type="datetime1">
              <a:rPr lang="ro-RO" smtClean="0"/>
              <a:pPr/>
              <a:t>23.04.2023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1860669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D11B9-0F4C-4A59-8124-DF29288C60EC}" type="datetime1">
              <a:rPr lang="ro-RO" smtClean="0"/>
              <a:pPr/>
              <a:t>23.04.2023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943588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61CD0-FFD5-4B78-9CC0-58E27F0B55EF}" type="datetime1">
              <a:rPr lang="ro-RO" smtClean="0"/>
              <a:pPr/>
              <a:t>23.04.2023</a:t>
            </a:fld>
            <a:endParaRPr lang="ro-RO"/>
          </a:p>
        </p:txBody>
      </p:sp>
      <p:sp>
        <p:nvSpPr>
          <p:cNvPr id="5" name="Footer Placeholder 4"/>
          <p:cNvSpPr>
            <a:spLocks noGrp="1"/>
          </p:cNvSpPr>
          <p:nvPr>
            <p:ph type="ftr" sz="quarter" idx="11"/>
          </p:nvPr>
        </p:nvSpPr>
        <p:spPr/>
        <p:txBody>
          <a:bodyPr/>
          <a:lstStyle/>
          <a:p>
            <a:r>
              <a:rPr lang="ro-RO"/>
              <a:t>Ing. Adrian Petru BUTA</a:t>
            </a:r>
          </a:p>
        </p:txBody>
      </p:sp>
      <p:sp>
        <p:nvSpPr>
          <p:cNvPr id="6" name="Slide Number Placeholder 5"/>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402347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859D495-9C00-415E-8507-5125C763CB96}" type="datetime1">
              <a:rPr lang="ro-RO" smtClean="0"/>
              <a:pPr/>
              <a:t>23.04.2023</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5245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B675C1-C263-446D-8BCA-A444F3216CD1}" type="datetime1">
              <a:rPr lang="ro-RO" smtClean="0"/>
              <a:pPr/>
              <a:t>23.04.2023</a:t>
            </a:fld>
            <a:endParaRPr lang="ro-RO"/>
          </a:p>
        </p:txBody>
      </p:sp>
      <p:sp>
        <p:nvSpPr>
          <p:cNvPr id="8" name="Footer Placeholder 7"/>
          <p:cNvSpPr>
            <a:spLocks noGrp="1"/>
          </p:cNvSpPr>
          <p:nvPr>
            <p:ph type="ftr" sz="quarter" idx="11"/>
          </p:nvPr>
        </p:nvSpPr>
        <p:spPr/>
        <p:txBody>
          <a:bodyPr/>
          <a:lstStyle/>
          <a:p>
            <a:r>
              <a:rPr lang="ro-RO"/>
              <a:t>Ing. Adrian Petru BUTA</a:t>
            </a:r>
          </a:p>
        </p:txBody>
      </p:sp>
      <p:sp>
        <p:nvSpPr>
          <p:cNvPr id="9" name="Slide Number Placeholder 8"/>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33178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2A14EB-127B-42F0-B813-8A22A844C287}" type="datetime1">
              <a:rPr lang="ro-RO" smtClean="0"/>
              <a:pPr/>
              <a:t>23.04.2023</a:t>
            </a:fld>
            <a:endParaRPr lang="ro-RO"/>
          </a:p>
        </p:txBody>
      </p:sp>
      <p:sp>
        <p:nvSpPr>
          <p:cNvPr id="4" name="Footer Placeholder 3"/>
          <p:cNvSpPr>
            <a:spLocks noGrp="1"/>
          </p:cNvSpPr>
          <p:nvPr>
            <p:ph type="ftr" sz="quarter" idx="11"/>
          </p:nvPr>
        </p:nvSpPr>
        <p:spPr/>
        <p:txBody>
          <a:bodyPr/>
          <a:lstStyle/>
          <a:p>
            <a:r>
              <a:rPr lang="ro-RO"/>
              <a:t>Ing. Adrian Petru BUTA</a:t>
            </a:r>
          </a:p>
        </p:txBody>
      </p:sp>
      <p:sp>
        <p:nvSpPr>
          <p:cNvPr id="5" name="Slide Number Placeholder 4"/>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2320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5E5F5-64D2-4FCF-9260-9BFB10D9ADA0}" type="datetime1">
              <a:rPr lang="ro-RO" smtClean="0"/>
              <a:pPr/>
              <a:t>23.04.2023</a:t>
            </a:fld>
            <a:endParaRPr lang="ro-RO"/>
          </a:p>
        </p:txBody>
      </p:sp>
      <p:sp>
        <p:nvSpPr>
          <p:cNvPr id="3" name="Footer Placeholder 2"/>
          <p:cNvSpPr>
            <a:spLocks noGrp="1"/>
          </p:cNvSpPr>
          <p:nvPr>
            <p:ph type="ftr" sz="quarter" idx="11"/>
          </p:nvPr>
        </p:nvSpPr>
        <p:spPr/>
        <p:txBody>
          <a:bodyPr/>
          <a:lstStyle/>
          <a:p>
            <a:r>
              <a:rPr lang="ro-RO"/>
              <a:t>Ing. Adrian Petru BUTA</a:t>
            </a:r>
          </a:p>
        </p:txBody>
      </p:sp>
      <p:sp>
        <p:nvSpPr>
          <p:cNvPr id="4" name="Slide Number Placeholder 3"/>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09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84F25D9-DE6F-4515-8C39-F2DCE77438E4}" type="datetime1">
              <a:rPr lang="ro-RO" smtClean="0"/>
              <a:pPr/>
              <a:t>23.04.2023</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58476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9287071-4F86-4669-96AF-972B57005689}" type="datetime1">
              <a:rPr lang="ro-RO" smtClean="0"/>
              <a:pPr/>
              <a:t>23.04.2023</a:t>
            </a:fld>
            <a:endParaRPr lang="ro-RO"/>
          </a:p>
        </p:txBody>
      </p:sp>
      <p:sp>
        <p:nvSpPr>
          <p:cNvPr id="6" name="Footer Placeholder 5"/>
          <p:cNvSpPr>
            <a:spLocks noGrp="1"/>
          </p:cNvSpPr>
          <p:nvPr>
            <p:ph type="ftr" sz="quarter" idx="11"/>
          </p:nvPr>
        </p:nvSpPr>
        <p:spPr/>
        <p:txBody>
          <a:bodyPr/>
          <a:lstStyle/>
          <a:p>
            <a:r>
              <a:rPr lang="ro-RO"/>
              <a:t>Ing. Adrian Petru BUTA</a:t>
            </a:r>
          </a:p>
        </p:txBody>
      </p:sp>
      <p:sp>
        <p:nvSpPr>
          <p:cNvPr id="7" name="Slide Number Placeholder 6"/>
          <p:cNvSpPr>
            <a:spLocks noGrp="1"/>
          </p:cNvSpPr>
          <p:nvPr>
            <p:ph type="sldNum" sz="quarter" idx="12"/>
          </p:nvPr>
        </p:nvSpPr>
        <p:spPr/>
        <p:txBody>
          <a:bodyPr/>
          <a:lstStyle/>
          <a:p>
            <a:fld id="{77FB21AC-CB3B-4874-AC82-090943AE4F9F}" type="slidenum">
              <a:rPr lang="ro-RO" smtClean="0"/>
              <a:pPr/>
              <a:t>‹#›</a:t>
            </a:fld>
            <a:endParaRPr lang="ro-RO"/>
          </a:p>
        </p:txBody>
      </p:sp>
    </p:spTree>
    <p:extLst>
      <p:ext uri="{BB962C8B-B14F-4D97-AF65-F5344CB8AC3E}">
        <p14:creationId xmlns:p14="http://schemas.microsoft.com/office/powerpoint/2010/main" val="283814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D033CD3-BE0A-4AD4-9C5D-C0EBE8F022BC}" type="datetime1">
              <a:rPr lang="ro-RO" smtClean="0"/>
              <a:pPr/>
              <a:t>23.04.2023</a:t>
            </a:fld>
            <a:endParaRPr lang="ro-R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ro-RO"/>
              <a:t>Ing. Adrian Petru BUTA</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FB21AC-CB3B-4874-AC82-090943AE4F9F}" type="slidenum">
              <a:rPr lang="ro-RO" smtClean="0"/>
              <a:pPr/>
              <a:t>‹#›</a:t>
            </a:fld>
            <a:endParaRPr lang="ro-RO"/>
          </a:p>
        </p:txBody>
      </p:sp>
      <p:sp>
        <p:nvSpPr>
          <p:cNvPr id="8" name="TextBox 7">
            <a:extLst>
              <a:ext uri="{FF2B5EF4-FFF2-40B4-BE49-F238E27FC236}">
                <a16:creationId xmlns:a16="http://schemas.microsoft.com/office/drawing/2014/main" id="{D13047B8-45DA-4FC1-A170-95B4743C29A9}"/>
              </a:ext>
            </a:extLst>
          </p:cNvPr>
          <p:cNvSpPr txBox="1"/>
          <p:nvPr userDrawn="1">
            <p:extLst>
              <p:ext uri="{1162E1C5-73C7-4A58-AE30-91384D911F3F}">
                <p184:classification xmlns:p184="http://schemas.microsoft.com/office/powerpoint/2018/4/main" val="ftr"/>
              </p:ext>
            </p:extLst>
          </p:nvPr>
        </p:nvSpPr>
        <p:spPr>
          <a:xfrm>
            <a:off x="4309237" y="6736080"/>
            <a:ext cx="369888" cy="121920"/>
          </a:xfrm>
          <a:prstGeom prst="rect">
            <a:avLst/>
          </a:prstGeom>
        </p:spPr>
        <p:txBody>
          <a:bodyPr horzOverflow="overflow" lIns="0" tIns="0" rIns="0" bIns="0">
            <a:spAutoFit/>
          </a:bodyPr>
          <a:lstStyle/>
          <a:p>
            <a:pPr algn="ctr"/>
            <a:r>
              <a:rPr lang="en-US"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612660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60377" y="3429000"/>
            <a:ext cx="4150659" cy="3115235"/>
          </a:xfrm>
          <a:noFill/>
        </p:spPr>
        <p:txBody>
          <a:bodyPr anchor="t">
            <a:noAutofit/>
          </a:bodyPr>
          <a:lstStyle/>
          <a:p>
            <a:r>
              <a:rPr lang="en-US" sz="3600" b="1" dirty="0" err="1">
                <a:solidFill>
                  <a:srgbClr val="002060"/>
                </a:solidFill>
                <a:latin typeface="Calibri" pitchFamily="34" charset="0"/>
                <a:cs typeface="Calibri" pitchFamily="34" charset="0"/>
              </a:rPr>
              <a:t>Dispozitive</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Electronice</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și</a:t>
            </a:r>
            <a:r>
              <a:rPr lang="en-US" sz="3600" b="1" dirty="0">
                <a:solidFill>
                  <a:srgbClr val="002060"/>
                </a:solidFill>
                <a:latin typeface="Calibri" pitchFamily="34" charset="0"/>
                <a:cs typeface="Calibri" pitchFamily="34" charset="0"/>
              </a:rPr>
              <a:t> </a:t>
            </a:r>
            <a:r>
              <a:rPr lang="en-US" sz="3600" b="1" dirty="0" err="1">
                <a:solidFill>
                  <a:srgbClr val="002060"/>
                </a:solidFill>
                <a:latin typeface="Calibri" pitchFamily="34" charset="0"/>
                <a:cs typeface="Calibri" pitchFamily="34" charset="0"/>
              </a:rPr>
              <a:t>Măsurări</a:t>
            </a:r>
            <a:br>
              <a:rPr lang="en-US" sz="3600" b="1" dirty="0">
                <a:solidFill>
                  <a:srgbClr val="002060"/>
                </a:solidFill>
                <a:latin typeface="Calibri" pitchFamily="34" charset="0"/>
                <a:cs typeface="Calibri" pitchFamily="34" charset="0"/>
              </a:rPr>
            </a:br>
            <a:br>
              <a:rPr lang="en-US" sz="3600" b="1" dirty="0">
                <a:solidFill>
                  <a:srgbClr val="002060"/>
                </a:solidFill>
                <a:latin typeface="Calibri" pitchFamily="34" charset="0"/>
                <a:cs typeface="Calibri" pitchFamily="34" charset="0"/>
              </a:rPr>
            </a:br>
            <a:r>
              <a:rPr lang="en-US" sz="3200" b="1" dirty="0">
                <a:solidFill>
                  <a:srgbClr val="002060"/>
                </a:solidFill>
                <a:latin typeface="Calibri" pitchFamily="34" charset="0"/>
                <a:cs typeface="Calibri" pitchFamily="34" charset="0"/>
              </a:rPr>
              <a:t>  </a:t>
            </a:r>
            <a:r>
              <a:rPr lang="ro-RO" sz="3200" b="1" dirty="0">
                <a:solidFill>
                  <a:srgbClr val="002060"/>
                </a:solidFill>
                <a:latin typeface="Calibri" pitchFamily="34" charset="0"/>
                <a:cs typeface="Calibri" pitchFamily="34" charset="0"/>
              </a:rPr>
              <a:t>Multimetrul numeric</a:t>
            </a:r>
            <a:br>
              <a:rPr lang="en-US" sz="3600" b="1" dirty="0">
                <a:solidFill>
                  <a:srgbClr val="002060"/>
                </a:solidFill>
                <a:latin typeface="Calibri" pitchFamily="34" charset="0"/>
                <a:cs typeface="Calibri" pitchFamily="34" charset="0"/>
              </a:rPr>
            </a:br>
            <a:endParaRPr lang="ro-RO" sz="3600" b="1" dirty="0">
              <a:solidFill>
                <a:srgbClr val="002060"/>
              </a:solidFill>
              <a:latin typeface="Calibri" pitchFamily="34" charset="0"/>
              <a:cs typeface="Calibri" pitchFamily="34" charset="0"/>
            </a:endParaRPr>
          </a:p>
        </p:txBody>
      </p:sp>
    </p:spTree>
    <p:extLst>
      <p:ext uri="{BB962C8B-B14F-4D97-AF65-F5344CB8AC3E}">
        <p14:creationId xmlns:p14="http://schemas.microsoft.com/office/powerpoint/2010/main" val="3450912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normAutofit/>
          </a:bodyPr>
          <a:lstStyle/>
          <a:p>
            <a:r>
              <a:rPr lang="ro-RO" sz="3200" b="1" dirty="0">
                <a:latin typeface="Arial" panose="020B0604020202020204" pitchFamily="34" charset="0"/>
                <a:cs typeface="Arial" panose="020B0604020202020204" pitchFamily="34" charset="0"/>
              </a:rPr>
              <a:t>Concluzie</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pPr marL="0" indent="0">
                  <a:lnSpc>
                    <a:spcPct val="100000"/>
                  </a:lnSpc>
                  <a:buNone/>
                </a:pPr>
                <a:r>
                  <a:rPr lang="ro-RO" sz="1800" dirty="0">
                    <a:cs typeface="Arial" panose="020B0604020202020204" pitchFamily="34" charset="0"/>
                  </a:rPr>
                  <a:t>Importanța Ri atunci când în circuit se observă rezistențe la nivel de sute de k</a:t>
                </a:r>
                <a14:m>
                  <m:oMath xmlns:m="http://schemas.openxmlformats.org/officeDocument/2006/math">
                    <m:r>
                      <a:rPr lang="el-GR" sz="1800" i="1">
                        <a:latin typeface="Cambria Math" panose="02040503050406030204" pitchFamily="18" charset="0"/>
                        <a:cs typeface="Arial" panose="020B0604020202020204" pitchFamily="34" charset="0"/>
                      </a:rPr>
                      <m:t>Ω</m:t>
                    </m:r>
                  </m:oMath>
                </a14:m>
                <a:r>
                  <a:rPr lang="ro-RO" sz="1800" dirty="0">
                    <a:cs typeface="Arial" panose="020B0604020202020204" pitchFamily="34" charset="0"/>
                  </a:rPr>
                  <a:t> sau M</a:t>
                </a:r>
                <a14:m>
                  <m:oMath xmlns:m="http://schemas.openxmlformats.org/officeDocument/2006/math">
                    <m:r>
                      <a:rPr lang="el-GR" sz="1800" i="1">
                        <a:latin typeface="Cambria Math" panose="02040503050406030204" pitchFamily="18" charset="0"/>
                        <a:cs typeface="Arial" panose="020B0604020202020204" pitchFamily="34" charset="0"/>
                      </a:rPr>
                      <m:t>Ω</m:t>
                    </m:r>
                    <m:r>
                      <a:rPr lang="en-US" sz="1800" b="0" i="1" smtClean="0">
                        <a:latin typeface="Cambria Math" panose="02040503050406030204" pitchFamily="18" charset="0"/>
                        <a:cs typeface="Arial" panose="020B0604020202020204" pitchFamily="34" charset="0"/>
                      </a:rPr>
                      <m:t>.</m:t>
                    </m:r>
                  </m:oMath>
                </a14:m>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5209821"/>
              </a:xfrm>
              <a:blipFill>
                <a:blip r:embed="rId3"/>
                <a:stretch>
                  <a:fillRect l="-629" t="-585"/>
                </a:stretch>
              </a:blipFill>
            </p:spPr>
            <p:txBody>
              <a:bodyPr/>
              <a:lstStyle/>
              <a:p>
                <a:r>
                  <a:rPr lang="ro-RO">
                    <a:noFill/>
                  </a:rPr>
                  <a:t> </a:t>
                </a:r>
              </a:p>
            </p:txBody>
          </p:sp>
        </mc:Fallback>
      </mc:AlternateContent>
      <p:pic>
        <p:nvPicPr>
          <p:cNvPr id="7" name="Picture 6">
            <a:extLst>
              <a:ext uri="{FF2B5EF4-FFF2-40B4-BE49-F238E27FC236}">
                <a16:creationId xmlns:a16="http://schemas.microsoft.com/office/drawing/2014/main" id="{DBBB5A3B-DCBE-4513-B081-29059E24B377}"/>
              </a:ext>
            </a:extLst>
          </p:cNvPr>
          <p:cNvPicPr>
            <a:picLocks noChangeAspect="1"/>
          </p:cNvPicPr>
          <p:nvPr/>
        </p:nvPicPr>
        <p:blipFill>
          <a:blip r:embed="rId4"/>
          <a:stretch>
            <a:fillRect/>
          </a:stretch>
        </p:blipFill>
        <p:spPr>
          <a:xfrm>
            <a:off x="2812506" y="1912633"/>
            <a:ext cx="3518987" cy="2146891"/>
          </a:xfrm>
          <a:prstGeom prst="rect">
            <a:avLst/>
          </a:prstGeom>
        </p:spPr>
      </p:pic>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A1FF1C04-363D-40ED-A694-42AE2A3CB310}"/>
                  </a:ext>
                </a:extLst>
              </p:cNvPr>
              <p:cNvGraphicFramePr>
                <a:graphicFrameLocks noGrp="1"/>
              </p:cNvGraphicFramePr>
              <p:nvPr>
                <p:extLst>
                  <p:ext uri="{D42A27DB-BD31-4B8C-83A1-F6EECF244321}">
                    <p14:modId xmlns:p14="http://schemas.microsoft.com/office/powerpoint/2010/main" val="1225038212"/>
                  </p:ext>
                </p:extLst>
              </p:nvPr>
            </p:nvGraphicFramePr>
            <p:xfrm>
              <a:off x="1232082" y="4136097"/>
              <a:ext cx="6399918" cy="2044648"/>
            </p:xfrm>
            <a:graphic>
              <a:graphicData uri="http://schemas.openxmlformats.org/drawingml/2006/table">
                <a:tbl>
                  <a:tblPr firstRow="1" bandRow="1">
                    <a:tableStyleId>{5C22544A-7EE6-4342-B048-85BDC9FD1C3A}</a:tableStyleId>
                  </a:tblPr>
                  <a:tblGrid>
                    <a:gridCol w="1066653">
                      <a:extLst>
                        <a:ext uri="{9D8B030D-6E8A-4147-A177-3AD203B41FA5}">
                          <a16:colId xmlns:a16="http://schemas.microsoft.com/office/drawing/2014/main" val="2787789417"/>
                        </a:ext>
                      </a:extLst>
                    </a:gridCol>
                    <a:gridCol w="1066653">
                      <a:extLst>
                        <a:ext uri="{9D8B030D-6E8A-4147-A177-3AD203B41FA5}">
                          <a16:colId xmlns:a16="http://schemas.microsoft.com/office/drawing/2014/main" val="3035787850"/>
                        </a:ext>
                      </a:extLst>
                    </a:gridCol>
                    <a:gridCol w="1066653">
                      <a:extLst>
                        <a:ext uri="{9D8B030D-6E8A-4147-A177-3AD203B41FA5}">
                          <a16:colId xmlns:a16="http://schemas.microsoft.com/office/drawing/2014/main" val="1291543605"/>
                        </a:ext>
                      </a:extLst>
                    </a:gridCol>
                    <a:gridCol w="1066653">
                      <a:extLst>
                        <a:ext uri="{9D8B030D-6E8A-4147-A177-3AD203B41FA5}">
                          <a16:colId xmlns:a16="http://schemas.microsoft.com/office/drawing/2014/main" val="2098389019"/>
                        </a:ext>
                      </a:extLst>
                    </a:gridCol>
                    <a:gridCol w="1066653">
                      <a:extLst>
                        <a:ext uri="{9D8B030D-6E8A-4147-A177-3AD203B41FA5}">
                          <a16:colId xmlns:a16="http://schemas.microsoft.com/office/drawing/2014/main" val="2089479107"/>
                        </a:ext>
                      </a:extLst>
                    </a:gridCol>
                    <a:gridCol w="1066653">
                      <a:extLst>
                        <a:ext uri="{9D8B030D-6E8A-4147-A177-3AD203B41FA5}">
                          <a16:colId xmlns:a16="http://schemas.microsoft.com/office/drawing/2014/main" val="1740467359"/>
                        </a:ext>
                      </a:extLst>
                    </a:gridCol>
                  </a:tblGrid>
                  <a:tr h="511162">
                    <a:tc>
                      <a:txBody>
                        <a:bodyPr/>
                        <a:lstStyle/>
                        <a:p>
                          <a:pPr algn="ctr"/>
                          <a:endParaRPr lang="ro-RO" sz="1800" dirty="0">
                            <a:latin typeface="Arial" panose="020B0604020202020204" pitchFamily="34" charset="0"/>
                            <a:cs typeface="Arial" panose="020B0604020202020204" pitchFamily="34" charset="0"/>
                          </a:endParaRPr>
                        </a:p>
                      </a:txBody>
                      <a:tcPr/>
                    </a:tc>
                    <a:tc>
                      <a:txBody>
                        <a:bodyPr/>
                        <a:lstStyle/>
                        <a:p>
                          <a:pPr algn="ctr"/>
                          <a:r>
                            <a:rPr lang="ro-RO" sz="2000" dirty="0">
                              <a:latin typeface="Arial" panose="020B0604020202020204" pitchFamily="34" charset="0"/>
                              <a:cs typeface="Arial" panose="020B0604020202020204" pitchFamily="34" charset="0"/>
                            </a:rPr>
                            <a:t>Ri</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el-GR" sz="2000" dirty="0">
                              <a:latin typeface="Arial" panose="020B0604020202020204" pitchFamily="34" charset="0"/>
                              <a:cs typeface="Arial" panose="020B0604020202020204" pitchFamily="34" charset="0"/>
                            </a:rPr>
                            <a:t>Δ</a:t>
                          </a:r>
                          <a:endParaRPr lang="ro-RO" sz="2000" dirty="0">
                            <a:latin typeface="Arial" panose="020B0604020202020204" pitchFamily="34" charset="0"/>
                            <a:cs typeface="Arial" panose="020B0604020202020204" pitchFamily="34" charset="0"/>
                          </a:endParaRPr>
                        </a:p>
                      </a:txBody>
                      <a:tcPr/>
                    </a:tc>
                    <a:tc>
                      <a:txBody>
                        <a:bodyPr/>
                        <a:lstStyle/>
                        <a:p>
                          <a:pPr algn="ctr"/>
                          <a:r>
                            <a:rPr lang="en-US" sz="2000" dirty="0">
                              <a:latin typeface="Arial" panose="020B0604020202020204" pitchFamily="34" charset="0"/>
                              <a:cs typeface="Arial" panose="020B0604020202020204" pitchFamily="34" charset="0"/>
                            </a:rPr>
                            <a:t>|</a:t>
                          </a:r>
                          <a14:m>
                            <m:oMath xmlns:m="http://schemas.openxmlformats.org/officeDocument/2006/math">
                              <m:sSub>
                                <m:sSubPr>
                                  <m:ctrlPr>
                                    <a:rPr lang="en-US" sz="2000" i="1" dirty="0" smtClean="0">
                                      <a:latin typeface="Cambria Math" panose="02040503050406030204" pitchFamily="18" charset="0"/>
                                    </a:rPr>
                                  </m:ctrlPr>
                                </m:sSubPr>
                                <m:e>
                                  <m:r>
                                    <m:rPr>
                                      <m:nor/>
                                    </m:rPr>
                                    <a:rPr lang="en-US" sz="2000" dirty="0">
                                      <a:latin typeface="Arial" panose="020B0604020202020204" pitchFamily="34" charset="0"/>
                                      <a:cs typeface="Arial" panose="020B0604020202020204" pitchFamily="34" charset="0"/>
                                    </a:rPr>
                                    <m:t>𝛿</m:t>
                                  </m:r>
                                </m:e>
                                <m:sub>
                                  <m:r>
                                    <a:rPr lang="en-US" sz="2000" i="1" dirty="0">
                                      <a:latin typeface="Cambria Math" panose="02040503050406030204" pitchFamily="18" charset="0"/>
                                    </a:rPr>
                                    <m:t>%</m:t>
                                  </m:r>
                                </m:sub>
                              </m:sSub>
                            </m:oMath>
                          </a14:m>
                          <a:r>
                            <a:rPr lang="en-US" sz="2000" dirty="0">
                              <a:latin typeface="Arial" panose="020B0604020202020204" pitchFamily="34" charset="0"/>
                              <a:cs typeface="Arial" panose="020B0604020202020204" pitchFamily="34" charset="0"/>
                            </a:rPr>
                            <a:t>|</a:t>
                          </a:r>
                          <a:endParaRPr lang="ro-RO"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5680007"/>
                      </a:ext>
                    </a:extLst>
                  </a:tr>
                  <a:tr h="511162">
                    <a:tc>
                      <a:txBody>
                        <a:bodyPr/>
                        <a:lstStyle/>
                        <a:p>
                          <a:pPr algn="ctr"/>
                          <a:r>
                            <a:rPr lang="ro-RO" sz="1800" dirty="0">
                              <a:latin typeface="Arial" panose="020B0604020202020204" pitchFamily="34" charset="0"/>
                              <a:cs typeface="Arial" panose="020B0604020202020204" pitchFamily="34" charset="0"/>
                            </a:rPr>
                            <a:t>DMM1</a:t>
                          </a:r>
                        </a:p>
                      </a:txBody>
                      <a:tcPr/>
                    </a:tc>
                    <a:tc>
                      <a:txBody>
                        <a:bodyPr/>
                        <a:lstStyle/>
                        <a:p>
                          <a:pPr algn="ctr"/>
                          <a:r>
                            <a:rPr lang="ro-RO" sz="1800" dirty="0">
                              <a:latin typeface="Arial" panose="020B0604020202020204" pitchFamily="34" charset="0"/>
                              <a:cs typeface="Arial" panose="020B0604020202020204" pitchFamily="34" charset="0"/>
                            </a:rPr>
                            <a:t>1 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p>
                      </a:txBody>
                      <a:tcPr/>
                    </a:tc>
                    <a:tc>
                      <a:txBody>
                        <a:bodyPr/>
                        <a:lstStyle/>
                        <a:p>
                          <a:pPr algn="ctr"/>
                          <a:r>
                            <a:rPr lang="en-US" sz="1800" dirty="0">
                              <a:latin typeface="Arial" panose="020B0604020202020204" pitchFamily="34" charset="0"/>
                              <a:cs typeface="Arial" panose="020B0604020202020204" pitchFamily="34" charset="0"/>
                            </a:rPr>
                            <a:t>3.33V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-0.67V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16.8%</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560785"/>
                      </a:ext>
                    </a:extLst>
                  </a:tr>
                  <a:tr h="511162">
                    <a:tc>
                      <a:txBody>
                        <a:bodyPr/>
                        <a:lstStyle/>
                        <a:p>
                          <a:pPr algn="ctr"/>
                          <a:r>
                            <a:rPr lang="ro-RO" sz="1800" dirty="0">
                              <a:latin typeface="Arial" panose="020B0604020202020204" pitchFamily="34" charset="0"/>
                              <a:cs typeface="Arial" panose="020B0604020202020204" pitchFamily="34" charset="0"/>
                            </a:rPr>
                            <a:t>DMM2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ro-RO" sz="1800" dirty="0">
                              <a:latin typeface="Arial" panose="020B0604020202020204" pitchFamily="34" charset="0"/>
                              <a:cs typeface="Arial" panose="020B0604020202020204" pitchFamily="34" charset="0"/>
                            </a:rPr>
                            <a:t>10 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2%</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9494886"/>
                      </a:ext>
                    </a:extLst>
                  </a:tr>
                  <a:tr h="511162">
                    <a:tc>
                      <a:txBody>
                        <a:bodyPr/>
                        <a:lstStyle/>
                        <a:p>
                          <a:pPr algn="ctr"/>
                          <a:r>
                            <a:rPr lang="ro-RO" sz="1800" dirty="0">
                              <a:latin typeface="Arial" panose="020B0604020202020204" pitchFamily="34" charset="0"/>
                              <a:cs typeface="Arial" panose="020B0604020202020204" pitchFamily="34" charset="0"/>
                            </a:rPr>
                            <a:t>DMM3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ro-RO" sz="1800" dirty="0">
                              <a:latin typeface="Arial" panose="020B0604020202020204" pitchFamily="34" charset="0"/>
                              <a:cs typeface="Arial" panose="020B0604020202020204" pitchFamily="34" charset="0"/>
                            </a:rPr>
                            <a:t>40</a:t>
                          </a:r>
                          <a:r>
                            <a:rPr lang="ro-RO" sz="1800" baseline="0" dirty="0">
                              <a:latin typeface="Arial" panose="020B0604020202020204" pitchFamily="34" charset="0"/>
                              <a:cs typeface="Arial" panose="020B0604020202020204" pitchFamily="34" charset="0"/>
                            </a:rPr>
                            <a:t> </a:t>
                          </a:r>
                          <a:r>
                            <a:rPr lang="ro-RO" sz="1800" dirty="0">
                              <a:latin typeface="Arial" panose="020B0604020202020204" pitchFamily="34" charset="0"/>
                              <a:cs typeface="Arial" panose="020B0604020202020204" pitchFamily="34" charset="0"/>
                            </a:rPr>
                            <a:t>M</a:t>
                          </a:r>
                          <a14:m>
                            <m:oMath xmlns:m="http://schemas.openxmlformats.org/officeDocument/2006/math">
                              <m:r>
                                <a:rPr lang="el-GR" sz="1800" i="1" smtClean="0">
                                  <a:latin typeface="Cambria Math" panose="02040503050406030204" pitchFamily="18" charset="0"/>
                                  <a:cs typeface="Arial" panose="020B0604020202020204" pitchFamily="34" charset="0"/>
                                </a:rPr>
                                <m:t>Ω</m:t>
                              </m:r>
                            </m:oMath>
                          </a14:m>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0.5%</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709930"/>
                      </a:ext>
                    </a:extLst>
                  </a:tr>
                </a:tbl>
              </a:graphicData>
            </a:graphic>
          </p:graphicFrame>
        </mc:Choice>
        <mc:Fallback xmlns="">
          <p:graphicFrame>
            <p:nvGraphicFramePr>
              <p:cNvPr id="3" name="Table 3">
                <a:extLst>
                  <a:ext uri="{FF2B5EF4-FFF2-40B4-BE49-F238E27FC236}">
                    <a16:creationId xmlns:a16="http://schemas.microsoft.com/office/drawing/2014/main" id="{A1FF1C04-363D-40ED-A694-42AE2A3CB310}"/>
                  </a:ext>
                </a:extLst>
              </p:cNvPr>
              <p:cNvGraphicFramePr>
                <a:graphicFrameLocks noGrp="1"/>
              </p:cNvGraphicFramePr>
              <p:nvPr>
                <p:extLst>
                  <p:ext uri="{D42A27DB-BD31-4B8C-83A1-F6EECF244321}">
                    <p14:modId xmlns:p14="http://schemas.microsoft.com/office/powerpoint/2010/main" val="1225038212"/>
                  </p:ext>
                </p:extLst>
              </p:nvPr>
            </p:nvGraphicFramePr>
            <p:xfrm>
              <a:off x="1232082" y="4136097"/>
              <a:ext cx="6399918" cy="2044648"/>
            </p:xfrm>
            <a:graphic>
              <a:graphicData uri="http://schemas.openxmlformats.org/drawingml/2006/table">
                <a:tbl>
                  <a:tblPr firstRow="1" bandRow="1">
                    <a:tableStyleId>{5C22544A-7EE6-4342-B048-85BDC9FD1C3A}</a:tableStyleId>
                  </a:tblPr>
                  <a:tblGrid>
                    <a:gridCol w="1066653">
                      <a:extLst>
                        <a:ext uri="{9D8B030D-6E8A-4147-A177-3AD203B41FA5}">
                          <a16:colId xmlns:a16="http://schemas.microsoft.com/office/drawing/2014/main" val="2787789417"/>
                        </a:ext>
                      </a:extLst>
                    </a:gridCol>
                    <a:gridCol w="1066653">
                      <a:extLst>
                        <a:ext uri="{9D8B030D-6E8A-4147-A177-3AD203B41FA5}">
                          <a16:colId xmlns:a16="http://schemas.microsoft.com/office/drawing/2014/main" val="3035787850"/>
                        </a:ext>
                      </a:extLst>
                    </a:gridCol>
                    <a:gridCol w="1066653">
                      <a:extLst>
                        <a:ext uri="{9D8B030D-6E8A-4147-A177-3AD203B41FA5}">
                          <a16:colId xmlns:a16="http://schemas.microsoft.com/office/drawing/2014/main" val="1291543605"/>
                        </a:ext>
                      </a:extLst>
                    </a:gridCol>
                    <a:gridCol w="1066653">
                      <a:extLst>
                        <a:ext uri="{9D8B030D-6E8A-4147-A177-3AD203B41FA5}">
                          <a16:colId xmlns:a16="http://schemas.microsoft.com/office/drawing/2014/main" val="2098389019"/>
                        </a:ext>
                      </a:extLst>
                    </a:gridCol>
                    <a:gridCol w="1066653">
                      <a:extLst>
                        <a:ext uri="{9D8B030D-6E8A-4147-A177-3AD203B41FA5}">
                          <a16:colId xmlns:a16="http://schemas.microsoft.com/office/drawing/2014/main" val="2089479107"/>
                        </a:ext>
                      </a:extLst>
                    </a:gridCol>
                    <a:gridCol w="1066653">
                      <a:extLst>
                        <a:ext uri="{9D8B030D-6E8A-4147-A177-3AD203B41FA5}">
                          <a16:colId xmlns:a16="http://schemas.microsoft.com/office/drawing/2014/main" val="1740467359"/>
                        </a:ext>
                      </a:extLst>
                    </a:gridCol>
                  </a:tblGrid>
                  <a:tr h="511162">
                    <a:tc>
                      <a:txBody>
                        <a:bodyPr/>
                        <a:lstStyle/>
                        <a:p>
                          <a:pPr algn="ctr"/>
                          <a:endParaRPr lang="ro-RO" sz="1800" dirty="0">
                            <a:latin typeface="Arial" panose="020B0604020202020204" pitchFamily="34" charset="0"/>
                            <a:cs typeface="Arial" panose="020B0604020202020204" pitchFamily="34" charset="0"/>
                          </a:endParaRPr>
                        </a:p>
                      </a:txBody>
                      <a:tcPr/>
                    </a:tc>
                    <a:tc>
                      <a:txBody>
                        <a:bodyPr/>
                        <a:lstStyle/>
                        <a:p>
                          <a:pPr algn="ctr"/>
                          <a:r>
                            <a:rPr lang="ro-RO" sz="2000" dirty="0">
                              <a:latin typeface="Arial" panose="020B0604020202020204" pitchFamily="34" charset="0"/>
                              <a:cs typeface="Arial" panose="020B0604020202020204" pitchFamily="34" charset="0"/>
                            </a:rPr>
                            <a:t>Ri</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ro-RO" sz="2000" dirty="0">
                              <a:latin typeface="Arial" panose="020B0604020202020204" pitchFamily="34" charset="0"/>
                              <a:cs typeface="Arial" panose="020B0604020202020204" pitchFamily="34" charset="0"/>
                            </a:rPr>
                            <a:t>x</a:t>
                          </a:r>
                        </a:p>
                      </a:txBody>
                      <a:tcPr/>
                    </a:tc>
                    <a:tc>
                      <a:txBody>
                        <a:bodyPr/>
                        <a:lstStyle/>
                        <a:p>
                          <a:pPr algn="ctr"/>
                          <a:r>
                            <a:rPr lang="el-GR" sz="2000" dirty="0">
                              <a:latin typeface="Arial" panose="020B0604020202020204" pitchFamily="34" charset="0"/>
                              <a:cs typeface="Arial" panose="020B0604020202020204" pitchFamily="34" charset="0"/>
                            </a:rPr>
                            <a:t>Δ</a:t>
                          </a:r>
                          <a:endParaRPr lang="ro-RO" sz="2000" dirty="0">
                            <a:latin typeface="Arial" panose="020B0604020202020204" pitchFamily="34" charset="0"/>
                            <a:cs typeface="Arial" panose="020B0604020202020204" pitchFamily="34" charset="0"/>
                          </a:endParaRPr>
                        </a:p>
                      </a:txBody>
                      <a:tcPr/>
                    </a:tc>
                    <a:tc>
                      <a:txBody>
                        <a:bodyPr/>
                        <a:lstStyle/>
                        <a:p>
                          <a:endParaRPr lang="en-US"/>
                        </a:p>
                      </a:txBody>
                      <a:tcPr>
                        <a:blipFill>
                          <a:blip r:embed="rId5"/>
                          <a:stretch>
                            <a:fillRect l="-500571" t="-5952" r="-2857" b="-302381"/>
                          </a:stretch>
                        </a:blipFill>
                      </a:tcPr>
                    </a:tc>
                    <a:extLst>
                      <a:ext uri="{0D108BD9-81ED-4DB2-BD59-A6C34878D82A}">
                        <a16:rowId xmlns:a16="http://schemas.microsoft.com/office/drawing/2014/main" val="1635680007"/>
                      </a:ext>
                    </a:extLst>
                  </a:tr>
                  <a:tr h="511162">
                    <a:tc>
                      <a:txBody>
                        <a:bodyPr/>
                        <a:lstStyle/>
                        <a:p>
                          <a:pPr algn="ctr"/>
                          <a:r>
                            <a:rPr lang="ro-RO" sz="1800" dirty="0">
                              <a:latin typeface="Arial" panose="020B0604020202020204" pitchFamily="34" charset="0"/>
                              <a:cs typeface="Arial" panose="020B0604020202020204" pitchFamily="34" charset="0"/>
                            </a:rPr>
                            <a:t>DMM1</a:t>
                          </a:r>
                        </a:p>
                      </a:txBody>
                      <a:tcPr/>
                    </a:tc>
                    <a:tc>
                      <a:txBody>
                        <a:bodyPr/>
                        <a:lstStyle/>
                        <a:p>
                          <a:endParaRPr lang="en-US"/>
                        </a:p>
                      </a:txBody>
                      <a:tcPr>
                        <a:blipFill>
                          <a:blip r:embed="rId5"/>
                          <a:stretch>
                            <a:fillRect l="-100571" t="-105952" r="-402857" b="-202381"/>
                          </a:stretch>
                        </a:blipFill>
                      </a:tcPr>
                    </a:tc>
                    <a:tc>
                      <a:txBody>
                        <a:bodyPr/>
                        <a:lstStyle/>
                        <a:p>
                          <a:pPr algn="ctr"/>
                          <a:r>
                            <a:rPr lang="en-US" sz="1800" dirty="0">
                              <a:latin typeface="Arial" panose="020B0604020202020204" pitchFamily="34" charset="0"/>
                              <a:cs typeface="Arial" panose="020B0604020202020204" pitchFamily="34" charset="0"/>
                            </a:rPr>
                            <a:t>4V</a:t>
                          </a:r>
                        </a:p>
                      </a:txBody>
                      <a:tcPr/>
                    </a:tc>
                    <a:tc>
                      <a:txBody>
                        <a:bodyPr/>
                        <a:lstStyle/>
                        <a:p>
                          <a:pPr algn="ctr"/>
                          <a:r>
                            <a:rPr lang="en-US" sz="1800" dirty="0">
                              <a:latin typeface="Arial" panose="020B0604020202020204" pitchFamily="34" charset="0"/>
                              <a:cs typeface="Arial" panose="020B0604020202020204" pitchFamily="34" charset="0"/>
                            </a:rPr>
                            <a:t>3.33V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-0.67V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16.8%</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652560785"/>
                      </a:ext>
                    </a:extLst>
                  </a:tr>
                  <a:tr h="511162">
                    <a:tc>
                      <a:txBody>
                        <a:bodyPr/>
                        <a:lstStyle/>
                        <a:p>
                          <a:pPr algn="ctr"/>
                          <a:r>
                            <a:rPr lang="ro-RO" sz="1800" dirty="0">
                              <a:latin typeface="Arial" panose="020B0604020202020204" pitchFamily="34" charset="0"/>
                              <a:cs typeface="Arial" panose="020B0604020202020204" pitchFamily="34" charset="0"/>
                            </a:rPr>
                            <a:t>DMM2</a:t>
                          </a:r>
                        </a:p>
                      </a:txBody>
                      <a:tcPr/>
                    </a:tc>
                    <a:tc>
                      <a:txBody>
                        <a:bodyPr/>
                        <a:lstStyle/>
                        <a:p>
                          <a:endParaRPr lang="en-US"/>
                        </a:p>
                      </a:txBody>
                      <a:tcPr>
                        <a:blipFill>
                          <a:blip r:embed="rId5"/>
                          <a:stretch>
                            <a:fillRect l="-100571" t="-205952" r="-402857" b="-102381"/>
                          </a:stretch>
                        </a:blipFill>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2%</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599494886"/>
                      </a:ext>
                    </a:extLst>
                  </a:tr>
                  <a:tr h="511162">
                    <a:tc>
                      <a:txBody>
                        <a:bodyPr/>
                        <a:lstStyle/>
                        <a:p>
                          <a:pPr algn="ctr"/>
                          <a:r>
                            <a:rPr lang="ro-RO" sz="1800" dirty="0">
                              <a:latin typeface="Arial" panose="020B0604020202020204" pitchFamily="34" charset="0"/>
                              <a:cs typeface="Arial" panose="020B0604020202020204" pitchFamily="34" charset="0"/>
                            </a:rPr>
                            <a:t>DMM3</a:t>
                          </a:r>
                        </a:p>
                      </a:txBody>
                      <a:tcPr/>
                    </a:tc>
                    <a:tc>
                      <a:txBody>
                        <a:bodyPr/>
                        <a:lstStyle/>
                        <a:p>
                          <a:endParaRPr lang="en-US"/>
                        </a:p>
                      </a:txBody>
                      <a:tcPr>
                        <a:blipFill>
                          <a:blip r:embed="rId5"/>
                          <a:stretch>
                            <a:fillRect l="-100571" t="-305952" r="-402857" b="-2381"/>
                          </a:stretch>
                        </a:blipFill>
                      </a:tcPr>
                    </a:tc>
                    <a:tc>
                      <a:txBody>
                        <a:bodyPr/>
                        <a:lstStyle/>
                        <a:p>
                          <a:pPr algn="ctr"/>
                          <a:r>
                            <a:rPr lang="en-US" sz="1800" dirty="0">
                              <a:latin typeface="Arial" panose="020B0604020202020204" pitchFamily="34" charset="0"/>
                              <a:cs typeface="Arial" panose="020B0604020202020204" pitchFamily="34" charset="0"/>
                            </a:rPr>
                            <a:t>4V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3.98V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-0.02V</a:t>
                          </a:r>
                          <a:endParaRPr lang="ro-RO" sz="1800" dirty="0">
                            <a:latin typeface="Arial" panose="020B0604020202020204" pitchFamily="34" charset="0"/>
                            <a:cs typeface="Arial" panose="020B0604020202020204" pitchFamily="34" charset="0"/>
                          </a:endParaRPr>
                        </a:p>
                      </a:txBody>
                      <a:tcPr/>
                    </a:tc>
                    <a:tc>
                      <a:txBody>
                        <a:bodyPr/>
                        <a:lstStyle/>
                        <a:p>
                          <a:pPr algn="ctr"/>
                          <a:r>
                            <a:rPr lang="en-US" sz="1800" dirty="0">
                              <a:latin typeface="Arial" panose="020B0604020202020204" pitchFamily="34" charset="0"/>
                              <a:cs typeface="Arial" panose="020B0604020202020204" pitchFamily="34" charset="0"/>
                            </a:rPr>
                            <a:t>0.5%</a:t>
                          </a:r>
                          <a:endParaRPr lang="ro-RO"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43709930"/>
                      </a:ext>
                    </a:extLst>
                  </a:tr>
                </a:tbl>
              </a:graphicData>
            </a:graphic>
          </p:graphicFrame>
        </mc:Fallback>
      </mc:AlternateContent>
    </p:spTree>
    <p:extLst>
      <p:ext uri="{BB962C8B-B14F-4D97-AF65-F5344CB8AC3E}">
        <p14:creationId xmlns:p14="http://schemas.microsoft.com/office/powerpoint/2010/main" val="407766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a:xfrm>
            <a:off x="6457950" y="6356351"/>
            <a:ext cx="20574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tensiunii:</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Măsurarea tensiunii între două puncte dintr-un circuit, de potenţial electric diferit, presupune conectarea în paralel a voltmetrului în circuitul de măsurare.</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					</a:t>
            </a:r>
            <a:r>
              <a:rPr lang="ro-RO" sz="1800" b="1" dirty="0">
                <a:latin typeface="Arial" panose="020B0604020202020204" pitchFamily="34" charset="0"/>
                <a:cs typeface="Arial" panose="020B0604020202020204" pitchFamily="34" charset="0"/>
              </a:rPr>
              <a:t>Obs.: </a:t>
            </a:r>
            <a:r>
              <a:rPr lang="ro-RO" sz="1800" dirty="0">
                <a:latin typeface="Arial" panose="020B0604020202020204" pitchFamily="34" charset="0"/>
                <a:cs typeface="Arial" panose="020B0604020202020204" pitchFamily="34" charset="0"/>
              </a:rPr>
              <a:t>Pentru ca circuitul să nu fie influenţat 							de prezenţa aparatului, este necesar ca 							rezistenţa internă a acestuia să fie infinită 						(Rv→∞). </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Din cauza imposibilităţii de a realiza din punct de vedere practic o rezistenţă infinită (voltmetrele având o rezistenţă internă mare), apare o eroare de măsurare. </a:t>
            </a:r>
          </a:p>
          <a:p>
            <a:pPr marL="0" indent="0">
              <a:buNone/>
            </a:pPr>
            <a:r>
              <a:rPr lang="ro-RO" sz="1800" dirty="0">
                <a:latin typeface="Arial" panose="020B0604020202020204" pitchFamily="34" charset="0"/>
                <a:cs typeface="Arial" panose="020B0604020202020204" pitchFamily="34" charset="0"/>
              </a:rPr>
              <a:t>Rezistenţa echivalentă văzută de la bornele generatorului este Rv || R.</a:t>
            </a:r>
          </a:p>
        </p:txBody>
      </p:sp>
      <p:pic>
        <p:nvPicPr>
          <p:cNvPr id="3" name="Picture 2">
            <a:extLst>
              <a:ext uri="{FF2B5EF4-FFF2-40B4-BE49-F238E27FC236}">
                <a16:creationId xmlns:a16="http://schemas.microsoft.com/office/drawing/2014/main" id="{E3691DC7-D29F-48CF-86DD-CBA7C3F65BFA}"/>
              </a:ext>
            </a:extLst>
          </p:cNvPr>
          <p:cNvPicPr>
            <a:picLocks noChangeAspect="1"/>
          </p:cNvPicPr>
          <p:nvPr/>
        </p:nvPicPr>
        <p:blipFill>
          <a:blip r:embed="rId3"/>
          <a:stretch>
            <a:fillRect/>
          </a:stretch>
        </p:blipFill>
        <p:spPr>
          <a:xfrm>
            <a:off x="211231" y="2254800"/>
            <a:ext cx="3442444" cy="1975173"/>
          </a:xfrm>
          <a:prstGeom prst="rect">
            <a:avLst/>
          </a:prstGeom>
        </p:spPr>
      </p:pic>
    </p:spTree>
    <p:extLst>
      <p:ext uri="{BB962C8B-B14F-4D97-AF65-F5344CB8AC3E}">
        <p14:creationId xmlns:p14="http://schemas.microsoft.com/office/powerpoint/2010/main" val="301834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curentului:</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Măsurarea curentului pe un ochi de circuit presupune conectarea în serie a unui ampermetru în circuitul respectiv. </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					</a:t>
            </a:r>
            <a:r>
              <a:rPr lang="ro-RO" sz="1800" b="1" dirty="0">
                <a:latin typeface="Arial" panose="020B0604020202020204" pitchFamily="34" charset="0"/>
                <a:cs typeface="Arial" panose="020B0604020202020204" pitchFamily="34" charset="0"/>
              </a:rPr>
              <a:t>Obs.: </a:t>
            </a:r>
            <a:r>
              <a:rPr lang="ro-RO" sz="1800" dirty="0">
                <a:latin typeface="Arial" panose="020B0604020202020204" pitchFamily="34" charset="0"/>
                <a:cs typeface="Arial" panose="020B0604020202020204" pitchFamily="34" charset="0"/>
              </a:rPr>
              <a:t>Pentru ca circuitul să nu fie influenţat de					 	prezenţa aparatului, este necesar ca rezistenţa 					internă a ampermetrului să fie egală cu zero 						(RA →0).</a:t>
            </a:r>
          </a:p>
          <a:p>
            <a:pPr marL="0" indent="0">
              <a:buNone/>
            </a:pPr>
            <a:endParaRPr lang="ro-RO" sz="1800" dirty="0">
              <a:latin typeface="Arial" panose="020B0604020202020204" pitchFamily="34" charset="0"/>
              <a:cs typeface="Arial" panose="020B0604020202020204" pitchFamily="34" charset="0"/>
            </a:endParaRP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Rezistenţa internă a ampermetrelor este de ordinul zecilor de ohmi, (în funcţie de domeniul de măsurare poate lua valori de la câţiva ohmi până la câteva sute de ohmi) iar prezenţa ei în circuitul de măsurare duce la apariţia unei erori măsurare. </a:t>
            </a:r>
          </a:p>
        </p:txBody>
      </p:sp>
      <p:pic>
        <p:nvPicPr>
          <p:cNvPr id="10" name="Picture 9">
            <a:extLst>
              <a:ext uri="{FF2B5EF4-FFF2-40B4-BE49-F238E27FC236}">
                <a16:creationId xmlns:a16="http://schemas.microsoft.com/office/drawing/2014/main" id="{29540904-00E1-41C6-BF23-B2E2AEA98B98}"/>
              </a:ext>
            </a:extLst>
          </p:cNvPr>
          <p:cNvPicPr>
            <a:picLocks noChangeAspect="1"/>
          </p:cNvPicPr>
          <p:nvPr/>
        </p:nvPicPr>
        <p:blipFill>
          <a:blip r:embed="rId3"/>
          <a:stretch>
            <a:fillRect/>
          </a:stretch>
        </p:blipFill>
        <p:spPr>
          <a:xfrm>
            <a:off x="291679" y="2183070"/>
            <a:ext cx="3337846" cy="1975173"/>
          </a:xfrm>
          <a:prstGeom prst="rect">
            <a:avLst/>
          </a:prstGeom>
        </p:spPr>
      </p:pic>
    </p:spTree>
    <p:extLst>
      <p:ext uri="{BB962C8B-B14F-4D97-AF65-F5344CB8AC3E}">
        <p14:creationId xmlns:p14="http://schemas.microsoft.com/office/powerpoint/2010/main" val="205275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Măsurarea curentului:</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4911241"/>
              </a:xfrm>
            </p:spPr>
            <p:txBody>
              <a:bodyPr anchor="t">
                <a:noAutofit/>
              </a:bodyPr>
              <a:lstStyle/>
              <a:p>
                <a:pPr marL="0" indent="0">
                  <a:buNone/>
                </a:pPr>
                <a:r>
                  <a:rPr lang="ro-RO" sz="1800" dirty="0">
                    <a:latin typeface="Arial" panose="020B0604020202020204" pitchFamily="34" charset="0"/>
                    <a:cs typeface="Arial" panose="020B0604020202020204" pitchFamily="34" charset="0"/>
                  </a:rPr>
                  <a:t>Pentru situaţiile în care curentul măsurat depăşeşte domeniul de măsurare al ampermetrului, se poate utiliza un şunt care să permită măsurarea curentului prin preluarea surprusului de curent de către rezistenţa de șuntare RS. </a:t>
                </a:r>
              </a:p>
              <a:p>
                <a:pPr marL="0" indent="0">
                  <a:buNone/>
                </a:pPr>
                <a:endParaRPr lang="ro-RO"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Dacă domeniul ampermetrului este notat cu I</a:t>
                </a:r>
                <a:r>
                  <a:rPr lang="ro-RO" sz="1400" dirty="0">
                    <a:latin typeface="Arial" panose="020B0604020202020204" pitchFamily="34" charset="0"/>
                    <a:cs typeface="Arial" panose="020B0604020202020204" pitchFamily="34" charset="0"/>
                  </a:rPr>
                  <a:t>N</a:t>
                </a:r>
                <a:r>
                  <a:rPr lang="ro-RO" sz="1800" dirty="0">
                    <a:latin typeface="Arial" panose="020B0604020202020204" pitchFamily="34" charset="0"/>
                    <a:cs typeface="Arial" panose="020B0604020202020204" pitchFamily="34" charset="0"/>
                  </a:rPr>
                  <a:t> şi rezistenţa internă a acestuia este R</a:t>
                </a:r>
                <a:r>
                  <a:rPr lang="ro-RO" sz="1400" dirty="0">
                    <a:latin typeface="Arial" panose="020B0604020202020204" pitchFamily="34" charset="0"/>
                    <a:cs typeface="Arial" panose="020B0604020202020204" pitchFamily="34" charset="0"/>
                  </a:rPr>
                  <a:t>A</a:t>
                </a:r>
                <a:r>
                  <a:rPr lang="ro-RO" sz="1800" dirty="0">
                    <a:latin typeface="Arial" panose="020B0604020202020204" pitchFamily="34" charset="0"/>
                    <a:cs typeface="Arial" panose="020B0604020202020204" pitchFamily="34" charset="0"/>
                  </a:rPr>
                  <a:t> iar noul domeniu la care se doreşte extinderea domeniului este </a:t>
                </a:r>
                <a14:m>
                  <m:oMath xmlns:m="http://schemas.openxmlformats.org/officeDocument/2006/math">
                    <m:sSubSup>
                      <m:sSubSupPr>
                        <m:ctrlPr>
                          <a:rPr lang="ro-RO" sz="1800" i="1">
                            <a:solidFill>
                              <a:srgbClr val="000000"/>
                            </a:solidFill>
                            <a:latin typeface="Cambria Math" panose="02040503050406030204" pitchFamily="18" charset="0"/>
                          </a:rPr>
                        </m:ctrlPr>
                      </m:sSubSupPr>
                      <m:e>
                        <m:r>
                          <a:rPr lang="ro-RO" sz="1800" i="1">
                            <a:solidFill>
                              <a:srgbClr val="000000"/>
                            </a:solidFill>
                            <a:latin typeface="Cambria Math" panose="02040503050406030204" pitchFamily="18" charset="0"/>
                          </a:rPr>
                          <m:t>𝐼</m:t>
                        </m:r>
                      </m:e>
                      <m:sub>
                        <m:r>
                          <a:rPr lang="ro-RO" sz="1800" i="1">
                            <a:solidFill>
                              <a:srgbClr val="000000"/>
                            </a:solidFill>
                            <a:latin typeface="Cambria Math" panose="02040503050406030204" pitchFamily="18" charset="0"/>
                          </a:rPr>
                          <m:t>𝑁</m:t>
                        </m:r>
                      </m:sub>
                      <m:sup>
                        <m:r>
                          <m:rPr>
                            <m:nor/>
                          </m:rPr>
                          <a:rPr lang="en-US" sz="1800">
                            <a:solidFill>
                              <a:srgbClr val="000000"/>
                            </a:solidFill>
                            <a:latin typeface="Cambria Math" panose="02040503050406030204" pitchFamily="18" charset="0"/>
                          </a:rPr>
                          <m:t>′</m:t>
                        </m:r>
                      </m:sup>
                    </m:sSubSup>
                    <m:r>
                      <a:rPr lang="ro-RO" sz="1800" b="0" i="1" smtClean="0">
                        <a:solidFill>
                          <a:srgbClr val="000000"/>
                        </a:solidFill>
                        <a:latin typeface="Cambria Math" panose="02040503050406030204" pitchFamily="18" charset="0"/>
                      </a:rPr>
                      <m:t>,</m:t>
                    </m:r>
                  </m:oMath>
                </a14:m>
                <a:r>
                  <a:rPr lang="ro-RO" sz="1800" dirty="0">
                    <a:latin typeface="Arial" panose="020B0604020202020204" pitchFamily="34" charset="0"/>
                    <a:cs typeface="Arial" panose="020B0604020202020204" pitchFamily="34" charset="0"/>
                  </a:rPr>
                  <a:t> atunci rezistenţa de şuntare se poate dimensiona cu relaţia: </a:t>
                </a:r>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4911241"/>
              </a:xfrm>
              <a:blipFill>
                <a:blip r:embed="rId3"/>
                <a:stretch>
                  <a:fillRect l="-629" t="-1117"/>
                </a:stretch>
              </a:blipFill>
            </p:spPr>
            <p:txBody>
              <a:bodyPr/>
              <a:lstStyle/>
              <a:p>
                <a:r>
                  <a:rPr lang="ro-RO">
                    <a:noFill/>
                  </a:rPr>
                  <a:t> </a:t>
                </a:r>
              </a:p>
            </p:txBody>
          </p:sp>
        </mc:Fallback>
      </mc:AlternateContent>
      <p:pic>
        <p:nvPicPr>
          <p:cNvPr id="3" name="Picture 2">
            <a:extLst>
              <a:ext uri="{FF2B5EF4-FFF2-40B4-BE49-F238E27FC236}">
                <a16:creationId xmlns:a16="http://schemas.microsoft.com/office/drawing/2014/main" id="{4CBD72AB-7F0D-4CB6-901B-E20224D4F76C}"/>
              </a:ext>
            </a:extLst>
          </p:cNvPr>
          <p:cNvPicPr>
            <a:picLocks noChangeAspect="1"/>
          </p:cNvPicPr>
          <p:nvPr/>
        </p:nvPicPr>
        <p:blipFill>
          <a:blip r:embed="rId4"/>
          <a:stretch>
            <a:fillRect/>
          </a:stretch>
        </p:blipFill>
        <p:spPr>
          <a:xfrm>
            <a:off x="304537" y="3651315"/>
            <a:ext cx="3373508" cy="1838424"/>
          </a:xfrm>
          <a:prstGeom prst="rect">
            <a:avLst/>
          </a:prstGeom>
        </p:spPr>
      </p:pic>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FD0DF9E-8F41-4789-8BE7-2DE304BCAB24}"/>
                  </a:ext>
                </a:extLst>
              </p:cNvPr>
              <p:cNvSpPr/>
              <p:nvPr/>
            </p:nvSpPr>
            <p:spPr>
              <a:xfrm>
                <a:off x="4220077" y="4093420"/>
                <a:ext cx="3841572" cy="7680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𝑅</m:t>
                          </m:r>
                        </m:e>
                        <m:sub>
                          <m:r>
                            <a:rPr lang="ro-RO" b="0" i="1" smtClean="0">
                              <a:solidFill>
                                <a:srgbClr val="000000"/>
                              </a:solidFill>
                              <a:latin typeface="Cambria Math" panose="02040503050406030204" pitchFamily="18" charset="0"/>
                            </a:rPr>
                            <m:t>𝑆</m:t>
                          </m:r>
                        </m:sub>
                      </m:sSub>
                      <m:r>
                        <a:rPr lang="ro-RO" b="0" i="1" smtClean="0">
                          <a:solidFill>
                            <a:srgbClr val="000000"/>
                          </a:solidFill>
                          <a:latin typeface="Cambria Math" panose="02040503050406030204" pitchFamily="18" charset="0"/>
                        </a:rPr>
                        <m:t>=</m:t>
                      </m:r>
                      <m:f>
                        <m:fPr>
                          <m:ctrlPr>
                            <a:rPr lang="ro-RO" i="1" smtClean="0">
                              <a:solidFill>
                                <a:srgbClr val="000000"/>
                              </a:solidFill>
                              <a:latin typeface="Cambria Math" panose="02040503050406030204" pitchFamily="18" charset="0"/>
                            </a:rPr>
                          </m:ctrlPr>
                        </m:fPr>
                        <m:num>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𝑅</m:t>
                              </m:r>
                            </m:e>
                            <m:sub>
                              <m:r>
                                <a:rPr lang="ro-RO" b="0" i="1" smtClean="0">
                                  <a:solidFill>
                                    <a:srgbClr val="000000"/>
                                  </a:solidFill>
                                  <a:latin typeface="Cambria Math" panose="02040503050406030204" pitchFamily="18" charset="0"/>
                                </a:rPr>
                                <m:t>𝐴</m:t>
                              </m:r>
                            </m:sub>
                          </m:sSub>
                        </m:num>
                        <m:den>
                          <m:r>
                            <a:rPr lang="ro-RO" b="0" i="1" smtClean="0">
                              <a:solidFill>
                                <a:srgbClr val="000000"/>
                              </a:solidFill>
                              <a:latin typeface="Cambria Math" panose="02040503050406030204" pitchFamily="18" charset="0"/>
                            </a:rPr>
                            <m:t>𝑛</m:t>
                          </m:r>
                          <m:r>
                            <a:rPr lang="ro-RO" b="0" i="1" smtClean="0">
                              <a:solidFill>
                                <a:srgbClr val="000000"/>
                              </a:solidFill>
                              <a:latin typeface="Cambria Math" panose="02040503050406030204" pitchFamily="18" charset="0"/>
                            </a:rPr>
                            <m:t>−1</m:t>
                          </m:r>
                        </m:den>
                      </m:f>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𝑢𝑛𝑑𝑒</m:t>
                      </m:r>
                      <m:r>
                        <a:rPr lang="en-US" b="0" i="1" smtClean="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𝑛</m:t>
                      </m:r>
                      <m:r>
                        <a:rPr lang="ro-RO" b="0" i="1" smtClean="0">
                          <a:solidFill>
                            <a:srgbClr val="000000"/>
                          </a:solidFill>
                          <a:latin typeface="Cambria Math" panose="02040503050406030204" pitchFamily="18" charset="0"/>
                        </a:rPr>
                        <m:t>=</m:t>
                      </m:r>
                      <m:f>
                        <m:fPr>
                          <m:ctrlPr>
                            <a:rPr lang="ro-RO" i="1" smtClean="0">
                              <a:solidFill>
                                <a:srgbClr val="000000"/>
                              </a:solidFill>
                              <a:latin typeface="Cambria Math" panose="02040503050406030204" pitchFamily="18" charset="0"/>
                            </a:rPr>
                          </m:ctrlPr>
                        </m:fPr>
                        <m:num>
                          <m:sSubSup>
                            <m:sSubSupPr>
                              <m:ctrlPr>
                                <a:rPr lang="ro-RO" i="1" smtClean="0">
                                  <a:solidFill>
                                    <a:srgbClr val="000000"/>
                                  </a:solidFill>
                                  <a:latin typeface="Cambria Math" panose="02040503050406030204" pitchFamily="18" charset="0"/>
                                </a:rPr>
                              </m:ctrlPr>
                            </m:sSubSupPr>
                            <m:e>
                              <m:r>
                                <a:rPr lang="ro-RO" b="0" i="1" smtClean="0">
                                  <a:solidFill>
                                    <a:srgbClr val="000000"/>
                                  </a:solidFill>
                                  <a:latin typeface="Cambria Math" panose="02040503050406030204" pitchFamily="18" charset="0"/>
                                </a:rPr>
                                <m:t>𝐼</m:t>
                              </m:r>
                            </m:e>
                            <m:sub>
                              <m:r>
                                <a:rPr lang="ro-RO" b="0" i="1" smtClean="0">
                                  <a:solidFill>
                                    <a:srgbClr val="000000"/>
                                  </a:solidFill>
                                  <a:latin typeface="Cambria Math" panose="02040503050406030204" pitchFamily="18" charset="0"/>
                                </a:rPr>
                                <m:t>𝑁</m:t>
                              </m:r>
                            </m:sub>
                            <m:sup>
                              <m:r>
                                <m:rPr>
                                  <m:nor/>
                                </m:rPr>
                                <a:rPr lang="en-US" b="0" i="0" smtClean="0">
                                  <a:solidFill>
                                    <a:srgbClr val="000000"/>
                                  </a:solidFill>
                                  <a:latin typeface="Cambria Math" panose="02040503050406030204" pitchFamily="18" charset="0"/>
                                </a:rPr>
                                <m:t>′</m:t>
                              </m:r>
                            </m:sup>
                          </m:sSubSup>
                        </m:num>
                        <m:den>
                          <m:sSub>
                            <m:sSubPr>
                              <m:ctrlPr>
                                <a:rPr lang="ro-RO" i="1" smtClean="0">
                                  <a:solidFill>
                                    <a:srgbClr val="000000"/>
                                  </a:solidFill>
                                  <a:latin typeface="Cambria Math" panose="02040503050406030204" pitchFamily="18" charset="0"/>
                                </a:rPr>
                              </m:ctrlPr>
                            </m:sSubPr>
                            <m:e>
                              <m:r>
                                <a:rPr lang="ro-RO" b="0" i="1" smtClean="0">
                                  <a:solidFill>
                                    <a:srgbClr val="000000"/>
                                  </a:solidFill>
                                  <a:latin typeface="Cambria Math" panose="02040503050406030204" pitchFamily="18" charset="0"/>
                                </a:rPr>
                                <m:t>𝐼</m:t>
                              </m:r>
                            </m:e>
                            <m:sub>
                              <m:r>
                                <a:rPr lang="ro-RO" b="0" i="1" smtClean="0">
                                  <a:solidFill>
                                    <a:srgbClr val="000000"/>
                                  </a:solidFill>
                                  <a:latin typeface="Cambria Math" panose="02040503050406030204" pitchFamily="18" charset="0"/>
                                </a:rPr>
                                <m:t>𝑁</m:t>
                              </m:r>
                            </m:sub>
                          </m:sSub>
                        </m:den>
                      </m:f>
                    </m:oMath>
                  </m:oMathPara>
                </a14:m>
                <a:endParaRPr lang="ro-RO" sz="3200" dirty="0"/>
              </a:p>
            </p:txBody>
          </p:sp>
        </mc:Choice>
        <mc:Fallback xmlns="">
          <p:sp>
            <p:nvSpPr>
              <p:cNvPr id="4" name="Rectangle 3">
                <a:extLst>
                  <a:ext uri="{FF2B5EF4-FFF2-40B4-BE49-F238E27FC236}">
                    <a16:creationId xmlns:a16="http://schemas.microsoft.com/office/drawing/2014/main" id="{0FD0DF9E-8F41-4789-8BE7-2DE304BCAB24}"/>
                  </a:ext>
                </a:extLst>
              </p:cNvPr>
              <p:cNvSpPr>
                <a:spLocks noRot="1" noChangeAspect="1" noMove="1" noResize="1" noEditPoints="1" noAdjustHandles="1" noChangeArrowheads="1" noChangeShapeType="1" noTextEdit="1"/>
              </p:cNvSpPr>
              <p:nvPr/>
            </p:nvSpPr>
            <p:spPr>
              <a:xfrm>
                <a:off x="4220077" y="4093420"/>
                <a:ext cx="3841572" cy="768031"/>
              </a:xfrm>
              <a:prstGeom prst="rect">
                <a:avLst/>
              </a:prstGeom>
              <a:blipFill>
                <a:blip r:embed="rId5"/>
                <a:stretch>
                  <a:fillRect/>
                </a:stretch>
              </a:blipFill>
            </p:spPr>
            <p:txBody>
              <a:bodyPr/>
              <a:lstStyle/>
              <a:p>
                <a:r>
                  <a:rPr lang="ro-RO">
                    <a:noFill/>
                  </a:rPr>
                  <a:t> </a:t>
                </a:r>
              </a:p>
            </p:txBody>
          </p:sp>
        </mc:Fallback>
      </mc:AlternateContent>
    </p:spTree>
    <p:extLst>
      <p:ext uri="{BB962C8B-B14F-4D97-AF65-F5344CB8AC3E}">
        <p14:creationId xmlns:p14="http://schemas.microsoft.com/office/powerpoint/2010/main" val="319302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normAutofit/>
          </a:bodyPr>
          <a:lstStyle/>
          <a:p>
            <a:r>
              <a:rPr lang="ro-RO" sz="3200" b="1" dirty="0">
                <a:latin typeface="Arial" panose="020B0604020202020204" pitchFamily="34" charset="0"/>
                <a:cs typeface="Arial" panose="020B0604020202020204" pitchFamily="34" charset="0"/>
              </a:rPr>
              <a:t>Divizorul de tensiune:</a:t>
            </a:r>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pPr marL="0" indent="0">
                  <a:buNone/>
                </a:pPr>
                <a:r>
                  <a:rPr lang="ro-RO" sz="1800" dirty="0"/>
                  <a:t>Conform </a:t>
                </a:r>
                <a:r>
                  <a:rPr lang="ro-RO" sz="1800" b="1" dirty="0"/>
                  <a:t>Legii lui Ohm</a:t>
                </a:r>
                <a:r>
                  <a:rPr lang="ro-RO" sz="1800" dirty="0"/>
                  <a:t>, curentul electric (I) care curge prin rezistor (R) este proporțional cu tensiunea aplicată (U) pe terminalele rezistorului, astfel formula generală aferentă legii lui Ohm este:</a:t>
                </a:r>
              </a:p>
              <a:p>
                <a:pPr marL="0" indent="0">
                  <a:buNone/>
                </a:pPr>
                <a14:m>
                  <m:oMathPara xmlns:m="http://schemas.openxmlformats.org/officeDocument/2006/math">
                    <m:oMathParaPr>
                      <m:jc m:val="centerGroup"/>
                    </m:oMathParaPr>
                    <m:oMath xmlns:m="http://schemas.openxmlformats.org/officeDocument/2006/math">
                      <m:r>
                        <a:rPr lang="ro-RO" sz="1800" i="1">
                          <a:latin typeface="Cambria Math" panose="02040503050406030204" pitchFamily="18" charset="0"/>
                        </a:rPr>
                        <m:t>𝐼</m:t>
                      </m:r>
                      <m:r>
                        <a:rPr lang="ro-RO" sz="1800" i="1">
                          <a:latin typeface="Cambria Math" panose="02040503050406030204" pitchFamily="18" charset="0"/>
                        </a:rPr>
                        <m:t> </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𝐴</m:t>
                          </m:r>
                        </m:e>
                      </m:d>
                      <m:r>
                        <a:rPr lang="ro-RO" sz="1800" i="1">
                          <a:latin typeface="Cambria Math" panose="02040503050406030204" pitchFamily="18" charset="0"/>
                        </a:rPr>
                        <m:t>=</m:t>
                      </m:r>
                      <m:f>
                        <m:fPr>
                          <m:ctrlPr>
                            <a:rPr lang="en-US" sz="1800" i="1">
                              <a:latin typeface="Cambria Math" panose="02040503050406030204" pitchFamily="18" charset="0"/>
                            </a:rPr>
                          </m:ctrlPr>
                        </m:fPr>
                        <m:num>
                          <m:r>
                            <a:rPr lang="ro-RO" sz="1800" i="1">
                              <a:latin typeface="Cambria Math" panose="02040503050406030204" pitchFamily="18" charset="0"/>
                            </a:rPr>
                            <m:t>𝑈</m:t>
                          </m:r>
                          <m:r>
                            <a:rPr lang="ro-RO" sz="1800" i="1">
                              <a:latin typeface="Cambria Math" panose="02040503050406030204" pitchFamily="18" charset="0"/>
                            </a:rPr>
                            <m:t> [</m:t>
                          </m:r>
                          <m:r>
                            <a:rPr lang="ro-RO" sz="1800" i="1">
                              <a:latin typeface="Cambria Math" panose="02040503050406030204" pitchFamily="18" charset="0"/>
                            </a:rPr>
                            <m:t>𝑉</m:t>
                          </m:r>
                          <m:r>
                            <a:rPr lang="ro-RO" sz="1800" i="1">
                              <a:latin typeface="Cambria Math" panose="02040503050406030204" pitchFamily="18" charset="0"/>
                            </a:rPr>
                            <m:t>]</m:t>
                          </m:r>
                        </m:num>
                        <m:den>
                          <m:r>
                            <a:rPr lang="ro-RO" sz="1800" i="1">
                              <a:latin typeface="Cambria Math" panose="02040503050406030204" pitchFamily="18" charset="0"/>
                            </a:rPr>
                            <m:t>𝑅</m:t>
                          </m:r>
                          <m:r>
                            <a:rPr lang="ro-RO" sz="1800" i="1">
                              <a:latin typeface="Cambria Math" panose="02040503050406030204" pitchFamily="18" charset="0"/>
                            </a:rPr>
                            <m:t> [</m:t>
                          </m:r>
                          <m:r>
                            <a:rPr lang="ro-RO" sz="1800">
                              <a:latin typeface="Cambria Math" panose="02040503050406030204" pitchFamily="18" charset="0"/>
                            </a:rPr>
                            <m:t>Ω]</m:t>
                          </m:r>
                          <m:r>
                            <a:rPr lang="ro-RO" sz="1800" i="1">
                              <a:latin typeface="Cambria Math" panose="02040503050406030204" pitchFamily="18" charset="0"/>
                            </a:rPr>
                            <m:t> </m:t>
                          </m:r>
                        </m:den>
                      </m:f>
                      <m:r>
                        <a:rPr lang="ro-RO" sz="1800" i="1">
                          <a:latin typeface="Cambria Math" panose="02040503050406030204" pitchFamily="18" charset="0"/>
                        </a:rPr>
                        <m:t>   </m:t>
                      </m:r>
                      <m:r>
                        <a:rPr lang="en-US" sz="1800">
                          <a:latin typeface="Cambria Math" panose="02040503050406030204" pitchFamily="18" charset="0"/>
                        </a:rPr>
                        <m:t>⇔</m:t>
                      </m:r>
                      <m:r>
                        <a:rPr lang="en-US" sz="1800" i="1">
                          <a:latin typeface="Cambria Math" panose="02040503050406030204" pitchFamily="18" charset="0"/>
                        </a:rPr>
                        <m:t> </m:t>
                      </m:r>
                      <m:r>
                        <a:rPr lang="ro-RO" sz="1800" i="1">
                          <a:latin typeface="Cambria Math" panose="02040503050406030204" pitchFamily="18" charset="0"/>
                        </a:rPr>
                        <m:t>𝑅</m:t>
                      </m:r>
                      <m:r>
                        <a:rPr lang="ro-RO" sz="1800" i="1">
                          <a:latin typeface="Cambria Math" panose="02040503050406030204" pitchFamily="18" charset="0"/>
                        </a:rPr>
                        <m:t> [</m:t>
                      </m:r>
                      <m:r>
                        <a:rPr lang="ro-RO" sz="1800">
                          <a:latin typeface="Cambria Math" panose="02040503050406030204" pitchFamily="18" charset="0"/>
                        </a:rPr>
                        <m:t>Ω]</m:t>
                      </m:r>
                      <m:r>
                        <a:rPr lang="ro-RO" sz="1800" i="1">
                          <a:latin typeface="Cambria Math" panose="02040503050406030204" pitchFamily="18" charset="0"/>
                        </a:rPr>
                        <m:t>=</m:t>
                      </m:r>
                      <m:f>
                        <m:fPr>
                          <m:ctrlPr>
                            <a:rPr lang="en-US" sz="1800" i="1">
                              <a:latin typeface="Cambria Math" panose="02040503050406030204" pitchFamily="18" charset="0"/>
                            </a:rPr>
                          </m:ctrlPr>
                        </m:fPr>
                        <m:num>
                          <m:r>
                            <a:rPr lang="ro-RO" sz="1800" i="1">
                              <a:latin typeface="Cambria Math" panose="02040503050406030204" pitchFamily="18" charset="0"/>
                            </a:rPr>
                            <m:t>𝑈</m:t>
                          </m:r>
                          <m:r>
                            <a:rPr lang="ro-RO" sz="1800" i="1">
                              <a:latin typeface="Cambria Math" panose="02040503050406030204" pitchFamily="18" charset="0"/>
                            </a:rPr>
                            <m:t> [</m:t>
                          </m:r>
                          <m:r>
                            <a:rPr lang="ro-RO" sz="1800" i="1">
                              <a:latin typeface="Cambria Math" panose="02040503050406030204" pitchFamily="18" charset="0"/>
                            </a:rPr>
                            <m:t>𝑉</m:t>
                          </m:r>
                          <m:r>
                            <a:rPr lang="ro-RO" sz="1800" i="1">
                              <a:latin typeface="Cambria Math" panose="02040503050406030204" pitchFamily="18" charset="0"/>
                            </a:rPr>
                            <m:t>]</m:t>
                          </m:r>
                        </m:num>
                        <m:den>
                          <m:r>
                            <a:rPr lang="ro-RO" sz="1800" i="1">
                              <a:latin typeface="Cambria Math" panose="02040503050406030204" pitchFamily="18" charset="0"/>
                            </a:rPr>
                            <m:t>𝐼</m:t>
                          </m:r>
                          <m:r>
                            <a:rPr lang="ro-RO" sz="1800" i="1">
                              <a:latin typeface="Cambria Math" panose="02040503050406030204" pitchFamily="18" charset="0"/>
                            </a:rPr>
                            <m:t> [</m:t>
                          </m:r>
                          <m:r>
                            <a:rPr lang="ro-RO" sz="1800" i="1">
                              <a:latin typeface="Cambria Math" panose="02040503050406030204" pitchFamily="18" charset="0"/>
                            </a:rPr>
                            <m:t>𝐴</m:t>
                          </m:r>
                          <m:r>
                            <a:rPr lang="ro-RO" sz="1800" i="1">
                              <a:latin typeface="Cambria Math" panose="02040503050406030204" pitchFamily="18" charset="0"/>
                            </a:rPr>
                            <m:t>]</m:t>
                          </m:r>
                        </m:den>
                      </m:f>
                    </m:oMath>
                  </m:oMathPara>
                </a14:m>
                <a:endParaRPr lang="ro-RO" sz="1400" dirty="0">
                  <a:latin typeface="Arial" panose="020B0604020202020204" pitchFamily="34" charset="0"/>
                  <a:cs typeface="Arial" panose="020B0604020202020204" pitchFamily="34" charset="0"/>
                </a:endParaRPr>
              </a:p>
              <a:p>
                <a:pPr marL="0" indent="0">
                  <a:buNone/>
                </a:pPr>
                <a:r>
                  <a:rPr lang="ro-RO" sz="1800" b="1" dirty="0">
                    <a:latin typeface="Arial" panose="020B0604020202020204" pitchFamily="34" charset="0"/>
                    <a:cs typeface="Arial" panose="020B0604020202020204" pitchFamily="34" charset="0"/>
                  </a:rPr>
                  <a:t>Divizorul de tensiune</a:t>
                </a:r>
                <a:r>
                  <a:rPr lang="ro-RO" sz="1800" dirty="0">
                    <a:latin typeface="Arial" panose="020B0604020202020204" pitchFamily="34" charset="0"/>
                    <a:cs typeface="Arial" panose="020B0604020202020204" pitchFamily="34" charset="0"/>
                  </a:rPr>
                  <a:t> = este un circuit liniar pasiv format din două sau mai multe rezistoare grupate în serie și alimentate de la o sursă de tensiune continuă;</a:t>
                </a:r>
                <a:endParaRPr lang="en-US" sz="1800" dirty="0">
                  <a:latin typeface="Arial" panose="020B0604020202020204" pitchFamily="34" charset="0"/>
                  <a:cs typeface="Arial" panose="020B0604020202020204" pitchFamily="34" charset="0"/>
                </a:endParaRPr>
              </a:p>
              <a:p>
                <a:pPr marL="0" indent="0">
                  <a:buNone/>
                </a:pPr>
                <a:r>
                  <a:rPr lang="ro-RO" sz="1800" dirty="0">
                    <a:latin typeface="Arial" panose="020B0604020202020204" pitchFamily="34" charset="0"/>
                    <a:cs typeface="Arial" panose="020B0604020202020204" pitchFamily="34" charset="0"/>
                  </a:rPr>
                  <a:t>Aplicând Legea lui Ohm vom avea următoarele formule:</a:t>
                </a:r>
                <a:endParaRPr lang="en-US" sz="1800" dirty="0">
                  <a:latin typeface="Arial" panose="020B0604020202020204" pitchFamily="34" charset="0"/>
                  <a:cs typeface="Arial" panose="020B0604020202020204" pitchFamily="34" charset="0"/>
                </a:endParaRPr>
              </a:p>
              <a:p>
                <a:pPr marL="0" indent="0">
                  <a:buNone/>
                </a:pPr>
                <a:r>
                  <a:rPr lang="ro-RO" sz="1800" dirty="0"/>
                  <a:t>U</a:t>
                </a:r>
                <a:r>
                  <a:rPr lang="ro-RO" sz="1800" baseline="-25000" dirty="0"/>
                  <a:t>1</a:t>
                </a:r>
                <a:r>
                  <a:rPr lang="ro-RO" sz="1800" dirty="0"/>
                  <a:t> = U</a:t>
                </a:r>
                <a:r>
                  <a:rPr lang="ro-RO" sz="1800" baseline="-25000" dirty="0"/>
                  <a:t>in </a:t>
                </a:r>
                <a:r>
                  <a:rPr lang="ro-RO" sz="1800" dirty="0"/>
                  <a:t>= I ∙ (R</a:t>
                </a:r>
                <a:r>
                  <a:rPr lang="ro-RO" sz="1800" baseline="-25000" dirty="0"/>
                  <a:t>1</a:t>
                </a:r>
                <a:r>
                  <a:rPr lang="ro-RO" sz="1800" dirty="0"/>
                  <a:t> + R</a:t>
                </a:r>
                <a:r>
                  <a:rPr lang="ro-RO" sz="1800" baseline="-25000" dirty="0"/>
                  <a:t>2</a:t>
                </a:r>
                <a:r>
                  <a:rPr lang="ro-RO" sz="1800" dirty="0"/>
                  <a:t>);</a:t>
                </a:r>
                <a:r>
                  <a:rPr lang="ro-RO" sz="1800" b="1" dirty="0"/>
                  <a:t>   </a:t>
                </a:r>
                <a:r>
                  <a:rPr lang="ro-RO" sz="1800" dirty="0"/>
                  <a:t>U</a:t>
                </a:r>
                <a:r>
                  <a:rPr lang="ro-RO" sz="1800" baseline="-25000" dirty="0"/>
                  <a:t>2</a:t>
                </a:r>
                <a:r>
                  <a:rPr lang="ro-RO" sz="1800" dirty="0"/>
                  <a:t> = U</a:t>
                </a:r>
                <a:r>
                  <a:rPr lang="ro-RO" sz="1800" baseline="-25000" dirty="0"/>
                  <a:t>out</a:t>
                </a:r>
                <a:r>
                  <a:rPr lang="ro-RO" sz="1800" dirty="0"/>
                  <a:t> = I ∙ R</a:t>
                </a:r>
                <a:r>
                  <a:rPr lang="ro-RO" sz="1800" baseline="-25000" dirty="0"/>
                  <a:t>2</a:t>
                </a:r>
                <a:r>
                  <a:rPr lang="ro-RO" sz="1800" dirty="0"/>
                  <a:t>; 	</a:t>
                </a:r>
              </a:p>
              <a:p>
                <a:pPr marL="0" indent="0">
                  <a:buNone/>
                </a:pPr>
                <a:r>
                  <a:rPr lang="ro-RO" sz="300" dirty="0"/>
                  <a:t>	    </a:t>
                </a:r>
                <a:endParaRPr lang="en-US" sz="300" dirty="0"/>
              </a:p>
              <a:p>
                <a:pPr marL="0" indent="0">
                  <a:buNone/>
                </a:pPr>
                <a14:m>
                  <m:oMathPara xmlns:m="http://schemas.openxmlformats.org/officeDocument/2006/math">
                    <m:oMathParaPr>
                      <m:jc m:val="left"/>
                    </m:oMathParaPr>
                    <m:oMath xmlns:m="http://schemas.openxmlformats.org/officeDocument/2006/math">
                      <m:r>
                        <m:rPr>
                          <m:sty m:val="p"/>
                        </m:rPr>
                        <a:rPr lang="ro-RO" sz="1800">
                          <a:latin typeface="Cambria Math" panose="02040503050406030204" pitchFamily="18" charset="0"/>
                        </a:rPr>
                        <m:t>I</m:t>
                      </m:r>
                      <m:r>
                        <a:rPr lang="ro-RO" sz="1800">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1</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r>
                        <a:rPr lang="ro-RO" sz="1800" b="0" i="1" smtClean="0">
                          <a:latin typeface="Cambria Math" panose="02040503050406030204" pitchFamily="18" charset="0"/>
                        </a:rPr>
                        <m:t>              </m:t>
                      </m:r>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2</m:t>
                          </m:r>
                        </m:sub>
                      </m:sSub>
                      <m:r>
                        <a:rPr lang="ro-RO" sz="1800">
                          <a:latin typeface="Cambria Math" panose="02040503050406030204" pitchFamily="18" charset="0"/>
                        </a:rPr>
                        <m:t>= </m:t>
                      </m:r>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1</m:t>
                          </m:r>
                        </m:sub>
                      </m:sSub>
                      <m:r>
                        <a:rPr lang="ro-RO" sz="1800">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r>
                        <a:rPr lang="ro-RO" sz="1800" b="1" i="1">
                          <a:latin typeface="Cambria Math" panose="02040503050406030204" pitchFamily="18" charset="0"/>
                        </a:rPr>
                        <m:t>                 </m:t>
                      </m:r>
                    </m:oMath>
                  </m:oMathPara>
                </a14:m>
                <a:endParaRPr lang="en-US" sz="1800" dirty="0"/>
              </a:p>
              <a:p>
                <a:pPr marL="0" indent="0">
                  <a:buNone/>
                </a:pPr>
                <a:r>
                  <a:rPr lang="ro-RO" sz="1800" dirty="0"/>
                  <a:t>Așadar, raportul de divizare a tensiunii </a:t>
                </a:r>
                <a14:m>
                  <m:oMath xmlns:m="http://schemas.openxmlformats.org/officeDocument/2006/math">
                    <m:r>
                      <a:rPr lang="ro-RO" sz="1800" b="0" i="0" smtClean="0">
                        <a:latin typeface="Cambria Math" panose="02040503050406030204" pitchFamily="18" charset="0"/>
                      </a:rPr>
                      <m:t>:</m:t>
                    </m:r>
                  </m:oMath>
                </a14:m>
                <a:endParaRPr lang="ro-RO" sz="1800" b="0" i="0" dirty="0">
                  <a:latin typeface="Cambria Math" panose="02040503050406030204" pitchFamily="18" charset="0"/>
                </a:endParaRPr>
              </a:p>
              <a:p>
                <a:pPr marL="0" indent="0">
                  <a:buNone/>
                </a:pPr>
                <a:endParaRPr lang="ro-RO" sz="600" b="0" i="0" dirty="0">
                  <a:latin typeface="Cambria Math" panose="02040503050406030204" pitchFamily="18" charset="0"/>
                </a:endParaRPr>
              </a:p>
              <a:p>
                <a:pPr marL="0" indent="0">
                  <a:buNone/>
                </a:pPr>
                <a:r>
                  <a:rPr lang="ro-RO" sz="1800" dirty="0"/>
                  <a:t>			</a:t>
                </a:r>
                <a14:m>
                  <m:oMath xmlns:m="http://schemas.openxmlformats.org/officeDocument/2006/math">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𝑜𝑢𝑡</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𝑈</m:t>
                            </m:r>
                          </m:e>
                          <m:sub>
                            <m:r>
                              <a:rPr lang="ro-RO" sz="1800" i="1">
                                <a:latin typeface="Cambria Math" panose="02040503050406030204" pitchFamily="18" charset="0"/>
                              </a:rPr>
                              <m:t>𝑖𝑛</m:t>
                            </m:r>
                          </m:sub>
                        </m:sSub>
                      </m:den>
                    </m:f>
                    <m:r>
                      <a:rPr lang="ro-RO" sz="1800" i="1">
                        <a:latin typeface="Cambria Math" panose="02040503050406030204" pitchFamily="18" charset="0"/>
                      </a:rPr>
                      <m:t>= </m:t>
                    </m:r>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num>
                      <m:den>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1</m:t>
                            </m:r>
                          </m:sub>
                        </m:sSub>
                        <m:r>
                          <a:rPr lang="ro-RO" sz="1800" i="1">
                            <a:latin typeface="Cambria Math" panose="02040503050406030204" pitchFamily="18" charset="0"/>
                          </a:rPr>
                          <m:t>+</m:t>
                        </m:r>
                        <m:sSub>
                          <m:sSubPr>
                            <m:ctrlPr>
                              <a:rPr lang="en-US" sz="1800" i="1">
                                <a:latin typeface="Cambria Math" panose="02040503050406030204" pitchFamily="18" charset="0"/>
                              </a:rPr>
                            </m:ctrlPr>
                          </m:sSubPr>
                          <m:e>
                            <m:r>
                              <a:rPr lang="ro-RO" sz="1800" i="1">
                                <a:latin typeface="Cambria Math" panose="02040503050406030204" pitchFamily="18" charset="0"/>
                              </a:rPr>
                              <m:t>𝑅</m:t>
                            </m:r>
                          </m:e>
                          <m:sub>
                            <m:r>
                              <a:rPr lang="ro-RO" sz="1800" i="1">
                                <a:latin typeface="Cambria Math" panose="02040503050406030204" pitchFamily="18" charset="0"/>
                              </a:rPr>
                              <m:t>2</m:t>
                            </m:r>
                          </m:sub>
                        </m:sSub>
                      </m:den>
                    </m:f>
                    <m:r>
                      <a:rPr lang="ro-RO" sz="1800" i="1">
                        <a:latin typeface="Cambria Math" panose="02040503050406030204" pitchFamily="18" charset="0"/>
                      </a:rPr>
                      <m:t>;         </m:t>
                    </m:r>
                  </m:oMath>
                </a14:m>
                <a:endParaRPr lang="en-US" sz="1800" dirty="0"/>
              </a:p>
              <a:p>
                <a:pPr marL="0" indent="0">
                  <a:buNone/>
                </a:pPr>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211231" y="1368261"/>
                <a:ext cx="8721538" cy="5209821"/>
              </a:xfrm>
              <a:blipFill>
                <a:blip r:embed="rId3"/>
                <a:stretch>
                  <a:fillRect l="-629" t="-1053"/>
                </a:stretch>
              </a:blipFill>
            </p:spPr>
            <p:txBody>
              <a:bodyPr/>
              <a:lstStyle/>
              <a:p>
                <a:r>
                  <a:rPr lang="ro-RO">
                    <a:noFill/>
                  </a:rPr>
                  <a:t> </a:t>
                </a:r>
              </a:p>
            </p:txBody>
          </p:sp>
        </mc:Fallback>
      </mc:AlternateContent>
      <p:pic>
        <p:nvPicPr>
          <p:cNvPr id="5" name="Picture 4">
            <a:extLst>
              <a:ext uri="{FF2B5EF4-FFF2-40B4-BE49-F238E27FC236}">
                <a16:creationId xmlns:a16="http://schemas.microsoft.com/office/drawing/2014/main" id="{B574FE7C-2D51-42C4-98DA-73E1FD02EB44}"/>
              </a:ext>
            </a:extLst>
          </p:cNvPr>
          <p:cNvPicPr>
            <a:picLocks noChangeAspect="1"/>
          </p:cNvPicPr>
          <p:nvPr/>
        </p:nvPicPr>
        <p:blipFill>
          <a:blip r:embed="rId4"/>
          <a:stretch>
            <a:fillRect/>
          </a:stretch>
        </p:blipFill>
        <p:spPr>
          <a:xfrm>
            <a:off x="5243805" y="4034918"/>
            <a:ext cx="3461656" cy="2311021"/>
          </a:xfrm>
          <a:prstGeom prst="rect">
            <a:avLst/>
          </a:prstGeom>
        </p:spPr>
      </p:pic>
    </p:spTree>
    <p:extLst>
      <p:ext uri="{BB962C8B-B14F-4D97-AF65-F5344CB8AC3E}">
        <p14:creationId xmlns:p14="http://schemas.microsoft.com/office/powerpoint/2010/main" val="101055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ro-RO"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628650" y="365126"/>
            <a:ext cx="7886700" cy="869785"/>
          </a:xfrm>
        </p:spPr>
        <p:txBody>
          <a:bodyPr/>
          <a:lstStyle/>
          <a:p>
            <a:r>
              <a:rPr lang="ro-RO" sz="3600" b="1" dirty="0">
                <a:latin typeface="Arial" panose="020B0604020202020204" pitchFamily="34" charset="0"/>
                <a:cs typeface="Arial" panose="020B0604020202020204" pitchFamily="34" charset="0"/>
              </a:rPr>
              <a:t>Divizorul de curent:</a:t>
            </a:r>
          </a:p>
        </p:txBody>
      </p:sp>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211231" y="1368261"/>
            <a:ext cx="8721538" cy="5209821"/>
          </a:xfrm>
        </p:spPr>
        <p:txBody>
          <a:bodyPr anchor="t">
            <a:noAutofit/>
          </a:bodyPr>
          <a:lstStyle/>
          <a:p>
            <a:r>
              <a:rPr lang="ro-RO" sz="1800" dirty="0">
                <a:latin typeface="Arial" panose="020B0604020202020204" pitchFamily="34" charset="0"/>
                <a:cs typeface="Arial" panose="020B0604020202020204" pitchFamily="34" charset="0"/>
              </a:rPr>
              <a:t>Dacă la ieșirea unui circuit nu este conectată o rezistență de sarcină, se poate aplica regula divizorului de curent pentru a determina curentul prin R2 de exemplu.</a:t>
            </a:r>
          </a:p>
          <a:p>
            <a:r>
              <a:rPr lang="ro-RO" sz="1800" dirty="0">
                <a:latin typeface="Arial" panose="020B0604020202020204" pitchFamily="34" charset="0"/>
                <a:cs typeface="Arial" panose="020B0604020202020204" pitchFamily="34" charset="0"/>
              </a:rPr>
              <a:t>La fel de bine se poate aplica regula divizorului de curent si pentru a afla curentul prin R1.</a:t>
            </a:r>
          </a:p>
          <a:p>
            <a:pPr marL="0" indent="0" algn="ctr">
              <a:buNone/>
            </a:pPr>
            <a:r>
              <a:rPr lang="en-US" sz="1800" dirty="0">
                <a:latin typeface="Arial" panose="020B0604020202020204" pitchFamily="34" charset="0"/>
                <a:cs typeface="Arial" panose="020B0604020202020204" pitchFamily="34" charset="0"/>
              </a:rPr>
              <a:t>Presupunând rezistentele parcurse de curentii I</a:t>
            </a:r>
            <a:r>
              <a:rPr lang="en-US" sz="1400" dirty="0">
                <a:latin typeface="Arial" panose="020B0604020202020204" pitchFamily="34" charset="0"/>
                <a:cs typeface="Arial" panose="020B0604020202020204" pitchFamily="34" charset="0"/>
              </a:rPr>
              <a:t>1</a:t>
            </a:r>
            <a:r>
              <a:rPr lang="en-US" sz="1800" dirty="0">
                <a:latin typeface="Arial" panose="020B0604020202020204" pitchFamily="34" charset="0"/>
                <a:cs typeface="Arial" panose="020B0604020202020204" pitchFamily="34" charset="0"/>
              </a:rPr>
              <a:t> si I</a:t>
            </a:r>
            <a:r>
              <a:rPr lang="en-US" sz="1400" dirty="0">
                <a:latin typeface="Arial" panose="020B0604020202020204" pitchFamily="34" charset="0"/>
                <a:cs typeface="Arial" panose="020B0604020202020204" pitchFamily="34" charset="0"/>
              </a:rPr>
              <a:t>2</a:t>
            </a:r>
            <a:r>
              <a:rPr lang="en-US" sz="1800" dirty="0">
                <a:latin typeface="Arial" panose="020B0604020202020204" pitchFamily="34" charset="0"/>
                <a:cs typeface="Arial" panose="020B0604020202020204" pitchFamily="34" charset="0"/>
              </a:rPr>
              <a:t>, </a:t>
            </a:r>
            <a:endParaRPr lang="ro-RO" sz="1800" dirty="0">
              <a:latin typeface="Arial" panose="020B0604020202020204" pitchFamily="34" charset="0"/>
              <a:cs typeface="Arial" panose="020B0604020202020204" pitchFamily="34" charset="0"/>
            </a:endParaRPr>
          </a:p>
          <a:p>
            <a:pPr marL="0" indent="0" algn="ctr">
              <a:buNone/>
            </a:pPr>
            <a:r>
              <a:rPr lang="en-US" sz="1800" dirty="0">
                <a:latin typeface="Arial" panose="020B0604020202020204" pitchFamily="34" charset="0"/>
                <a:cs typeface="Arial" panose="020B0604020202020204" pitchFamily="34" charset="0"/>
              </a:rPr>
              <a:t>cu legea curentilor lui Kirchhoff se g</a:t>
            </a:r>
            <a:r>
              <a:rPr lang="ro-RO" sz="1800" dirty="0">
                <a:latin typeface="Arial" panose="020B0604020202020204" pitchFamily="34" charset="0"/>
                <a:cs typeface="Arial" panose="020B0604020202020204" pitchFamily="34" charset="0"/>
              </a:rPr>
              <a:t>ă</a:t>
            </a:r>
            <a:r>
              <a:rPr lang="en-US" sz="1800" dirty="0">
                <a:latin typeface="Arial" panose="020B0604020202020204" pitchFamily="34" charset="0"/>
                <a:cs typeface="Arial" panose="020B0604020202020204" pitchFamily="34" charset="0"/>
              </a:rPr>
              <a:t>se</a:t>
            </a:r>
            <a:r>
              <a:rPr lang="ro-RO" sz="1800" dirty="0">
                <a:latin typeface="Arial" panose="020B0604020202020204" pitchFamily="34" charset="0"/>
                <a:cs typeface="Arial" panose="020B0604020202020204" pitchFamily="34" charset="0"/>
              </a:rPr>
              <a:t>ș</a:t>
            </a:r>
            <a:r>
              <a:rPr lang="en-US" sz="1800" dirty="0">
                <a:latin typeface="Arial" panose="020B0604020202020204" pitchFamily="34" charset="0"/>
                <a:cs typeface="Arial" panose="020B0604020202020204" pitchFamily="34" charset="0"/>
              </a:rPr>
              <a:t>te:</a:t>
            </a:r>
            <a:r>
              <a:rPr lang="ro-RO" sz="1800" dirty="0">
                <a:latin typeface="Arial" panose="020B0604020202020204" pitchFamily="34" charset="0"/>
                <a:cs typeface="Arial" panose="020B0604020202020204" pitchFamily="34" charset="0"/>
              </a:rPr>
              <a:t> </a:t>
            </a:r>
          </a:p>
          <a:p>
            <a:pPr marL="0" indent="0" algn="ctr">
              <a:buNone/>
            </a:pPr>
            <a:r>
              <a:rPr lang="en-US" sz="1800" b="1" dirty="0">
                <a:latin typeface="Arial" panose="020B0604020202020204" pitchFamily="34" charset="0"/>
                <a:cs typeface="Arial" panose="020B0604020202020204" pitchFamily="34" charset="0"/>
              </a:rPr>
              <a:t>I = I</a:t>
            </a:r>
            <a:r>
              <a:rPr lang="en-US" sz="1400" b="1" dirty="0">
                <a:latin typeface="Arial" panose="020B0604020202020204" pitchFamily="34" charset="0"/>
                <a:cs typeface="Arial" panose="020B0604020202020204" pitchFamily="34" charset="0"/>
              </a:rPr>
              <a:t>1</a:t>
            </a:r>
            <a:r>
              <a:rPr lang="en-US" sz="1800" b="1" dirty="0">
                <a:latin typeface="Arial" panose="020B0604020202020204" pitchFamily="34" charset="0"/>
                <a:cs typeface="Arial" panose="020B0604020202020204" pitchFamily="34" charset="0"/>
              </a:rPr>
              <a:t> + I</a:t>
            </a:r>
            <a:r>
              <a:rPr lang="en-US" sz="1400" b="1" dirty="0">
                <a:latin typeface="Arial" panose="020B0604020202020204" pitchFamily="34" charset="0"/>
                <a:cs typeface="Arial" panose="020B0604020202020204" pitchFamily="34" charset="0"/>
              </a:rPr>
              <a:t>2</a:t>
            </a:r>
            <a:endParaRPr lang="ro-RO" sz="1400" b="1" dirty="0">
              <a:latin typeface="Arial" panose="020B0604020202020204" pitchFamily="34" charset="0"/>
              <a:cs typeface="Arial" panose="020B0604020202020204" pitchFamily="34" charset="0"/>
            </a:endParaRPr>
          </a:p>
          <a:p>
            <a:pPr marL="0" indent="0" algn="ctr">
              <a:buNone/>
            </a:pPr>
            <a:r>
              <a:rPr lang="pt-BR" sz="1800" dirty="0">
                <a:latin typeface="Arial" panose="020B0604020202020204" pitchFamily="34" charset="0"/>
                <a:cs typeface="Arial" panose="020B0604020202020204" pitchFamily="34" charset="0"/>
              </a:rPr>
              <a:t>Cãderea de tensiune la bornele rezistentelor se determinã cu legea lui Ohm:</a:t>
            </a:r>
          </a:p>
          <a:p>
            <a:pPr marL="0" indent="0" algn="ctr">
              <a:buNone/>
            </a:pPr>
            <a:r>
              <a:rPr lang="pt-BR" sz="1800" b="1" dirty="0">
                <a:latin typeface="Arial" panose="020B0604020202020204" pitchFamily="34" charset="0"/>
                <a:cs typeface="Arial" panose="020B0604020202020204" pitchFamily="34" charset="0"/>
              </a:rPr>
              <a:t>U = I</a:t>
            </a:r>
            <a:r>
              <a:rPr lang="pt-BR" sz="1400" b="1" dirty="0">
                <a:latin typeface="Arial" panose="020B0604020202020204" pitchFamily="34" charset="0"/>
                <a:cs typeface="Arial" panose="020B0604020202020204" pitchFamily="34" charset="0"/>
              </a:rPr>
              <a:t>1</a:t>
            </a:r>
            <a:r>
              <a:rPr lang="pt-BR" sz="1800" b="1" dirty="0">
                <a:latin typeface="Arial" panose="020B0604020202020204" pitchFamily="34" charset="0"/>
                <a:cs typeface="Arial" panose="020B0604020202020204" pitchFamily="34" charset="0"/>
              </a:rPr>
              <a:t>R</a:t>
            </a:r>
            <a:r>
              <a:rPr lang="pt-BR" sz="1400" b="1" dirty="0">
                <a:latin typeface="Arial" panose="020B0604020202020204" pitchFamily="34" charset="0"/>
                <a:cs typeface="Arial" panose="020B0604020202020204" pitchFamily="34" charset="0"/>
              </a:rPr>
              <a:t>1</a:t>
            </a:r>
            <a:r>
              <a:rPr lang="pt-BR" sz="1800" b="1" dirty="0">
                <a:latin typeface="Arial" panose="020B0604020202020204" pitchFamily="34" charset="0"/>
                <a:cs typeface="Arial" panose="020B0604020202020204" pitchFamily="34" charset="0"/>
              </a:rPr>
              <a:t> = I</a:t>
            </a:r>
            <a:r>
              <a:rPr lang="pt-BR" sz="1400" b="1" dirty="0">
                <a:latin typeface="Arial" panose="020B0604020202020204" pitchFamily="34" charset="0"/>
                <a:cs typeface="Arial" panose="020B0604020202020204" pitchFamily="34" charset="0"/>
              </a:rPr>
              <a:t>2</a:t>
            </a:r>
            <a:r>
              <a:rPr lang="pt-BR" sz="1800" b="1" dirty="0">
                <a:latin typeface="Arial" panose="020B0604020202020204" pitchFamily="34" charset="0"/>
                <a:cs typeface="Arial" panose="020B0604020202020204" pitchFamily="34" charset="0"/>
              </a:rPr>
              <a:t>R</a:t>
            </a:r>
            <a:r>
              <a:rPr lang="pt-BR" sz="1400" b="1" dirty="0">
                <a:latin typeface="Arial" panose="020B0604020202020204" pitchFamily="34" charset="0"/>
                <a:cs typeface="Arial" panose="020B0604020202020204" pitchFamily="34" charset="0"/>
              </a:rPr>
              <a:t>2</a:t>
            </a:r>
            <a:endParaRPr lang="ro-RO" sz="1400" b="1" dirty="0">
              <a:latin typeface="Arial" panose="020B0604020202020204" pitchFamily="34" charset="0"/>
              <a:cs typeface="Arial" panose="020B0604020202020204" pitchFamily="34" charset="0"/>
            </a:endParaRPr>
          </a:p>
          <a:p>
            <a:pPr marL="0" indent="0" algn="ctr">
              <a:buNone/>
            </a:pPr>
            <a:r>
              <a:rPr lang="fr-FR" sz="1800" dirty="0">
                <a:latin typeface="Arial" panose="020B0604020202020204" pitchFamily="34" charset="0"/>
                <a:cs typeface="Arial" panose="020B0604020202020204" pitchFamily="34" charset="0"/>
              </a:rPr>
              <a:t>Combinând rela</a:t>
            </a:r>
            <a:r>
              <a:rPr lang="ro-RO" sz="1800" dirty="0">
                <a:latin typeface="Arial" panose="020B0604020202020204" pitchFamily="34" charset="0"/>
                <a:cs typeface="Arial" panose="020B0604020202020204" pitchFamily="34" charset="0"/>
              </a:rPr>
              <a:t>ț</a:t>
            </a:r>
            <a:r>
              <a:rPr lang="fr-FR" sz="1800" dirty="0">
                <a:latin typeface="Arial" panose="020B0604020202020204" pitchFamily="34" charset="0"/>
                <a:cs typeface="Arial" panose="020B0604020202020204" pitchFamily="34" charset="0"/>
              </a:rPr>
              <a:t>iile de mai sus se ob</a:t>
            </a:r>
            <a:r>
              <a:rPr lang="ro-RO" sz="1800" dirty="0">
                <a:latin typeface="Arial" panose="020B0604020202020204" pitchFamily="34" charset="0"/>
                <a:cs typeface="Arial" panose="020B0604020202020204" pitchFamily="34" charset="0"/>
              </a:rPr>
              <a:t>ț</a:t>
            </a:r>
            <a:r>
              <a:rPr lang="fr-FR" sz="1800" dirty="0">
                <a:latin typeface="Arial" panose="020B0604020202020204" pitchFamily="34" charset="0"/>
                <a:cs typeface="Arial" panose="020B0604020202020204" pitchFamily="34" charset="0"/>
              </a:rPr>
              <a:t>ine:</a:t>
            </a:r>
          </a:p>
          <a:p>
            <a:pPr marL="0" indent="0">
              <a:buNone/>
            </a:pPr>
            <a:endParaRPr lang="ro-RO"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D1B20F4-5884-46F0-B96D-457EB00DE973}"/>
              </a:ext>
            </a:extLst>
          </p:cNvPr>
          <p:cNvPicPr>
            <a:picLocks noChangeAspect="1"/>
          </p:cNvPicPr>
          <p:nvPr/>
        </p:nvPicPr>
        <p:blipFill>
          <a:blip r:embed="rId3"/>
          <a:stretch>
            <a:fillRect/>
          </a:stretch>
        </p:blipFill>
        <p:spPr>
          <a:xfrm>
            <a:off x="7086600" y="0"/>
            <a:ext cx="2057400" cy="1441579"/>
          </a:xfrm>
          <a:prstGeom prst="rect">
            <a:avLst/>
          </a:prstGeom>
        </p:spPr>
      </p:pic>
      <p:pic>
        <p:nvPicPr>
          <p:cNvPr id="1031" name="Picture 7">
            <a:extLst>
              <a:ext uri="{FF2B5EF4-FFF2-40B4-BE49-F238E27FC236}">
                <a16:creationId xmlns:a16="http://schemas.microsoft.com/office/drawing/2014/main" id="{97980AF9-FF09-49D9-AB9C-7370DCF74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0681" y="4866387"/>
            <a:ext cx="2102638" cy="101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39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4"/>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5"/>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998376" y="365126"/>
            <a:ext cx="7516973" cy="869785"/>
          </a:xfrm>
        </p:spPr>
        <p:txBody>
          <a:bodyPr/>
          <a:lstStyle/>
          <a:p>
            <a:r>
              <a:rPr lang="ro-RO" sz="3600" b="1" dirty="0"/>
              <a:t>Aplicații:</a:t>
            </a:r>
            <a:endParaRPr lang="en-US" b="1" noProof="1"/>
          </a:p>
        </p:txBody>
      </p:sp>
      <mc:AlternateContent xmlns:mc="http://schemas.openxmlformats.org/markup-compatibility/2006" xmlns:a14="http://schemas.microsoft.com/office/drawing/2010/main">
        <mc:Choice Requires="a14">
          <p:sp>
            <p:nvSpPr>
              <p:cNvPr id="12" name="Content Placeholder 15">
                <a:extLst>
                  <a:ext uri="{FF2B5EF4-FFF2-40B4-BE49-F238E27FC236}">
                    <a16:creationId xmlns:a16="http://schemas.microsoft.com/office/drawing/2014/main" id="{164338BC-B87F-417D-9422-8E56694A8189}"/>
                  </a:ext>
                </a:extLst>
              </p:cNvPr>
              <p:cNvSpPr>
                <a:spLocks noGrp="1"/>
              </p:cNvSpPr>
              <p:nvPr>
                <p:ph idx="1"/>
              </p:nvPr>
            </p:nvSpPr>
            <p:spPr>
              <a:xfrm>
                <a:off x="65314" y="1234911"/>
                <a:ext cx="9078685" cy="5657698"/>
              </a:xfrm>
            </p:spPr>
            <p:txBody>
              <a:bodyPr anchor="t">
                <a:noAutofit/>
              </a:bodyPr>
              <a:lstStyle/>
              <a:p>
                <a:pPr marL="0" indent="0">
                  <a:buNone/>
                </a:pPr>
                <a:r>
                  <a:rPr lang="ro-RO" sz="1800" dirty="0">
                    <a:latin typeface="Arial" panose="020B0604020202020204" pitchFamily="34" charset="0"/>
                    <a:cs typeface="Arial" panose="020B0604020202020204" pitchFamily="34" charset="0"/>
                  </a:rPr>
                  <a:t>1.Se consideră circuitul de mai jos, alimentat la o tensiune continuă egală cu 5V.     </a:t>
                </a:r>
              </a:p>
              <a:p>
                <a:pPr marL="0" indent="0">
                  <a:buNone/>
                </a:pPr>
                <a:r>
                  <a:rPr lang="ro-RO" sz="1800" dirty="0">
                    <a:latin typeface="Arial" panose="020B0604020202020204" pitchFamily="34" charset="0"/>
                    <a:cs typeface="Arial" panose="020B0604020202020204" pitchFamily="34" charset="0"/>
                  </a:rPr>
                  <a:t>  Presupunând că multimetrul (modelul - 72-2605), indică valoarea curentului total            x = 20,93mA, pe domeniul de măsură = 40mA, cu incertitudinea și rezoluția aferentă tabelului din fișa tehnică atașată mai sus, calculați </a:t>
                </a:r>
                <a:r>
                  <a:rPr lang="ro-RO" sz="1800" dirty="0">
                    <a:solidFill>
                      <a:srgbClr val="FF0000"/>
                    </a:solidFill>
                    <a:latin typeface="Arial" panose="020B0604020202020204" pitchFamily="34" charset="0"/>
                    <a:cs typeface="Arial" panose="020B0604020202020204" pitchFamily="34" charset="0"/>
                  </a:rPr>
                  <a:t>rezultatul alături de incertitudine.</a:t>
                </a:r>
              </a:p>
              <a:p>
                <a:pPr marL="0" indent="0">
                  <a:buNone/>
                </a:pPr>
                <a:endParaRPr lang="en-US" sz="1800" dirty="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ro-RO" sz="1800" dirty="0">
                    <a:latin typeface="Arial" panose="020B0604020202020204" pitchFamily="34" charset="0"/>
                    <a:cs typeface="Arial" panose="020B0604020202020204" pitchFamily="34" charset="0"/>
                  </a:rPr>
                  <a:t>Să se calculeze </a:t>
                </a:r>
                <a:r>
                  <a:rPr lang="ro-RO" sz="1800" dirty="0">
                    <a:solidFill>
                      <a:srgbClr val="FF0000"/>
                    </a:solidFill>
                    <a:latin typeface="Arial" panose="020B0604020202020204" pitchFamily="34" charset="0"/>
                    <a:cs typeface="Arial" panose="020B0604020202020204" pitchFamily="34" charset="0"/>
                  </a:rPr>
                  <a:t>curenții pe fiecare ramură</a:t>
                </a:r>
                <a14:m>
                  <m:oMath xmlns:m="http://schemas.openxmlformats.org/officeDocument/2006/math">
                    <m:r>
                      <a:rPr lang="ro-RO" sz="1800" b="0" i="0" smtClean="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b="0" i="1" smtClean="0">
                            <a:solidFill>
                              <a:srgbClr val="FF0000"/>
                            </a:solidFill>
                            <a:latin typeface="Cambria Math" panose="02040503050406030204" pitchFamily="18" charset="0"/>
                            <a:cs typeface="Arial" panose="020B0604020202020204" pitchFamily="34" charset="0"/>
                          </a:rPr>
                          <m:t>𝐼</m:t>
                        </m:r>
                      </m:e>
                      <m:sub>
                        <m:r>
                          <a:rPr lang="ro-RO" sz="1800" b="0" i="1" dirty="0" smtClean="0">
                            <a:solidFill>
                              <a:srgbClr val="FF0000"/>
                            </a:solidFill>
                            <a:latin typeface="Cambria Math" panose="02040503050406030204" pitchFamily="18" charset="0"/>
                            <a:cs typeface="Arial" panose="020B0604020202020204" pitchFamily="34" charset="0"/>
                          </a:rPr>
                          <m:t>𝑅</m:t>
                        </m:r>
                        <m:r>
                          <a:rPr lang="ro-RO" sz="1800" b="0" i="1" dirty="0" smtClean="0">
                            <a:solidFill>
                              <a:srgbClr val="FF0000"/>
                            </a:solidFill>
                            <a:latin typeface="Cambria Math" panose="02040503050406030204" pitchFamily="18" charset="0"/>
                            <a:cs typeface="Arial" panose="020B0604020202020204" pitchFamily="34" charset="0"/>
                          </a:rPr>
                          <m:t>10</m:t>
                        </m:r>
                      </m:sub>
                    </m:sSub>
                    <m:r>
                      <a:rPr lang="ro-RO" sz="1800" b="0" i="1" dirty="0" smtClean="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11</m:t>
                        </m:r>
                      </m:sub>
                    </m:sSub>
                    <m:r>
                      <a:rPr lang="ro-RO" sz="1800" i="1" dirty="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12</m:t>
                        </m:r>
                      </m:sub>
                    </m:sSub>
                    <m:r>
                      <a:rPr lang="ro-RO" sz="1800" i="1" dirty="0">
                        <a:solidFill>
                          <a:srgbClr val="FF0000"/>
                        </a:solidFill>
                        <a:latin typeface="Cambria Math" panose="02040503050406030204" pitchFamily="18" charset="0"/>
                        <a:cs typeface="Arial" panose="020B0604020202020204" pitchFamily="34" charset="0"/>
                      </a:rPr>
                      <m:t>,</m:t>
                    </m:r>
                    <m:sSub>
                      <m:sSubPr>
                        <m:ctrlPr>
                          <a:rPr lang="ro-RO" sz="1800" i="1">
                            <a:solidFill>
                              <a:srgbClr val="FF0000"/>
                            </a:solidFill>
                            <a:latin typeface="Cambria Math" panose="02040503050406030204" pitchFamily="18" charset="0"/>
                            <a:cs typeface="Arial" panose="020B0604020202020204" pitchFamily="34" charset="0"/>
                          </a:rPr>
                        </m:ctrlPr>
                      </m:sSubPr>
                      <m:e>
                        <m:r>
                          <a:rPr lang="ro-RO" sz="1800" i="1">
                            <a:solidFill>
                              <a:srgbClr val="FF0000"/>
                            </a:solidFill>
                            <a:latin typeface="Cambria Math" panose="02040503050406030204" pitchFamily="18" charset="0"/>
                            <a:cs typeface="Arial" panose="020B0604020202020204" pitchFamily="34" charset="0"/>
                          </a:rPr>
                          <m:t>𝐼</m:t>
                        </m:r>
                      </m:e>
                      <m:sub>
                        <m:r>
                          <a:rPr lang="ro-RO" sz="1800" i="1" dirty="0">
                            <a:solidFill>
                              <a:srgbClr val="FF0000"/>
                            </a:solidFill>
                            <a:latin typeface="Cambria Math" panose="02040503050406030204" pitchFamily="18" charset="0"/>
                            <a:cs typeface="Arial" panose="020B0604020202020204" pitchFamily="34" charset="0"/>
                          </a:rPr>
                          <m:t>𝑅</m:t>
                        </m:r>
                        <m:r>
                          <a:rPr lang="ro-RO" sz="1800" i="1" dirty="0">
                            <a:solidFill>
                              <a:srgbClr val="FF0000"/>
                            </a:solidFill>
                            <a:latin typeface="Cambria Math" panose="02040503050406030204" pitchFamily="18" charset="0"/>
                            <a:cs typeface="Arial" panose="020B0604020202020204" pitchFamily="34" charset="0"/>
                          </a:rPr>
                          <m:t>13</m:t>
                        </m:r>
                      </m:sub>
                    </m:sSub>
                    <m:r>
                      <a:rPr lang="ro-RO" sz="1800" b="0" i="1" dirty="0" smtClean="0">
                        <a:solidFill>
                          <a:srgbClr val="FF0000"/>
                        </a:solidFill>
                        <a:latin typeface="Cambria Math" panose="02040503050406030204" pitchFamily="18" charset="0"/>
                        <a:cs typeface="Arial" panose="020B0604020202020204" pitchFamily="34" charset="0"/>
                      </a:rPr>
                      <m:t>)</m:t>
                    </m:r>
                  </m:oMath>
                </a14:m>
                <a:r>
                  <a:rPr lang="ro-RO" sz="1800" dirty="0">
                    <a:latin typeface="Arial" panose="020B0604020202020204" pitchFamily="34" charset="0"/>
                    <a:cs typeface="Arial" panose="020B0604020202020204" pitchFamily="34" charset="0"/>
                  </a:rPr>
                  <a:t> considerând curentul măsurat ca fiind </a:t>
                </a:r>
                <a14:m>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dirty="0">
                            <a:latin typeface="Cambria Math" panose="02040503050406030204" pitchFamily="18" charset="0"/>
                            <a:cs typeface="Arial" panose="020B0604020202020204" pitchFamily="34" charset="0"/>
                          </a:rPr>
                          <m:t>𝐼</m:t>
                        </m:r>
                      </m:e>
                      <m:sub>
                        <m:r>
                          <a:rPr lang="ro-RO" sz="1800" i="1" dirty="0">
                            <a:latin typeface="Cambria Math" panose="02040503050406030204" pitchFamily="18" charset="0"/>
                            <a:cs typeface="Arial" panose="020B0604020202020204" pitchFamily="34" charset="0"/>
                          </a:rPr>
                          <m:t>𝑡𝑜𝑡𝑎𝑙</m:t>
                        </m:r>
                      </m:sub>
                    </m:sSub>
                    <m:r>
                      <a:rPr lang="ro-RO" sz="1800" b="0" i="1" dirty="0" smtClean="0">
                        <a:latin typeface="Cambria Math" panose="02040503050406030204" pitchFamily="18" charset="0"/>
                        <a:cs typeface="Arial" panose="020B0604020202020204" pitchFamily="34" charset="0"/>
                      </a:rPr>
                      <m:t>=</m:t>
                    </m:r>
                    <m:r>
                      <m:rPr>
                        <m:nor/>
                      </m:rPr>
                      <a:rPr lang="ro-RO" sz="1800" dirty="0">
                        <a:latin typeface="Arial" panose="020B0604020202020204" pitchFamily="34" charset="0"/>
                        <a:cs typeface="Arial" panose="020B0604020202020204" pitchFamily="34" charset="0"/>
                      </a:rPr>
                      <m:t>21</m:t>
                    </m:r>
                    <m:r>
                      <m:rPr>
                        <m:nor/>
                      </m:rPr>
                      <a:rPr lang="ro-RO" sz="1800" dirty="0">
                        <a:latin typeface="Arial" panose="020B0604020202020204" pitchFamily="34" charset="0"/>
                        <a:cs typeface="Arial" panose="020B0604020202020204" pitchFamily="34" charset="0"/>
                      </a:rPr>
                      <m:t>mA</m:t>
                    </m:r>
                  </m:oMath>
                </a14:m>
                <a:r>
                  <a:rPr lang="ro-RO" sz="1800" dirty="0">
                    <a:latin typeface="Arial" panose="020B0604020202020204" pitchFamily="34" charset="0"/>
                    <a:cs typeface="Arial" panose="020B0604020202020204" pitchFamily="34" charset="0"/>
                  </a:rPr>
                  <a:t>. Să se verifice, folosind programul de simulare </a:t>
                </a:r>
                <a:r>
                  <a:rPr lang="ro-RO" sz="1800" dirty="0">
                    <a:solidFill>
                      <a:srgbClr val="FF0000"/>
                    </a:solidFill>
                    <a:latin typeface="Arial" panose="020B0604020202020204" pitchFamily="34" charset="0"/>
                    <a:cs typeface="Arial" panose="020B0604020202020204" pitchFamily="34" charset="0"/>
                  </a:rPr>
                  <a:t>Tina</a:t>
                </a:r>
                <a:r>
                  <a:rPr lang="ro-RO" sz="1800" dirty="0">
                    <a:latin typeface="Arial" panose="020B0604020202020204" pitchFamily="34" charset="0"/>
                    <a:cs typeface="Arial" panose="020B0604020202020204" pitchFamily="34" charset="0"/>
                  </a:rPr>
                  <a:t>,</a:t>
                </a:r>
                <a:r>
                  <a:rPr lang="ro-RO" sz="1800" dirty="0">
                    <a:solidFill>
                      <a:srgbClr val="FF0000"/>
                    </a:solidFill>
                    <a:cs typeface="Arial" panose="020B0604020202020204" pitchFamily="34" charset="0"/>
                  </a:rPr>
                  <a:t> </a:t>
                </a:r>
                <a14:m>
                  <m:oMath xmlns:m="http://schemas.openxmlformats.org/officeDocument/2006/math">
                    <m:sSub>
                      <m:sSubPr>
                        <m:ctrlPr>
                          <a:rPr lang="ro-RO" sz="1800" i="1" smtClean="0">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b="0" i="1" smtClean="0">
                            <a:solidFill>
                              <a:schemeClr val="tx1"/>
                            </a:solidFill>
                            <a:latin typeface="Cambria Math" panose="02040503050406030204" pitchFamily="18" charset="0"/>
                            <a:cs typeface="Arial" panose="020B0604020202020204" pitchFamily="34" charset="0"/>
                          </a:rPr>
                          <m:t>1</m:t>
                        </m:r>
                        <m:r>
                          <a:rPr lang="ro-RO" sz="1800" i="1" dirty="0">
                            <a:solidFill>
                              <a:schemeClr val="tx1"/>
                            </a:solidFill>
                            <a:latin typeface="Cambria Math" panose="02040503050406030204" pitchFamily="18" charset="0"/>
                            <a:cs typeface="Arial" panose="020B0604020202020204" pitchFamily="34" charset="0"/>
                          </a:rPr>
                          <m:t>0</m:t>
                        </m:r>
                      </m:sub>
                    </m:sSub>
                    <m:r>
                      <a:rPr lang="ro-RO" sz="1800" b="0" i="1" dirty="0" smtClean="0">
                        <a:solidFill>
                          <a:schemeClr val="tx1"/>
                        </a:solidFill>
                        <a:latin typeface="Cambria Math" panose="02040503050406030204" pitchFamily="18" charset="0"/>
                        <a:cs typeface="Arial" panose="020B0604020202020204" pitchFamily="34" charset="0"/>
                      </a:rPr>
                      <m:t>=100</m:t>
                    </m:r>
                    <m:r>
                      <a:rPr lang="el-GR" sz="1800" b="0" i="1" dirty="0" smtClean="0">
                        <a:solidFill>
                          <a:schemeClr val="tx1"/>
                        </a:solidFill>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11</m:t>
                        </m:r>
                      </m:sub>
                    </m:sSub>
                    <m:r>
                      <a:rPr lang="ro-RO" sz="1800" b="0" i="1" dirty="0" smtClean="0">
                        <a:solidFill>
                          <a:schemeClr val="tx1"/>
                        </a:solidFill>
                        <a:latin typeface="Cambria Math" panose="02040503050406030204" pitchFamily="18" charset="0"/>
                        <a:cs typeface="Arial" panose="020B0604020202020204" pitchFamily="34" charset="0"/>
                      </a:rPr>
                      <m:t>=800</m:t>
                    </m:r>
                    <m:r>
                      <a:rPr lang="el-GR" sz="1800" i="1" dirty="0">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12</m:t>
                        </m:r>
                      </m:sub>
                    </m:sSub>
                    <m:r>
                      <a:rPr lang="ro-RO" sz="1800" b="0" i="1" dirty="0" smtClean="0">
                        <a:solidFill>
                          <a:schemeClr val="tx1"/>
                        </a:solidFill>
                        <a:latin typeface="Cambria Math" panose="02040503050406030204" pitchFamily="18" charset="0"/>
                        <a:cs typeface="Arial" panose="020B0604020202020204" pitchFamily="34" charset="0"/>
                      </a:rPr>
                      <m:t>=600</m:t>
                    </m:r>
                    <m:r>
                      <a:rPr lang="el-GR" sz="1800" i="1" dirty="0">
                        <a:latin typeface="Cambria Math" panose="02040503050406030204" pitchFamily="18" charset="0"/>
                        <a:cs typeface="Arial" panose="020B0604020202020204" pitchFamily="34" charset="0"/>
                      </a:rPr>
                      <m:t>Ω</m:t>
                    </m:r>
                    <m:r>
                      <a:rPr lang="ro-RO" sz="1800" i="1" dirty="0">
                        <a:solidFill>
                          <a:schemeClr val="tx1"/>
                        </a:solidFill>
                        <a:latin typeface="Cambria Math" panose="02040503050406030204" pitchFamily="18" charset="0"/>
                        <a:cs typeface="Arial" panose="020B0604020202020204" pitchFamily="34" charset="0"/>
                      </a:rPr>
                      <m:t>,</m:t>
                    </m:r>
                    <m:sSub>
                      <m:sSubPr>
                        <m:ctrlPr>
                          <a:rPr lang="ro-RO" sz="1800" i="1">
                            <a:solidFill>
                              <a:schemeClr val="tx1"/>
                            </a:solidFill>
                            <a:latin typeface="Cambria Math" panose="02040503050406030204" pitchFamily="18" charset="0"/>
                            <a:cs typeface="Arial" panose="020B0604020202020204" pitchFamily="34" charset="0"/>
                          </a:rPr>
                        </m:ctrlPr>
                      </m:sSubPr>
                      <m:e>
                        <m:r>
                          <a:rPr lang="ro-RO" sz="1800" b="0" i="1" smtClean="0">
                            <a:solidFill>
                              <a:schemeClr val="tx1"/>
                            </a:solidFill>
                            <a:latin typeface="Cambria Math" panose="02040503050406030204" pitchFamily="18" charset="0"/>
                            <a:cs typeface="Arial" panose="020B0604020202020204" pitchFamily="34" charset="0"/>
                          </a:rPr>
                          <m:t>𝑅</m:t>
                        </m:r>
                      </m:e>
                      <m:sub>
                        <m:r>
                          <a:rPr lang="ro-RO" sz="1800" i="1" dirty="0">
                            <a:solidFill>
                              <a:schemeClr val="tx1"/>
                            </a:solidFill>
                            <a:latin typeface="Cambria Math" panose="02040503050406030204" pitchFamily="18" charset="0"/>
                            <a:cs typeface="Arial" panose="020B0604020202020204" pitchFamily="34" charset="0"/>
                          </a:rPr>
                          <m:t>13</m:t>
                        </m:r>
                      </m:sub>
                    </m:sSub>
                    <m:r>
                      <a:rPr lang="ro-RO" sz="1800" b="0" i="1" dirty="0" smtClean="0">
                        <a:solidFill>
                          <a:schemeClr val="tx1"/>
                        </a:solidFill>
                        <a:latin typeface="Cambria Math" panose="02040503050406030204" pitchFamily="18" charset="0"/>
                        <a:cs typeface="Arial" panose="020B0604020202020204" pitchFamily="34" charset="0"/>
                      </a:rPr>
                      <m:t>=200</m:t>
                    </m:r>
                    <m:r>
                      <a:rPr lang="el-GR" sz="1800" i="1" dirty="0">
                        <a:latin typeface="Cambria Math" panose="02040503050406030204" pitchFamily="18" charset="0"/>
                        <a:cs typeface="Arial" panose="020B0604020202020204" pitchFamily="34" charset="0"/>
                      </a:rPr>
                      <m:t>Ω</m:t>
                    </m:r>
                    <m:r>
                      <a:rPr lang="ro-RO" sz="1800" b="0" i="0" dirty="0" smtClean="0">
                        <a:solidFill>
                          <a:schemeClr val="tx1"/>
                        </a:solidFill>
                        <a:latin typeface="Cambria Math" panose="02040503050406030204" pitchFamily="18" charset="0"/>
                        <a:cs typeface="Arial" panose="020B0604020202020204" pitchFamily="34" charset="0"/>
                      </a:rPr>
                      <m:t>.</m:t>
                    </m:r>
                  </m:oMath>
                </a14:m>
                <a:endParaRPr lang="ro-RO" sz="1800" b="0" i="0" dirty="0">
                  <a:solidFill>
                    <a:schemeClr val="tx1"/>
                  </a:solidFill>
                  <a:latin typeface="Cambria Math" panose="02040503050406030204" pitchFamily="18" charset="0"/>
                  <a:cs typeface="Arial" panose="020B0604020202020204" pitchFamily="34" charset="0"/>
                </a:endParaRPr>
              </a:p>
              <a:p>
                <a:pPr marL="0" indent="0">
                  <a:buNone/>
                </a:pPr>
                <a:endParaRPr lang="ro-RO" sz="300" b="0" i="0" dirty="0">
                  <a:solidFill>
                    <a:schemeClr val="tx1"/>
                  </a:solidFill>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smtClean="0">
                              <a:latin typeface="Cambria Math" panose="02040503050406030204" pitchFamily="18" charset="0"/>
                              <a:cs typeface="Arial" panose="020B0604020202020204" pitchFamily="34" charset="0"/>
                            </a:rPr>
                          </m:ctrlPr>
                        </m:sSubPr>
                        <m:e>
                          <m:r>
                            <a:rPr lang="ro-RO" sz="1800" b="0" i="1" smtClean="0">
                              <a:latin typeface="Cambria Math" panose="02040503050406030204" pitchFamily="18" charset="0"/>
                              <a:cs typeface="Arial" panose="020B0604020202020204" pitchFamily="34" charset="0"/>
                            </a:rPr>
                            <m:t>𝐼</m:t>
                          </m:r>
                        </m:e>
                        <m:sub>
                          <m:r>
                            <a:rPr lang="ro-RO" sz="1800" b="0" i="1" smtClean="0">
                              <a:latin typeface="Cambria Math" panose="02040503050406030204" pitchFamily="18" charset="0"/>
                              <a:cs typeface="Arial" panose="020B0604020202020204" pitchFamily="34" charset="0"/>
                            </a:rPr>
                            <m:t>𝑅</m:t>
                          </m:r>
                          <m:r>
                            <a:rPr lang="ro-RO" sz="1800" b="0" i="1" smtClean="0">
                              <a:latin typeface="Cambria Math" panose="02040503050406030204" pitchFamily="18" charset="0"/>
                              <a:cs typeface="Arial" panose="020B0604020202020204" pitchFamily="34" charset="0"/>
                            </a:rPr>
                            <m:t>10</m:t>
                          </m:r>
                        </m:sub>
                      </m:sSub>
                      <m:r>
                        <a:rPr lang="ro-RO" sz="1800" b="0" i="1" smtClean="0">
                          <a:latin typeface="Cambria Math" panose="02040503050406030204" pitchFamily="18" charset="0"/>
                          <a:cs typeface="Arial" panose="020B0604020202020204" pitchFamily="34" charset="0"/>
                        </a:rPr>
                        <m:t>=</m:t>
                      </m:r>
                    </m:oMath>
                  </m:oMathPara>
                </a14:m>
                <a:endParaRPr lang="en-US" sz="1800" i="1" dirty="0">
                  <a:latin typeface="Cambria Math" panose="02040503050406030204" pitchFamily="18" charset="0"/>
                  <a:cs typeface="Arial" panose="020B0604020202020204" pitchFamily="34" charset="0"/>
                </a:endParaRP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b="0" i="1" smtClean="0">
                              <a:latin typeface="Cambria Math" panose="02040503050406030204" pitchFamily="18" charset="0"/>
                              <a:cs typeface="Arial" panose="020B0604020202020204" pitchFamily="34" charset="0"/>
                            </a:rPr>
                            <m:t>11</m:t>
                          </m:r>
                        </m:sub>
                      </m:sSub>
                      <m:r>
                        <a:rPr lang="ro-RO" sz="1800" i="1">
                          <a:latin typeface="Cambria Math" panose="02040503050406030204" pitchFamily="18" charset="0"/>
                          <a:cs typeface="Arial" panose="020B0604020202020204" pitchFamily="34" charset="0"/>
                        </a:rPr>
                        <m:t>=</m:t>
                      </m:r>
                    </m:oMath>
                  </m:oMathPara>
                </a14:m>
                <a:endParaRPr lang="en-US" sz="1800" i="1" dirty="0">
                  <a:latin typeface="Cambria Math" panose="02040503050406030204" pitchFamily="18" charset="0"/>
                  <a:cs typeface="Arial" panose="020B0604020202020204" pitchFamily="34" charset="0"/>
                </a:endParaRP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i="1">
                              <a:latin typeface="Cambria Math" panose="02040503050406030204" pitchFamily="18" charset="0"/>
                              <a:cs typeface="Arial" panose="020B0604020202020204" pitchFamily="34" charset="0"/>
                            </a:rPr>
                            <m:t>12</m:t>
                          </m:r>
                        </m:sub>
                      </m:sSub>
                      <m:r>
                        <a:rPr lang="ro-RO" sz="1800" i="1">
                          <a:latin typeface="Cambria Math" panose="02040503050406030204" pitchFamily="18" charset="0"/>
                          <a:cs typeface="Arial" panose="020B0604020202020204" pitchFamily="34" charset="0"/>
                        </a:rPr>
                        <m:t>=</m:t>
                      </m:r>
                    </m:oMath>
                  </m:oMathPara>
                </a14:m>
                <a:endParaRPr lang="en-US" sz="1800" i="1" dirty="0">
                  <a:latin typeface="Cambria Math" panose="02040503050406030204" pitchFamily="18" charset="0"/>
                  <a:cs typeface="Arial" panose="020B0604020202020204" pitchFamily="34" charset="0"/>
                </a:endParaRPr>
              </a:p>
              <a:p>
                <a:pPr marL="0" indent="0">
                  <a:lnSpc>
                    <a:spcPct val="100000"/>
                  </a:lnSpc>
                  <a:buNone/>
                </a:pPr>
                <a:endParaRPr lang="en-US" sz="1800" i="1" dirty="0">
                  <a:latin typeface="Cambria Math" panose="02040503050406030204" pitchFamily="18" charset="0"/>
                  <a:cs typeface="Arial" panose="020B0604020202020204" pitchFamily="34" charset="0"/>
                </a:endParaRP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800" i="1">
                              <a:latin typeface="Cambria Math" panose="02040503050406030204" pitchFamily="18" charset="0"/>
                              <a:cs typeface="Arial" panose="020B0604020202020204" pitchFamily="34" charset="0"/>
                            </a:rPr>
                          </m:ctrlPr>
                        </m:sSubPr>
                        <m:e>
                          <m:r>
                            <a:rPr lang="ro-RO" sz="1800" i="1">
                              <a:latin typeface="Cambria Math" panose="02040503050406030204" pitchFamily="18" charset="0"/>
                              <a:cs typeface="Arial" panose="020B0604020202020204" pitchFamily="34" charset="0"/>
                            </a:rPr>
                            <m:t>𝐼</m:t>
                          </m:r>
                        </m:e>
                        <m:sub>
                          <m:r>
                            <a:rPr lang="ro-RO" sz="1800" i="1">
                              <a:latin typeface="Cambria Math" panose="02040503050406030204" pitchFamily="18" charset="0"/>
                              <a:cs typeface="Arial" panose="020B0604020202020204" pitchFamily="34" charset="0"/>
                            </a:rPr>
                            <m:t>𝑅</m:t>
                          </m:r>
                          <m:r>
                            <a:rPr lang="ro-RO" sz="1800" i="1">
                              <a:latin typeface="Cambria Math" panose="02040503050406030204" pitchFamily="18" charset="0"/>
                              <a:cs typeface="Arial" panose="020B0604020202020204" pitchFamily="34" charset="0"/>
                            </a:rPr>
                            <m:t>13</m:t>
                          </m:r>
                        </m:sub>
                      </m:sSub>
                      <m:r>
                        <a:rPr lang="ro-RO" sz="1800" i="1">
                          <a:latin typeface="Cambria Math" panose="02040503050406030204" pitchFamily="18" charset="0"/>
                          <a:cs typeface="Arial" panose="020B0604020202020204" pitchFamily="34" charset="0"/>
                        </a:rPr>
                        <m:t>=</m:t>
                      </m:r>
                    </m:oMath>
                  </m:oMathPara>
                </a14:m>
                <a:endParaRPr lang="ro-RO" sz="1800" dirty="0">
                  <a:latin typeface="Arial" panose="020B0604020202020204" pitchFamily="34" charset="0"/>
                  <a:cs typeface="Arial" panose="020B0604020202020204" pitchFamily="34" charset="0"/>
                </a:endParaRPr>
              </a:p>
            </p:txBody>
          </p:sp>
        </mc:Choice>
        <mc:Fallback xmlns="">
          <p:sp>
            <p:nvSpPr>
              <p:cNvPr id="12" name="Content Placeholder 15">
                <a:extLst>
                  <a:ext uri="{FF2B5EF4-FFF2-40B4-BE49-F238E27FC236}">
                    <a16:creationId xmlns:a16="http://schemas.microsoft.com/office/drawing/2014/main" id="{164338BC-B87F-417D-9422-8E56694A8189}"/>
                  </a:ext>
                </a:extLst>
              </p:cNvPr>
              <p:cNvSpPr>
                <a:spLocks noGrp="1" noRot="1" noChangeAspect="1" noMove="1" noResize="1" noEditPoints="1" noAdjustHandles="1" noChangeArrowheads="1" noChangeShapeType="1" noTextEdit="1"/>
              </p:cNvSpPr>
              <p:nvPr>
                <p:ph idx="1"/>
              </p:nvPr>
            </p:nvSpPr>
            <p:spPr>
              <a:xfrm>
                <a:off x="65314" y="1234911"/>
                <a:ext cx="9078685" cy="5657698"/>
              </a:xfrm>
              <a:blipFill>
                <a:blip r:embed="rId6"/>
                <a:stretch>
                  <a:fillRect l="-604" t="-1078" r="-1813"/>
                </a:stretch>
              </a:blipFill>
            </p:spPr>
            <p:txBody>
              <a:bodyPr/>
              <a:lstStyle/>
              <a:p>
                <a:r>
                  <a:rPr lang="ro-RO">
                    <a:noFill/>
                  </a:rPr>
                  <a:t> </a:t>
                </a:r>
              </a:p>
            </p:txBody>
          </p:sp>
        </mc:Fallback>
      </mc:AlternateContent>
      <p:pic>
        <p:nvPicPr>
          <p:cNvPr id="5" name="Picture 4">
            <a:extLst>
              <a:ext uri="{FF2B5EF4-FFF2-40B4-BE49-F238E27FC236}">
                <a16:creationId xmlns:a16="http://schemas.microsoft.com/office/drawing/2014/main" id="{49F9B42F-1DF4-4A84-B070-D0B0F524B97B}"/>
              </a:ext>
            </a:extLst>
          </p:cNvPr>
          <p:cNvPicPr>
            <a:picLocks noChangeAspect="1"/>
          </p:cNvPicPr>
          <p:nvPr/>
        </p:nvPicPr>
        <p:blipFill rotWithShape="1">
          <a:blip r:embed="rId7"/>
          <a:srcRect r="3499"/>
          <a:stretch/>
        </p:blipFill>
        <p:spPr>
          <a:xfrm>
            <a:off x="4945684" y="124780"/>
            <a:ext cx="3345803" cy="1110132"/>
          </a:xfrm>
          <a:prstGeom prst="rect">
            <a:avLst/>
          </a:prstGeom>
        </p:spPr>
      </p:pic>
      <p:pic>
        <p:nvPicPr>
          <p:cNvPr id="11" name="Picture 10">
            <a:extLst>
              <a:ext uri="{FF2B5EF4-FFF2-40B4-BE49-F238E27FC236}">
                <a16:creationId xmlns:a16="http://schemas.microsoft.com/office/drawing/2014/main" id="{D4AA32B8-5398-4307-9104-8D0DBFB196E2}"/>
              </a:ext>
            </a:extLst>
          </p:cNvPr>
          <p:cNvPicPr>
            <a:picLocks noChangeAspect="1"/>
          </p:cNvPicPr>
          <p:nvPr/>
        </p:nvPicPr>
        <p:blipFill rotWithShape="1">
          <a:blip r:embed="rId8"/>
          <a:srcRect r="22757"/>
          <a:stretch/>
        </p:blipFill>
        <p:spPr>
          <a:xfrm>
            <a:off x="5564758" y="4239561"/>
            <a:ext cx="3561489" cy="2481915"/>
          </a:xfrm>
          <a:prstGeom prst="rect">
            <a:avLst/>
          </a:prstGeom>
        </p:spPr>
      </p:pic>
      <p:pic>
        <p:nvPicPr>
          <p:cNvPr id="13" name="Picture 12">
            <a:extLst>
              <a:ext uri="{FF2B5EF4-FFF2-40B4-BE49-F238E27FC236}">
                <a16:creationId xmlns:a16="http://schemas.microsoft.com/office/drawing/2014/main" id="{64F8E5EE-642F-4B97-8821-5A162D53E88B}"/>
              </a:ext>
            </a:extLst>
          </p:cNvPr>
          <p:cNvPicPr>
            <a:picLocks noChangeAspect="1"/>
          </p:cNvPicPr>
          <p:nvPr/>
        </p:nvPicPr>
        <p:blipFill>
          <a:blip r:embed="rId9"/>
          <a:stretch>
            <a:fillRect/>
          </a:stretch>
        </p:blipFill>
        <p:spPr>
          <a:xfrm>
            <a:off x="8291486" y="4239559"/>
            <a:ext cx="835267" cy="1203539"/>
          </a:xfrm>
          <a:prstGeom prst="rect">
            <a:avLst/>
          </a:prstGeom>
        </p:spPr>
      </p:pic>
      <p:pic>
        <p:nvPicPr>
          <p:cNvPr id="9" name="Picture 8">
            <a:extLst>
              <a:ext uri="{FF2B5EF4-FFF2-40B4-BE49-F238E27FC236}">
                <a16:creationId xmlns:a16="http://schemas.microsoft.com/office/drawing/2014/main" id="{E788205B-D592-45ED-B247-4EBCEA15308E}"/>
              </a:ext>
            </a:extLst>
          </p:cNvPr>
          <p:cNvPicPr>
            <a:picLocks noChangeAspect="1"/>
          </p:cNvPicPr>
          <p:nvPr/>
        </p:nvPicPr>
        <p:blipFill>
          <a:blip r:embed="rId10"/>
          <a:stretch>
            <a:fillRect/>
          </a:stretch>
        </p:blipFill>
        <p:spPr>
          <a:xfrm>
            <a:off x="8291488" y="-1"/>
            <a:ext cx="852512" cy="1604865"/>
          </a:xfrm>
          <a:prstGeom prst="rect">
            <a:avLst/>
          </a:prstGeom>
        </p:spPr>
      </p:pic>
    </p:spTree>
    <p:extLst>
      <p:ext uri="{BB962C8B-B14F-4D97-AF65-F5344CB8AC3E}">
        <p14:creationId xmlns:p14="http://schemas.microsoft.com/office/powerpoint/2010/main" val="34926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Title 3">
            <a:extLst>
              <a:ext uri="{FF2B5EF4-FFF2-40B4-BE49-F238E27FC236}">
                <a16:creationId xmlns:a16="http://schemas.microsoft.com/office/drawing/2014/main" id="{7BA278F3-C68C-4D73-8505-AB2C9E4C7919}"/>
              </a:ext>
            </a:extLst>
          </p:cNvPr>
          <p:cNvSpPr>
            <a:spLocks noGrp="1"/>
          </p:cNvSpPr>
          <p:nvPr>
            <p:ph type="title"/>
          </p:nvPr>
        </p:nvSpPr>
        <p:spPr>
          <a:xfrm>
            <a:off x="998376" y="365126"/>
            <a:ext cx="7516973" cy="869785"/>
          </a:xfrm>
        </p:spPr>
        <p:txBody>
          <a:bodyPr/>
          <a:lstStyle/>
          <a:p>
            <a:r>
              <a:rPr lang="ro-RO" sz="3600" b="1" dirty="0"/>
              <a:t>Aplicații:</a:t>
            </a:r>
            <a:endParaRPr lang="en-US" b="1" noProof="1"/>
          </a:p>
        </p:txBody>
      </p:sp>
      <p:pic>
        <p:nvPicPr>
          <p:cNvPr id="11" name="Picture 10">
            <a:extLst>
              <a:ext uri="{FF2B5EF4-FFF2-40B4-BE49-F238E27FC236}">
                <a16:creationId xmlns:a16="http://schemas.microsoft.com/office/drawing/2014/main" id="{D4AA32B8-5398-4307-9104-8D0DBFB196E2}"/>
              </a:ext>
            </a:extLst>
          </p:cNvPr>
          <p:cNvPicPr>
            <a:picLocks noChangeAspect="1"/>
          </p:cNvPicPr>
          <p:nvPr/>
        </p:nvPicPr>
        <p:blipFill rotWithShape="1">
          <a:blip r:embed="rId5"/>
          <a:srcRect r="22757"/>
          <a:stretch/>
        </p:blipFill>
        <p:spPr>
          <a:xfrm>
            <a:off x="5854967" y="-6047"/>
            <a:ext cx="3289033" cy="2292047"/>
          </a:xfrm>
          <a:prstGeom prst="rect">
            <a:avLst/>
          </a:prstGeom>
        </p:spPr>
      </p:pic>
      <p:pic>
        <p:nvPicPr>
          <p:cNvPr id="13" name="Picture 12">
            <a:extLst>
              <a:ext uri="{FF2B5EF4-FFF2-40B4-BE49-F238E27FC236}">
                <a16:creationId xmlns:a16="http://schemas.microsoft.com/office/drawing/2014/main" id="{64F8E5EE-642F-4B97-8821-5A162D53E88B}"/>
              </a:ext>
            </a:extLst>
          </p:cNvPr>
          <p:cNvPicPr>
            <a:picLocks noChangeAspect="1"/>
          </p:cNvPicPr>
          <p:nvPr/>
        </p:nvPicPr>
        <p:blipFill>
          <a:blip r:embed="rId6"/>
          <a:stretch>
            <a:fillRect/>
          </a:stretch>
        </p:blipFill>
        <p:spPr>
          <a:xfrm>
            <a:off x="8395514" y="-14717"/>
            <a:ext cx="748486" cy="1078496"/>
          </a:xfrm>
          <a:prstGeom prst="rect">
            <a:avLst/>
          </a:prstGeom>
        </p:spPr>
      </p:pic>
      <p:sp>
        <p:nvSpPr>
          <p:cNvPr id="15" name="Content Placeholder 15">
            <a:extLst>
              <a:ext uri="{FF2B5EF4-FFF2-40B4-BE49-F238E27FC236}">
                <a16:creationId xmlns:a16="http://schemas.microsoft.com/office/drawing/2014/main" id="{D6AC4E13-CE16-4643-984B-0C10385BBC39}"/>
              </a:ext>
            </a:extLst>
          </p:cNvPr>
          <p:cNvSpPr txBox="1">
            <a:spLocks/>
          </p:cNvSpPr>
          <p:nvPr/>
        </p:nvSpPr>
        <p:spPr>
          <a:xfrm>
            <a:off x="0" y="1155313"/>
            <a:ext cx="9171991" cy="565769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ro-RO" sz="1800" dirty="0">
                <a:latin typeface="Arial" panose="020B0604020202020204" pitchFamily="34" charset="0"/>
                <a:cs typeface="Arial" panose="020B0604020202020204" pitchFamily="34" charset="0"/>
              </a:rPr>
              <a:t>Calculați tensiunea de ieșire dacă SW1 este închis.</a:t>
            </a:r>
          </a:p>
          <a:p>
            <a:pPr marL="0" indent="0">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a:p>
            <a:pPr marL="0" indent="0">
              <a:lnSpc>
                <a:spcPct val="100000"/>
              </a:lnSpc>
              <a:buNone/>
            </a:pPr>
            <a:r>
              <a:rPr lang="ro-RO" sz="1800" dirty="0">
                <a:latin typeface="Arial" panose="020B0604020202020204" pitchFamily="34" charset="0"/>
                <a:cs typeface="Arial" panose="020B0604020202020204" pitchFamily="34" charset="0"/>
              </a:rPr>
              <a:t>2. Se dorește studiul influenței multimetrului asupra circuitului de mai jos(Loading effect). Se presupune că se vor utiliza 3 multimetre diferite care au rezistența internă a </a:t>
            </a:r>
            <a:r>
              <a:rPr lang="en-US" sz="1800" dirty="0" err="1">
                <a:latin typeface="Arial" panose="020B0604020202020204" pitchFamily="34" charset="0"/>
                <a:cs typeface="Arial" panose="020B0604020202020204" pitchFamily="34" charset="0"/>
              </a:rPr>
              <a:t>voltmetrulu</a:t>
            </a:r>
            <a:r>
              <a:rPr lang="ro-RO" sz="1800" dirty="0">
                <a:latin typeface="Arial" panose="020B0604020202020204" pitchFamily="34" charset="0"/>
                <a:cs typeface="Arial" panose="020B0604020202020204" pitchFamily="34" charset="0"/>
              </a:rPr>
              <a:t>i R19 de 1M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10M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și 40M</a:t>
            </a:r>
            <a:r>
              <a:rPr lang="el-GR" sz="1800" dirty="0">
                <a:latin typeface="Arial" panose="020B0604020202020204" pitchFamily="34" charset="0"/>
                <a:cs typeface="Arial" panose="020B0604020202020204" pitchFamily="34" charset="0"/>
              </a:rPr>
              <a:t>Ω</a:t>
            </a:r>
            <a:r>
              <a:rPr lang="ro-RO" sz="1800" dirty="0">
                <a:latin typeface="Arial" panose="020B0604020202020204" pitchFamily="34" charset="0"/>
                <a:cs typeface="Arial" panose="020B0604020202020204" pitchFamily="34" charset="0"/>
              </a:rPr>
              <a:t>, pe domeniul de măsură 40V. Cu ajutorul programului de simulare </a:t>
            </a:r>
            <a:r>
              <a:rPr lang="ro-RO" sz="1800" dirty="0">
                <a:solidFill>
                  <a:srgbClr val="FF0000"/>
                </a:solidFill>
                <a:latin typeface="Arial" panose="020B0604020202020204" pitchFamily="34" charset="0"/>
                <a:cs typeface="Arial" panose="020B0604020202020204" pitchFamily="34" charset="0"/>
              </a:rPr>
              <a:t>Tina</a:t>
            </a:r>
            <a:r>
              <a:rPr lang="ro-RO" sz="1800" dirty="0">
                <a:latin typeface="Arial" panose="020B0604020202020204" pitchFamily="34" charset="0"/>
                <a:cs typeface="Arial" panose="020B0604020202020204" pitchFamily="34" charset="0"/>
              </a:rPr>
              <a:t>, simulați circuitul 						    pentru fiecare caz.Calculați </a:t>
            </a:r>
            <a:r>
              <a:rPr lang="ro-RO" sz="1800" dirty="0">
                <a:solidFill>
                  <a:srgbClr val="FF0000"/>
                </a:solidFill>
                <a:latin typeface="Arial" panose="020B0604020202020204" pitchFamily="34" charset="0"/>
                <a:cs typeface="Arial" panose="020B0604020202020204" pitchFamily="34" charset="0"/>
              </a:rPr>
              <a:t>rezultatul alături 						         de incertitudine. </a:t>
            </a:r>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i="1" dirty="0">
              <a:latin typeface="Cambria Math" panose="02040503050406030204" pitchFamily="18"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a:p>
            <a:pPr marL="0" indent="0">
              <a:lnSpc>
                <a:spcPct val="100000"/>
              </a:lnSpc>
              <a:buNone/>
            </a:pPr>
            <a:endParaRPr lang="ro-RO" sz="18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FE19EE19-D8D5-4300-8758-A933CB0C3462}"/>
              </a:ext>
            </a:extLst>
          </p:cNvPr>
          <p:cNvPicPr>
            <a:picLocks noChangeAspect="1"/>
          </p:cNvPicPr>
          <p:nvPr/>
        </p:nvPicPr>
        <p:blipFill>
          <a:blip r:embed="rId7"/>
          <a:stretch>
            <a:fillRect/>
          </a:stretch>
        </p:blipFill>
        <p:spPr>
          <a:xfrm>
            <a:off x="5014653" y="4293746"/>
            <a:ext cx="4129347" cy="2519265"/>
          </a:xfrm>
          <a:prstGeom prst="rect">
            <a:avLst/>
          </a:prstGeom>
        </p:spPr>
      </p:pic>
      <p:pic>
        <p:nvPicPr>
          <p:cNvPr id="18" name="Picture 17">
            <a:extLst>
              <a:ext uri="{FF2B5EF4-FFF2-40B4-BE49-F238E27FC236}">
                <a16:creationId xmlns:a16="http://schemas.microsoft.com/office/drawing/2014/main" id="{924463B1-D12E-4342-82DF-2C1EA8C58B5E}"/>
              </a:ext>
            </a:extLst>
          </p:cNvPr>
          <p:cNvPicPr>
            <a:picLocks noChangeAspect="1"/>
          </p:cNvPicPr>
          <p:nvPr/>
        </p:nvPicPr>
        <p:blipFill>
          <a:blip r:embed="rId8"/>
          <a:stretch>
            <a:fillRect/>
          </a:stretch>
        </p:blipFill>
        <p:spPr>
          <a:xfrm>
            <a:off x="660552" y="5220081"/>
            <a:ext cx="3468797" cy="1352392"/>
          </a:xfrm>
          <a:prstGeom prst="rect">
            <a:avLst/>
          </a:prstGeom>
        </p:spPr>
      </p:pic>
    </p:spTree>
    <p:extLst>
      <p:ext uri="{BB962C8B-B14F-4D97-AF65-F5344CB8AC3E}">
        <p14:creationId xmlns:p14="http://schemas.microsoft.com/office/powerpoint/2010/main" val="186084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1430980-3FDB-4815-A825-FE8EA1F9FC17}"/>
              </a:ext>
            </a:extLst>
          </p:cNvPr>
          <p:cNvPicPr>
            <a:picLocks noChangeAspect="1"/>
          </p:cNvPicPr>
          <p:nvPr/>
        </p:nvPicPr>
        <p:blipFill>
          <a:blip r:embed="rId3"/>
          <a:stretch>
            <a:fillRect/>
          </a:stretch>
        </p:blipFill>
        <p:spPr>
          <a:xfrm>
            <a:off x="3335643" y="6289136"/>
            <a:ext cx="2282372" cy="523875"/>
          </a:xfrm>
          <a:prstGeom prst="rect">
            <a:avLst/>
          </a:prstGeom>
        </p:spPr>
      </p:pic>
      <p:pic>
        <p:nvPicPr>
          <p:cNvPr id="10" name="Picture 9">
            <a:extLst>
              <a:ext uri="{FF2B5EF4-FFF2-40B4-BE49-F238E27FC236}">
                <a16:creationId xmlns:a16="http://schemas.microsoft.com/office/drawing/2014/main" id="{7FEAE19C-7B8E-4771-A1C8-A0982D082DF4}"/>
              </a:ext>
            </a:extLst>
          </p:cNvPr>
          <p:cNvPicPr>
            <a:picLocks noChangeAspect="1"/>
          </p:cNvPicPr>
          <p:nvPr/>
        </p:nvPicPr>
        <p:blipFill>
          <a:blip r:embed="rId4"/>
          <a:stretch>
            <a:fillRect/>
          </a:stretch>
        </p:blipFill>
        <p:spPr>
          <a:xfrm>
            <a:off x="6865872" y="501485"/>
            <a:ext cx="2278128" cy="1203539"/>
          </a:xfrm>
          <a:prstGeom prst="rect">
            <a:avLst/>
          </a:prstGeom>
        </p:spPr>
      </p:pic>
      <p:sp>
        <p:nvSpPr>
          <p:cNvPr id="2" name="Slide Number Placeholder 1">
            <a:extLst>
              <a:ext uri="{FF2B5EF4-FFF2-40B4-BE49-F238E27FC236}">
                <a16:creationId xmlns:a16="http://schemas.microsoft.com/office/drawing/2014/main" id="{DD8CAA28-AD61-4C37-8716-86E61BFA9C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FB21AC-CB3B-4874-AC82-090943AE4F9F}" type="slidenum">
              <a:rPr kumimoji="0" lang="ro-RO"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ro-RO"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5" name="Content Placeholder 15">
                <a:extLst>
                  <a:ext uri="{FF2B5EF4-FFF2-40B4-BE49-F238E27FC236}">
                    <a16:creationId xmlns:a16="http://schemas.microsoft.com/office/drawing/2014/main" id="{D6AC4E13-CE16-4643-984B-0C10385BBC39}"/>
                  </a:ext>
                </a:extLst>
              </p:cNvPr>
              <p:cNvSpPr txBox="1">
                <a:spLocks/>
              </p:cNvSpPr>
              <p:nvPr/>
            </p:nvSpPr>
            <p:spPr>
              <a:xfrm>
                <a:off x="158620" y="712711"/>
                <a:ext cx="8904204" cy="5657698"/>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smtClean="0">
                              <a:latin typeface="Cambria Math" panose="02040503050406030204" pitchFamily="18" charset="0"/>
                              <a:cs typeface="Arial" panose="020B0604020202020204" pitchFamily="34" charset="0"/>
                            </a:rPr>
                          </m:ctrlPr>
                        </m:sSubPr>
                        <m:e>
                          <m:r>
                            <a:rPr lang="ro-RO" sz="1600" b="0" i="1" smtClean="0">
                              <a:latin typeface="Cambria Math" panose="02040503050406030204" pitchFamily="18" charset="0"/>
                              <a:cs typeface="Arial" panose="020B0604020202020204" pitchFamily="34" charset="0"/>
                            </a:rPr>
                            <m:t>𝑋</m:t>
                          </m:r>
                        </m:e>
                        <m:sub>
                          <m:r>
                            <a:rPr lang="ro-RO" sz="1600" b="0" i="1" smtClean="0">
                              <a:latin typeface="Cambria Math" panose="02040503050406030204" pitchFamily="18" charset="0"/>
                              <a:cs typeface="Arial" panose="020B0604020202020204" pitchFamily="34" charset="0"/>
                            </a:rPr>
                            <m:t>𝑉𝑜𝑢𝑡</m:t>
                          </m:r>
                        </m:sub>
                      </m:sSub>
                      <m:r>
                        <a:rPr lang="ro-RO" sz="1600" i="1">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1: </a:t>
                </a:r>
                <a:r>
                  <a:rPr lang="ro-RO" sz="1600" dirty="0">
                    <a:latin typeface="Arial" panose="020B0604020202020204" pitchFamily="34" charset="0"/>
                    <a:cs typeface="Arial" panose="020B0604020202020204" pitchFamily="34" charset="0"/>
                  </a:rPr>
                  <a:t>DMM1 - </a:t>
                </a:r>
                <a:r>
                  <a:rPr lang="ro-RO" sz="1600" b="1" dirty="0">
                    <a:latin typeface="Arial" panose="020B0604020202020204" pitchFamily="34" charset="0"/>
                    <a:cs typeface="Arial" panose="020B0604020202020204" pitchFamily="34" charset="0"/>
                  </a:rPr>
                  <a:t>Ri=1M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V</a:t>
                </a:r>
                <a:r>
                  <a:rPr lang="ro-RO" sz="1600" dirty="0">
                    <a:latin typeface="Arial" panose="020B0604020202020204" pitchFamily="34" charset="0"/>
                    <a:cs typeface="Arial" panose="020B0604020202020204" pitchFamily="34" charset="0"/>
                  </a:rPr>
                  <a:t>, domeniul de măsură 40V.</a:t>
                </a: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b="0" i="1" dirty="0" smtClean="0">
                            <a:latin typeface="Cambria Math" panose="02040503050406030204" pitchFamily="18" charset="0"/>
                            <a:cs typeface="Arial" panose="020B0604020202020204" pitchFamily="34" charset="0"/>
                          </a:rPr>
                          <m:t>𝑉</m:t>
                        </m:r>
                      </m:e>
                      <m:sub>
                        <m:r>
                          <a:rPr lang="ro-RO" sz="1600" b="0" i="1" dirty="0" smtClean="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1</m:t>
                        </m:r>
                      </m:sub>
                    </m:sSub>
                  </m:oMath>
                </a14:m>
                <a:r>
                  <a:rPr lang="ro-RO" sz="1600" dirty="0">
                    <a:latin typeface="Arial" panose="020B0604020202020204" pitchFamily="34" charset="0"/>
                    <a:cs typeface="Arial" panose="020B0604020202020204" pitchFamily="34" charset="0"/>
                  </a:rPr>
                  <a:t>=</a:t>
                </a:r>
                <a14:m>
                  <m:oMath xmlns:m="http://schemas.openxmlformats.org/officeDocument/2006/math">
                    <m:r>
                      <a:rPr lang="ro-RO" sz="1600" b="0" i="0" smtClean="0">
                        <a:latin typeface="Cambria Math" panose="02040503050406030204" pitchFamily="18" charset="0"/>
                        <a:cs typeface="Arial" panose="020B0604020202020204" pitchFamily="34" charset="0"/>
                      </a:rPr>
                      <m:t> </m:t>
                    </m:r>
                  </m:oMath>
                </a14:m>
                <a:endParaRPr lang="en-US" sz="1600" b="0" i="0"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1 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b="0" i="1" smtClean="0">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1 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smtClean="0">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0" indent="0">
                  <a:lnSpc>
                    <a:spcPct val="100000"/>
                  </a:lnSpc>
                  <a:buNone/>
                </a:pPr>
                <a:endParaRPr lang="ro-RO"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2: </a:t>
                </a:r>
                <a:r>
                  <a:rPr lang="ro-RO" sz="1600" dirty="0">
                    <a:latin typeface="Arial" panose="020B0604020202020204" pitchFamily="34" charset="0"/>
                    <a:cs typeface="Arial" panose="020B0604020202020204" pitchFamily="34" charset="0"/>
                  </a:rPr>
                  <a:t>DMM2 - </a:t>
                </a:r>
                <a:r>
                  <a:rPr lang="ro-RO" sz="1600" b="1" dirty="0">
                    <a:latin typeface="Arial" panose="020B0604020202020204" pitchFamily="34" charset="0"/>
                    <a:cs typeface="Arial" panose="020B0604020202020204" pitchFamily="34" charset="0"/>
                  </a:rPr>
                  <a:t>Ri=10M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V, domeniul de măsură 40V.</a:t>
                </a: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2</m:t>
                          </m:r>
                        </m:sub>
                      </m:sSub>
                      <m:r>
                        <a:rPr lang="ro-RO" sz="1600" i="1" smtClean="0">
                          <a:latin typeface="Cambria Math" panose="02040503050406030204" pitchFamily="18" charset="0"/>
                          <a:cs typeface="Arial" panose="020B0604020202020204" pitchFamily="34" charset="0"/>
                        </a:rPr>
                        <m:t>=</m:t>
                      </m:r>
                    </m:oMath>
                  </m:oMathPara>
                </a14:m>
                <a:endParaRPr lang="en-US" sz="16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2</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2</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a:p>
                <a:pPr marL="0" indent="0">
                  <a:lnSpc>
                    <a:spcPct val="100000"/>
                  </a:lnSpc>
                  <a:buNone/>
                </a:pPr>
                <a:endParaRPr lang="en-US" sz="1600" dirty="0">
                  <a:latin typeface="Arial" panose="020B0604020202020204" pitchFamily="34" charset="0"/>
                  <a:cs typeface="Arial" panose="020B0604020202020204" pitchFamily="34" charset="0"/>
                </a:endParaRPr>
              </a:p>
              <a:p>
                <a:pPr marL="0" indent="0">
                  <a:lnSpc>
                    <a:spcPct val="100000"/>
                  </a:lnSpc>
                  <a:buNone/>
                </a:pPr>
                <a:r>
                  <a:rPr lang="ro-RO" sz="1600" b="1" dirty="0">
                    <a:latin typeface="Arial" panose="020B0604020202020204" pitchFamily="34" charset="0"/>
                    <a:cs typeface="Arial" panose="020B0604020202020204" pitchFamily="34" charset="0"/>
                  </a:rPr>
                  <a:t>Cazul 3: </a:t>
                </a:r>
                <a:r>
                  <a:rPr lang="ro-RO" sz="1600" dirty="0">
                    <a:latin typeface="Arial" panose="020B0604020202020204" pitchFamily="34" charset="0"/>
                    <a:cs typeface="Arial" panose="020B0604020202020204" pitchFamily="34" charset="0"/>
                  </a:rPr>
                  <a:t>DMM3 - </a:t>
                </a:r>
                <a:r>
                  <a:rPr lang="ro-RO" sz="1600" b="1" dirty="0">
                    <a:latin typeface="Arial" panose="020B0604020202020204" pitchFamily="34" charset="0"/>
                    <a:cs typeface="Arial" panose="020B0604020202020204" pitchFamily="34" charset="0"/>
                  </a:rPr>
                  <a:t>Ri=40M</a:t>
                </a:r>
                <a:r>
                  <a:rPr lang="el-GR" sz="1600" b="1" dirty="0">
                    <a:latin typeface="Arial" panose="020B0604020202020204" pitchFamily="34" charset="0"/>
                    <a:cs typeface="Arial" panose="020B0604020202020204" pitchFamily="34" charset="0"/>
                  </a:rPr>
                  <a:t>Ω</a:t>
                </a:r>
                <a:r>
                  <a:rPr lang="ro-RO" sz="1600" dirty="0">
                    <a:latin typeface="Arial" panose="020B0604020202020204" pitchFamily="34" charset="0"/>
                    <a:cs typeface="Arial" panose="020B0604020202020204" pitchFamily="34" charset="0"/>
                  </a:rPr>
                  <a:t>, x=</a:t>
                </a:r>
                <a:r>
                  <a:rPr lang="en-US" sz="1600" u="sng" dirty="0">
                    <a:latin typeface="Arial" panose="020B0604020202020204" pitchFamily="34" charset="0"/>
                    <a:cs typeface="Arial" panose="020B0604020202020204" pitchFamily="34" charset="0"/>
                  </a:rPr>
                  <a:t>  </a:t>
                </a:r>
                <a:r>
                  <a:rPr lang="ro-RO" sz="1600" dirty="0">
                    <a:latin typeface="Arial" panose="020B0604020202020204" pitchFamily="34" charset="0"/>
                    <a:cs typeface="Arial" panose="020B0604020202020204" pitchFamily="34" charset="0"/>
                  </a:rPr>
                  <a:t>V, domeniul de măsură 40V.</a:t>
                </a:r>
              </a:p>
              <a:p>
                <a:pPr marL="0" indent="0">
                  <a:lnSpc>
                    <a:spcPct val="100000"/>
                  </a:lnSpc>
                  <a:buNone/>
                </a:pPr>
                <a14:m>
                  <m:oMathPara xmlns:m="http://schemas.openxmlformats.org/officeDocument/2006/math">
                    <m:oMathParaPr>
                      <m:jc m:val="left"/>
                    </m:oMathParaPr>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m:rPr>
                              <m:nor/>
                            </m:rPr>
                            <a:rPr lang="en-US" sz="1600" dirty="0">
                              <a:latin typeface="Arial" panose="020B0604020202020204" pitchFamily="34" charset="0"/>
                              <a:cs typeface="Arial" panose="020B0604020202020204" pitchFamily="34" charset="0"/>
                            </a:rPr>
                            <m:t>𝛿</m:t>
                          </m:r>
                          <m:r>
                            <a:rPr lang="ro-RO" sz="1600" i="1" dirty="0">
                              <a:latin typeface="Cambria Math" panose="02040503050406030204" pitchFamily="18" charset="0"/>
                              <a:cs typeface="Arial" panose="020B0604020202020204" pitchFamily="34" charset="0"/>
                            </a:rPr>
                            <m:t> </m:t>
                          </m:r>
                          <m:r>
                            <a:rPr lang="ro-RO" sz="1600" i="1" dirty="0">
                              <a:latin typeface="Cambria Math" panose="02040503050406030204" pitchFamily="18" charset="0"/>
                              <a:cs typeface="Arial" panose="020B0604020202020204" pitchFamily="34" charset="0"/>
                            </a:rPr>
                            <m:t>𝑉</m:t>
                          </m:r>
                        </m:e>
                        <m:sub>
                          <m:r>
                            <a:rPr lang="ro-RO" sz="1600" i="1" dirty="0">
                              <a:latin typeface="Cambria Math" panose="02040503050406030204" pitchFamily="18" charset="0"/>
                              <a:cs typeface="Arial" panose="020B0604020202020204" pitchFamily="34" charset="0"/>
                            </a:rPr>
                            <m:t>𝐷𝑀𝑀</m:t>
                          </m:r>
                          <m:r>
                            <a:rPr lang="ro-RO" sz="1600" b="0" i="1" dirty="0" smtClean="0">
                              <a:latin typeface="Cambria Math" panose="02040503050406030204" pitchFamily="18" charset="0"/>
                              <a:cs typeface="Arial" panose="020B0604020202020204" pitchFamily="34" charset="0"/>
                            </a:rPr>
                            <m:t>3</m:t>
                          </m:r>
                        </m:sub>
                      </m:sSub>
                      <m:r>
                        <a:rPr lang="ro-RO" sz="1600" i="1">
                          <a:latin typeface="Cambria Math" panose="02040503050406030204" pitchFamily="18" charset="0"/>
                          <a:cs typeface="Arial" panose="020B0604020202020204" pitchFamily="34" charset="0"/>
                        </a:rPr>
                        <m:t>=</m:t>
                      </m:r>
                    </m:oMath>
                  </m:oMathPara>
                </a14:m>
                <a:endParaRPr lang="en-US" sz="1600" i="1" dirty="0">
                  <a:latin typeface="Cambria Math" panose="02040503050406030204" pitchFamily="18" charset="0"/>
                  <a:cs typeface="Arial" panose="020B0604020202020204" pitchFamily="34" charset="0"/>
                </a:endParaRPr>
              </a:p>
              <a:p>
                <a:pPr marL="0" indent="0">
                  <a:lnSpc>
                    <a:spcPct val="100000"/>
                  </a:lnSpc>
                  <a:buNone/>
                </a:pPr>
                <a14:m>
                  <m:oMath xmlns:m="http://schemas.openxmlformats.org/officeDocument/2006/math">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3</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𝑚𝑖𝑛</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r>
                      <a:rPr lang="en-US" sz="1600" i="1">
                        <a:latin typeface="Cambria Math" panose="02040503050406030204" pitchFamily="18" charset="0"/>
                        <a:cs typeface="Arial" panose="020B0604020202020204" pitchFamily="34" charset="0"/>
                      </a:rPr>
                      <m:t>;          </m:t>
                    </m:r>
                    <m:sSub>
                      <m:sSubPr>
                        <m:ctrlPr>
                          <a:rPr lang="ro-RO" sz="1600" i="1">
                            <a:latin typeface="Cambria Math" panose="02040503050406030204" pitchFamily="18" charset="0"/>
                            <a:cs typeface="Arial" panose="020B0604020202020204" pitchFamily="34" charset="0"/>
                          </a:rPr>
                        </m:ctrlPr>
                      </m:sSubPr>
                      <m:e>
                        <m:r>
                          <a:rPr lang="ro-RO" sz="1600" i="1">
                            <a:latin typeface="Cambria Math" panose="02040503050406030204" pitchFamily="18" charset="0"/>
                            <a:cs typeface="Arial" panose="020B0604020202020204" pitchFamily="34" charset="0"/>
                          </a:rPr>
                          <m:t>𝑥</m:t>
                        </m:r>
                      </m:e>
                      <m:sub>
                        <m:r>
                          <a:rPr lang="en-US" sz="1600" i="1">
                            <a:latin typeface="Cambria Math" panose="02040503050406030204" pitchFamily="18" charset="0"/>
                            <a:cs typeface="Arial" panose="020B0604020202020204" pitchFamily="34" charset="0"/>
                          </a:rPr>
                          <m:t> </m:t>
                        </m:r>
                        <m:r>
                          <a:rPr lang="ro-RO" sz="1600" i="1">
                            <a:latin typeface="Cambria Math" panose="02040503050406030204" pitchFamily="18" charset="0"/>
                            <a:cs typeface="Arial" panose="020B0604020202020204" pitchFamily="34" charset="0"/>
                          </a:rPr>
                          <m:t>𝐷𝑀𝑀</m:t>
                        </m:r>
                        <m:r>
                          <a:rPr lang="ro-RO" sz="1600" b="0" i="1" smtClean="0">
                            <a:latin typeface="Cambria Math" panose="02040503050406030204" pitchFamily="18" charset="0"/>
                            <a:cs typeface="Arial" panose="020B0604020202020204" pitchFamily="34" charset="0"/>
                          </a:rPr>
                          <m:t>3</m:t>
                        </m:r>
                        <m:r>
                          <a:rPr lang="ro-RO" sz="1600" i="1">
                            <a:latin typeface="Cambria Math" panose="02040503050406030204" pitchFamily="18" charset="0"/>
                            <a:cs typeface="Arial" panose="020B0604020202020204" pitchFamily="34" charset="0"/>
                          </a:rPr>
                          <m:t> </m:t>
                        </m:r>
                        <m:r>
                          <a:rPr lang="en-US" sz="1600" i="1">
                            <a:latin typeface="Cambria Math" panose="02040503050406030204" pitchFamily="18" charset="0"/>
                            <a:cs typeface="Arial" panose="020B0604020202020204" pitchFamily="34" charset="0"/>
                          </a:rPr>
                          <m:t>𝑚𝑎𝑥</m:t>
                        </m:r>
                        <m:r>
                          <a:rPr lang="en-US" sz="1600" i="1">
                            <a:latin typeface="Cambria Math" panose="02040503050406030204" pitchFamily="18" charset="0"/>
                            <a:cs typeface="Arial" panose="020B0604020202020204" pitchFamily="34" charset="0"/>
                          </a:rPr>
                          <m:t>.</m:t>
                        </m:r>
                      </m:sub>
                    </m:sSub>
                    <m:r>
                      <a:rPr lang="ro-RO" sz="1600" i="1">
                        <a:latin typeface="Cambria Math" panose="02040503050406030204" pitchFamily="18" charset="0"/>
                        <a:cs typeface="Arial" panose="020B0604020202020204" pitchFamily="34" charset="0"/>
                      </a:rPr>
                      <m:t>≡</m:t>
                    </m:r>
                  </m:oMath>
                </a14:m>
                <a:r>
                  <a:rPr lang="ro-RO" sz="1600" dirty="0">
                    <a:latin typeface="Arial" panose="020B0604020202020204" pitchFamily="34" charset="0"/>
                    <a:cs typeface="Arial" panose="020B0604020202020204" pitchFamily="34" charset="0"/>
                  </a:rPr>
                  <a:t>;</a:t>
                </a:r>
              </a:p>
              <a:p>
                <a:pPr marL="0" indent="0">
                  <a:lnSpc>
                    <a:spcPct val="100000"/>
                  </a:lnSpc>
                  <a:buNone/>
                </a:pPr>
                <a:r>
                  <a:rPr lang="ro-RO" sz="1600" b="1" dirty="0">
                    <a:latin typeface="Arial" panose="020B0604020202020204" pitchFamily="34" charset="0"/>
                    <a:cs typeface="Arial" panose="020B0604020202020204" pitchFamily="34" charset="0"/>
                  </a:rPr>
                  <a:t>	Obs</a:t>
                </a:r>
                <a:r>
                  <a:rPr lang="ro-RO" sz="1600" dirty="0">
                    <a:latin typeface="Arial" panose="020B0604020202020204" pitchFamily="34" charset="0"/>
                    <a:cs typeface="Arial" panose="020B0604020202020204" pitchFamily="34" charset="0"/>
                  </a:rPr>
                  <a:t>.:</a:t>
                </a:r>
                <a:endParaRPr lang="ro-RO" sz="1800" dirty="0">
                  <a:latin typeface="Arial" panose="020B0604020202020204" pitchFamily="34" charset="0"/>
                  <a:cs typeface="Arial" panose="020B0604020202020204" pitchFamily="34" charset="0"/>
                </a:endParaRPr>
              </a:p>
              <a:p>
                <a:pPr marL="0" indent="0" algn="ctr">
                  <a:lnSpc>
                    <a:spcPct val="100000"/>
                  </a:lnSpc>
                  <a:buNone/>
                </a:pPr>
                <a:endParaRPr lang="ro-RO" sz="1800" dirty="0">
                  <a:latin typeface="Arial" panose="020B0604020202020204" pitchFamily="34" charset="0"/>
                  <a:cs typeface="Arial" panose="020B0604020202020204" pitchFamily="34" charset="0"/>
                </a:endParaRPr>
              </a:p>
            </p:txBody>
          </p:sp>
        </mc:Choice>
        <mc:Fallback xmlns="">
          <p:sp>
            <p:nvSpPr>
              <p:cNvPr id="15" name="Content Placeholder 15">
                <a:extLst>
                  <a:ext uri="{FF2B5EF4-FFF2-40B4-BE49-F238E27FC236}">
                    <a16:creationId xmlns:a16="http://schemas.microsoft.com/office/drawing/2014/main" id="{D6AC4E13-CE16-4643-984B-0C10385BBC39}"/>
                  </a:ext>
                </a:extLst>
              </p:cNvPr>
              <p:cNvSpPr txBox="1">
                <a:spLocks noRot="1" noChangeAspect="1" noMove="1" noResize="1" noEditPoints="1" noAdjustHandles="1" noChangeArrowheads="1" noChangeShapeType="1" noTextEdit="1"/>
              </p:cNvSpPr>
              <p:nvPr/>
            </p:nvSpPr>
            <p:spPr>
              <a:xfrm>
                <a:off x="158620" y="712711"/>
                <a:ext cx="8904204" cy="5657698"/>
              </a:xfrm>
              <a:prstGeom prst="rect">
                <a:avLst/>
              </a:prstGeom>
              <a:blipFill>
                <a:blip r:embed="rId5"/>
                <a:stretch>
                  <a:fillRect l="-342"/>
                </a:stretch>
              </a:blipFill>
            </p:spPr>
            <p:txBody>
              <a:bodyPr/>
              <a:lstStyle/>
              <a:p>
                <a:r>
                  <a:rPr lang="ro-RO">
                    <a:noFill/>
                  </a:rPr>
                  <a:t> </a:t>
                </a:r>
              </a:p>
            </p:txBody>
          </p:sp>
        </mc:Fallback>
      </mc:AlternateContent>
      <p:pic>
        <p:nvPicPr>
          <p:cNvPr id="16" name="Picture 15">
            <a:extLst>
              <a:ext uri="{FF2B5EF4-FFF2-40B4-BE49-F238E27FC236}">
                <a16:creationId xmlns:a16="http://schemas.microsoft.com/office/drawing/2014/main" id="{FE19EE19-D8D5-4300-8758-A933CB0C3462}"/>
              </a:ext>
            </a:extLst>
          </p:cNvPr>
          <p:cNvPicPr>
            <a:picLocks noChangeAspect="1"/>
          </p:cNvPicPr>
          <p:nvPr/>
        </p:nvPicPr>
        <p:blipFill>
          <a:blip r:embed="rId6"/>
          <a:stretch>
            <a:fillRect/>
          </a:stretch>
        </p:blipFill>
        <p:spPr>
          <a:xfrm>
            <a:off x="6335485" y="-32398"/>
            <a:ext cx="2836505" cy="1730517"/>
          </a:xfrm>
          <a:prstGeom prst="rect">
            <a:avLst/>
          </a:prstGeom>
        </p:spPr>
      </p:pic>
      <p:pic>
        <p:nvPicPr>
          <p:cNvPr id="12" name="Picture 11">
            <a:extLst>
              <a:ext uri="{FF2B5EF4-FFF2-40B4-BE49-F238E27FC236}">
                <a16:creationId xmlns:a16="http://schemas.microsoft.com/office/drawing/2014/main" id="{34212D69-CB96-4168-96D2-E39F449B0272}"/>
              </a:ext>
            </a:extLst>
          </p:cNvPr>
          <p:cNvPicPr>
            <a:picLocks noChangeAspect="1"/>
          </p:cNvPicPr>
          <p:nvPr/>
        </p:nvPicPr>
        <p:blipFill>
          <a:blip r:embed="rId7"/>
          <a:stretch>
            <a:fillRect/>
          </a:stretch>
        </p:blipFill>
        <p:spPr>
          <a:xfrm>
            <a:off x="5402424" y="5395164"/>
            <a:ext cx="3755571" cy="1464197"/>
          </a:xfrm>
          <a:prstGeom prst="rect">
            <a:avLst/>
          </a:prstGeom>
        </p:spPr>
      </p:pic>
      <p:sp>
        <p:nvSpPr>
          <p:cNvPr id="19" name="Title 3">
            <a:extLst>
              <a:ext uri="{FF2B5EF4-FFF2-40B4-BE49-F238E27FC236}">
                <a16:creationId xmlns:a16="http://schemas.microsoft.com/office/drawing/2014/main" id="{F1A85C48-FA0A-4747-919D-BCC89D178AD4}"/>
              </a:ext>
            </a:extLst>
          </p:cNvPr>
          <p:cNvSpPr>
            <a:spLocks noGrp="1"/>
          </p:cNvSpPr>
          <p:nvPr>
            <p:ph type="title"/>
          </p:nvPr>
        </p:nvSpPr>
        <p:spPr>
          <a:xfrm>
            <a:off x="998376" y="-45416"/>
            <a:ext cx="2337267" cy="869785"/>
          </a:xfrm>
        </p:spPr>
        <p:txBody>
          <a:bodyPr/>
          <a:lstStyle/>
          <a:p>
            <a:r>
              <a:rPr lang="ro-RO" sz="3600" b="1" dirty="0"/>
              <a:t>Aplicații:</a:t>
            </a:r>
            <a:endParaRPr lang="en-US" b="1" noProof="1"/>
          </a:p>
        </p:txBody>
      </p:sp>
    </p:spTree>
    <p:extLst>
      <p:ext uri="{BB962C8B-B14F-4D97-AF65-F5344CB8AC3E}">
        <p14:creationId xmlns:p14="http://schemas.microsoft.com/office/powerpoint/2010/main" val="393611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IAAAAAAAAAAwAAAAMAAAAA/////wQAMwwAAAAAAAAAAAAAIAD///////////////8AAAD///////////////8DAAAAAgD///////8DAAAAAgD///////////////////////////////////////////////////////////////////////////////////////////////////////////////////////////////////////////////////////////////////////////////////////////////////////////////////////////////////////////////////////////////////////////////////////////////////////////////////////////////////////////////////////////////////////////////////////////////////////////////////////////////////////////////////////////////////////////////////////////////8BACAA////////////////AAAO////////AwAAAAMA////////////////////////////////////////////////////////////////////////////////////////////////////////////////////////////////////////////////////////////////////////////////////////////////////////////////////////////////////////////////////////////////////////////////////////////////////////////////////////////////////////////////////////////////////////////////////////////////////////////////////////////////////////////////////////////////////////////////////////////////////////////////////////AgACAP///////wQAAAACABAAC1/OvKThz3dKqOx8fHhq2+AFAAAAAAADAAAAAAADAAAAAwADAAAAAAADAAAAAwADAAIA////////BAAAAAMAEAALD+Vn0SA7J0e/IVetA632TA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AgMAAAAAAAAAAAAACAB////////////////AAAA////////////////BAAAAAMA////////BAAAAAMA////////BAAAAAIA////////////////////////////////////////////////////////////////////////////////////////////////////////////////////////////////////////////////////////////////////////////////////////////////////////////////////////////////////////////////////////////////////////////////////////////////////////////////////////////////////////////////////////////////////////////////////////////////////////////////////////////////////////////////////////////////////////////////AQAgAf///////////////wAADv///////wQAAAACAP///////////////////////////////////////////////////////////////////////////////////////////////////////////////////////////////////////////////////////////////////////////////////////////////////////////////////////////////////////////////////////////////////////////////////////////////////////////////////////////////////////////////////////////////////////////////////////////////////////////////////////////////////////////////////////////////////////////////////////////////////////////////////////wIAAwEDAAAAAgD///////8aAAZMaW5rZWRTaGFwZXNEYXRhUHJvcGVydHlfMAUAAAAAAAQAAAADAAQAAAABAAQAAAADAP///////wQAAAAAAP///////wMAAgEDAAAAAwD///////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F/OvKThz3dKqOx8fHhq2+ADRGF0YQAbAAAABExpbmtlZFNoYXBlRGF0YQAFAAAAAAACTmFtZQAZAAAATGlua2VkU2hhcGVzRGF0YVByb3BlcnR5ABBWZXJzaW9uAAAAAAAJTGFzdFdyaXRlAMb+tKyHAQAAAAEA/////50AnQAAAAVfaWQAEAAAAAQP5WfRIDsnR78hV60DrfZMA0RhdGEAKgAAAAhQcmVzZW50YXRpb25TY2FubmVkRm9yTGlua2VkU2hhcGVzAAEAAk5hbWUAJAAAAExpbmtlZFNoYXBlUHJlc2VudGF0aW9uU2V0dGluZ3NEYXRhABBWZXJzaW9uAAAAAAAJTGFzdFdyaXRlACr/tKyH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CF5A3CFCC40B349BC2B5C10F1471309" ma:contentTypeVersion="7" ma:contentTypeDescription="Create a new document." ma:contentTypeScope="" ma:versionID="f4062d20b9e7ae9a8ab4d126842aa8ac">
  <xsd:schema xmlns:xsd="http://www.w3.org/2001/XMLSchema" xmlns:xs="http://www.w3.org/2001/XMLSchema" xmlns:p="http://schemas.microsoft.com/office/2006/metadata/properties" xmlns:ns3="b12a351b-a2e6-44ce-8bd6-8c3d80bc7e18" targetNamespace="http://schemas.microsoft.com/office/2006/metadata/properties" ma:root="true" ma:fieldsID="bbb3880e11db045927db536b28b41d8a" ns3:_="">
    <xsd:import namespace="b12a351b-a2e6-44ce-8bd6-8c3d80bc7e1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a351b-a2e6-44ce-8bd6-8c3d80bc7e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E05C71-AE56-475A-B06B-3A5B47FB4DC9}">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12a351b-a2e6-44ce-8bd6-8c3d80bc7e18"/>
    <ds:schemaRef ds:uri="http://www.w3.org/XML/1998/namespace"/>
    <ds:schemaRef ds:uri="http://purl.org/dc/dcmitype/"/>
  </ds:schemaRefs>
</ds:datastoreItem>
</file>

<file path=customXml/itemProps2.xml><?xml version="1.0" encoding="utf-8"?>
<ds:datastoreItem xmlns:ds="http://schemas.openxmlformats.org/officeDocument/2006/customXml" ds:itemID="{DEFECB8C-7585-4CF1-A074-F9E384BC37A1}">
  <ds:schemaRefs>
    <ds:schemaRef ds:uri="http://schemas.microsoft.com/sharepoint/v3/contenttype/forms"/>
  </ds:schemaRefs>
</ds:datastoreItem>
</file>

<file path=customXml/itemProps3.xml><?xml version="1.0" encoding="utf-8"?>
<ds:datastoreItem xmlns:ds="http://schemas.openxmlformats.org/officeDocument/2006/customXml" ds:itemID="{ED2C53C5-8076-4A91-86DB-6A3A8B786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2a351b-a2e6-44ce-8bd6-8c3d80bc7e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006a9c5-d130-408c-bc8e-3b5ecdb17aa0}" enabled="1" method="Standard" siteId="{8d4b558f-7b2e-40ba-ad1f-e04d79e6265a}" contentBits="2" removed="0"/>
  <clbl:label id="{d546e5e1-5d42-4630-bacd-c69bfdcbd5e8}" enabled="1" method="Standard" siteId="{96ece526-9c7d-48b0-8daf-8b93c90a5d18}" contentBits="0" removed="0"/>
</clbl:labelList>
</file>

<file path=docProps/app.xml><?xml version="1.0" encoding="utf-8"?>
<Properties xmlns="http://schemas.openxmlformats.org/officeDocument/2006/extended-properties" xmlns:vt="http://schemas.openxmlformats.org/officeDocument/2006/docPropsVTypes">
  <TotalTime>0</TotalTime>
  <Words>958</Words>
  <Application>Microsoft Office PowerPoint</Application>
  <PresentationFormat>On-screen Show (4:3)</PresentationFormat>
  <Paragraphs>117</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Dispozitive Electronice și Măsurări    Multimetrul numeric </vt:lpstr>
      <vt:lpstr>Măsurarea tensiunii:</vt:lpstr>
      <vt:lpstr>Măsurarea curentului:</vt:lpstr>
      <vt:lpstr>Măsurarea curentului:</vt:lpstr>
      <vt:lpstr>Divizorul de tensiune:</vt:lpstr>
      <vt:lpstr>Divizorul de curent:</vt:lpstr>
      <vt:lpstr>Aplicații:</vt:lpstr>
      <vt:lpstr>Aplicații:</vt:lpstr>
      <vt:lpstr>Aplicații:</vt:lpstr>
      <vt:lpstr>Concluzie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Principii, Tehnici și Dispozitive de Măsurare    Multimetrul numeric – partea 1</dc:title>
  <dc:creator/>
  <cp:lastModifiedBy>Pescari, Catalin02 (uie01054)</cp:lastModifiedBy>
  <cp:revision>61</cp:revision>
  <dcterms:created xsi:type="dcterms:W3CDTF">2020-10-04T19:37:48Z</dcterms:created>
  <dcterms:modified xsi:type="dcterms:W3CDTF">2023-04-23T06:19:19Z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546e5e1-5d42-4630-bacd-c69bfdcbd5e8_Enabled">
    <vt:lpwstr>true</vt:lpwstr>
  </property>
  <property fmtid="{D5CDD505-2E9C-101B-9397-08002B2CF9AE}" pid="3" name="MSIP_Label_d546e5e1-5d42-4630-bacd-c69bfdcbd5e8_SetDate">
    <vt:lpwstr>2020-10-19T14:03:08Z</vt:lpwstr>
  </property>
  <property fmtid="{D5CDD505-2E9C-101B-9397-08002B2CF9AE}" pid="4" name="MSIP_Label_d546e5e1-5d42-4630-bacd-c69bfdcbd5e8_Method">
    <vt:lpwstr>Standard</vt:lpwstr>
  </property>
  <property fmtid="{D5CDD505-2E9C-101B-9397-08002B2CF9AE}" pid="5" name="MSIP_Label_d546e5e1-5d42-4630-bacd-c69bfdcbd5e8_Name">
    <vt:lpwstr>d546e5e1-5d42-4630-bacd-c69bfdcbd5e8</vt:lpwstr>
  </property>
  <property fmtid="{D5CDD505-2E9C-101B-9397-08002B2CF9AE}" pid="6" name="MSIP_Label_d546e5e1-5d42-4630-bacd-c69bfdcbd5e8_SiteId">
    <vt:lpwstr>96ece526-9c7d-48b0-8daf-8b93c90a5d18</vt:lpwstr>
  </property>
  <property fmtid="{D5CDD505-2E9C-101B-9397-08002B2CF9AE}" pid="7" name="MSIP_Label_d546e5e1-5d42-4630-bacd-c69bfdcbd5e8_ActionId">
    <vt:lpwstr>680b7475-9723-4aea-9fd8-258f0deaa819</vt:lpwstr>
  </property>
  <property fmtid="{D5CDD505-2E9C-101B-9397-08002B2CF9AE}" pid="8" name="MSIP_Label_d546e5e1-5d42-4630-bacd-c69bfdcbd5e8_ContentBits">
    <vt:lpwstr>0</vt:lpwstr>
  </property>
  <property fmtid="{D5CDD505-2E9C-101B-9397-08002B2CF9AE}" pid="9" name="SmartTag">
    <vt:lpwstr>4</vt:lpwstr>
  </property>
  <property fmtid="{D5CDD505-2E9C-101B-9397-08002B2CF9AE}" pid="10" name="ClassificationContentMarkingFooterLocations">
    <vt:lpwstr>Office Theme:8</vt:lpwstr>
  </property>
  <property fmtid="{D5CDD505-2E9C-101B-9397-08002B2CF9AE}" pid="11" name="ClassificationContentMarkingFooterText">
    <vt:lpwstr>Internal</vt:lpwstr>
  </property>
</Properties>
</file>