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Alfa Slab On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7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06b2aea0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06b2aea0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06b2aea0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06b2aea0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06b2aea0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06b2aea0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06b2aea0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06b2aea0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06b2aea0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06b2aea0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06b2aea0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06b2aea0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06b2aea0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06b2aea0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06b2aea0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06b2aea0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076b7199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076b7199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ce6e431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ce6e431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ce6e4313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ce6e4313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ce6e4313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ce6e4313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076b7199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076b7199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ff7fea0fc_1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ff7fea0fc_1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ff7fea0fc_1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ff7fea0fc_1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06b2aea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06b2aea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Diagrams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Laboratory 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pc1.proceseaza(docs)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pc2.proceseaza(docs)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pc1.proceseaza(docs)</a:t>
            </a:r>
            <a:endParaRPr sz="1400">
              <a:solidFill>
                <a:srgbClr val="FF0000"/>
              </a:solidFill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263" y="1152463"/>
            <a:ext cx="454342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c1.proceseaza(docs)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pc2.proceseaza(docs)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pc1.proceseaza(docs)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c1.proceseaza(docs)</a:t>
            </a:r>
            <a:endParaRPr sz="1400">
              <a:solidFill>
                <a:srgbClr val="FF0000"/>
              </a:solidFill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6425" y="1152475"/>
            <a:ext cx="625587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d.analizeaza() in c1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pc2.proceseaza(docs)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pc1.proceseaza(docs)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c1.proceseaza(docs)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d.analizeaza()</a:t>
            </a:r>
            <a:endParaRPr sz="1400">
              <a:solidFill>
                <a:srgbClr val="FF0000"/>
              </a:solidFill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9350" y="1152475"/>
            <a:ext cx="5935999" cy="30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c2.proceseaza(docs)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pc2.proceseaza(docs)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pc1.proceseaza(docs)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c1.proceseaza(docs)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d.analizeaza()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c2.proceseaza(docs)</a:t>
            </a:r>
            <a:endParaRPr sz="1400">
              <a:solidFill>
                <a:srgbClr val="FF0000"/>
              </a:solidFill>
            </a:endParaRPr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150" y="1152475"/>
            <a:ext cx="6322149" cy="32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d.analizeaza() in c2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pc2.proceseaza(docs)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pc1.proceseaza(docs)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c1.proceseaza(docs)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d.analizeaza()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c2.proceseaza(docs)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d.analizeaza()</a:t>
            </a:r>
            <a:endParaRPr sz="1400">
              <a:solidFill>
                <a:srgbClr val="FF0000"/>
              </a:solidFill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4974" y="1152475"/>
            <a:ext cx="6267326" cy="334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c3.proceseaza(docs)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pc2.proceseaza(docs)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pc1.proceseaza(docs)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c1.proceseaza(docs)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d.analizeaza()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c2.proceseaza(docs)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d.analizeaza()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c3.proceseaza(docs)</a:t>
            </a:r>
            <a:endParaRPr sz="1400">
              <a:solidFill>
                <a:srgbClr val="FF0000"/>
              </a:solidFill>
            </a:endParaRPr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0615" y="1152475"/>
            <a:ext cx="6061686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d.analizeaza() in c3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pc2.proceseaza(docs)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pc1.proceseaza(docs)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c1.proceseaza(docs)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d.analizeaza()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c2.proceseaza(docs)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d.analizeaza()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c3.proceseaza(docs)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d.analizeaza()</a:t>
            </a:r>
            <a:endParaRPr sz="1400">
              <a:solidFill>
                <a:srgbClr val="FF0000"/>
              </a:solidFill>
            </a:endParaRPr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950" y="1152475"/>
            <a:ext cx="623334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Versiune finala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pc2.proceseaza(docs)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pc1.proceseaza(docs)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c1.proceseaza(docs)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d.analizeaza()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c2.proceseaza(docs)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d.analizeaza()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c3.proceseaza(docs)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d.analizeaza()</a:t>
            </a:r>
            <a:endParaRPr sz="1400"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750" y="1152475"/>
            <a:ext cx="5824099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 ierarhie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9" name="Google Shape;69;p15"/>
          <p:cNvSpPr txBox="1"/>
          <p:nvPr/>
        </p:nvSpPr>
        <p:spPr>
          <a:xfrm>
            <a:off x="5298725" y="157325"/>
            <a:ext cx="3887400" cy="22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97CC2"/>
                </a:solidFill>
                <a:latin typeface="Courier New"/>
                <a:ea typeface="Courier New"/>
                <a:cs typeface="Courier New"/>
                <a:sym typeface="Courier New"/>
              </a:rPr>
              <a:t>package </a:t>
            </a:r>
            <a:r>
              <a:rPr b="1" lang="en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loose.oose.fis.documents</a:t>
            </a:r>
            <a:r>
              <a:rPr b="1" lang="en" sz="1100">
                <a:solidFill>
                  <a:srgbClr val="5C7AB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5C7A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5C7A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97CC2"/>
                </a:solidFill>
                <a:latin typeface="Courier New"/>
                <a:ea typeface="Courier New"/>
                <a:cs typeface="Courier New"/>
                <a:sym typeface="Courier New"/>
              </a:rPr>
              <a:t>public abstract class </a:t>
            </a:r>
            <a:r>
              <a:rPr b="1" lang="en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Document </a:t>
            </a: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AEB5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597CC2"/>
                </a:solidFill>
                <a:latin typeface="Courier New"/>
                <a:ea typeface="Courier New"/>
                <a:cs typeface="Courier New"/>
                <a:sym typeface="Courier New"/>
              </a:rPr>
              <a:t>protected </a:t>
            </a:r>
            <a:r>
              <a:rPr b="1" lang="en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en" sz="1100">
                <a:solidFill>
                  <a:srgbClr val="828EBA"/>
                </a:solidFill>
                <a:latin typeface="Courier New"/>
                <a:ea typeface="Courier New"/>
                <a:cs typeface="Courier New"/>
                <a:sym typeface="Courier New"/>
              </a:rPr>
              <a:t>continut</a:t>
            </a:r>
            <a:r>
              <a:rPr b="1" lang="en" sz="1100">
                <a:solidFill>
                  <a:srgbClr val="5C7AB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5C7A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5C7A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C7AB8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597CC2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" sz="1100">
                <a:solidFill>
                  <a:srgbClr val="D9AF6C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en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continut</a:t>
            </a: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00">
              <a:solidFill>
                <a:srgbClr val="AEB5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597CC2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100">
                <a:solidFill>
                  <a:srgbClr val="828EBA"/>
                </a:solidFill>
                <a:latin typeface="Courier New"/>
                <a:ea typeface="Courier New"/>
                <a:cs typeface="Courier New"/>
                <a:sym typeface="Courier New"/>
              </a:rPr>
              <a:t>continut </a:t>
            </a: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continut</a:t>
            </a:r>
            <a:r>
              <a:rPr b="1" lang="en" sz="1100">
                <a:solidFill>
                  <a:srgbClr val="5C7AB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5C7A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C7AB8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AEB5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AEB5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597CC2"/>
                </a:solidFill>
                <a:latin typeface="Courier New"/>
                <a:ea typeface="Courier New"/>
                <a:cs typeface="Courier New"/>
                <a:sym typeface="Courier New"/>
              </a:rPr>
              <a:t>public abstract </a:t>
            </a:r>
            <a:r>
              <a:rPr b="1" lang="en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en" sz="1100">
                <a:solidFill>
                  <a:srgbClr val="D9AF6C"/>
                </a:solidFill>
                <a:latin typeface="Courier New"/>
                <a:ea typeface="Courier New"/>
                <a:cs typeface="Courier New"/>
                <a:sym typeface="Courier New"/>
              </a:rPr>
              <a:t>analizeaza</a:t>
            </a: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100">
                <a:solidFill>
                  <a:srgbClr val="5C7AB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5C7A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5C7A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C7AB8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66A6F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b="1" sz="1100">
              <a:solidFill>
                <a:srgbClr val="66A6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6A6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597CC2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lang="en" sz="1100">
                <a:solidFill>
                  <a:srgbClr val="D9AF6C"/>
                </a:solidFill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() {...}</a:t>
            </a:r>
            <a:endParaRPr b="1" sz="1100">
              <a:solidFill>
                <a:srgbClr val="AEB5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AEB5B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20065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5298725" y="2701550"/>
            <a:ext cx="3845400" cy="1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597CC2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JSON </a:t>
            </a:r>
            <a:r>
              <a:rPr b="1" lang="en" sz="900">
                <a:solidFill>
                  <a:srgbClr val="597CC2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b="1"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Document </a:t>
            </a: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AEB5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597CC2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" sz="900">
                <a:solidFill>
                  <a:srgbClr val="D9AF6C"/>
                </a:solidFill>
                <a:latin typeface="Courier New"/>
                <a:ea typeface="Courier New"/>
                <a:cs typeface="Courier New"/>
                <a:sym typeface="Courier New"/>
              </a:rPr>
              <a:t>JSON </a:t>
            </a: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continut</a:t>
            </a: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900">
                <a:solidFill>
                  <a:srgbClr val="597CC2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continut</a:t>
            </a: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900">
                <a:solidFill>
                  <a:srgbClr val="5C7AB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AEB5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66A6F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b="1" sz="900">
              <a:solidFill>
                <a:srgbClr val="66A6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66A6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597CC2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en" sz="900">
                <a:solidFill>
                  <a:srgbClr val="D9AF6C"/>
                </a:solidFill>
                <a:latin typeface="Courier New"/>
                <a:ea typeface="Courier New"/>
                <a:cs typeface="Courier New"/>
                <a:sym typeface="Courier New"/>
              </a:rPr>
              <a:t>analizeaza</a:t>
            </a: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() {...}</a:t>
            </a:r>
            <a:endParaRPr b="1" sz="900">
              <a:solidFill>
                <a:srgbClr val="AEB5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66A6F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b="1" sz="900">
              <a:solidFill>
                <a:srgbClr val="66A6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66A6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597CC2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lang="en" sz="900">
                <a:solidFill>
                  <a:srgbClr val="D9AF6C"/>
                </a:solidFill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r>
              <a:rPr b="1" lang="en" sz="900">
                <a:solidFill>
                  <a:srgbClr val="5C7AB8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AEB5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AEB5B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319725" y="3946500"/>
            <a:ext cx="3845400" cy="1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597CC2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XML </a:t>
            </a:r>
            <a:r>
              <a:rPr b="1" lang="en" sz="900">
                <a:solidFill>
                  <a:srgbClr val="597CC2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b="1"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Document </a:t>
            </a: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AEB5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597CC2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" sz="900">
                <a:solidFill>
                  <a:srgbClr val="D9AF6C"/>
                </a:solidFill>
                <a:latin typeface="Courier New"/>
                <a:ea typeface="Courier New"/>
                <a:cs typeface="Courier New"/>
                <a:sym typeface="Courier New"/>
              </a:rPr>
              <a:t>XML </a:t>
            </a: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continut</a:t>
            </a: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r>
              <a:rPr b="1" lang="en" sz="900">
                <a:solidFill>
                  <a:srgbClr val="597CC2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continut</a:t>
            </a: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900">
                <a:solidFill>
                  <a:srgbClr val="5C7AB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AEB5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66A6F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b="1" sz="900">
              <a:solidFill>
                <a:srgbClr val="66A6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66A6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597CC2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en" sz="900">
                <a:solidFill>
                  <a:srgbClr val="D9AF6C"/>
                </a:solidFill>
                <a:latin typeface="Courier New"/>
                <a:ea typeface="Courier New"/>
                <a:cs typeface="Courier New"/>
                <a:sym typeface="Courier New"/>
              </a:rPr>
              <a:t>analizeaza</a:t>
            </a: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() {...}</a:t>
            </a:r>
            <a:endParaRPr b="1" sz="900">
              <a:solidFill>
                <a:srgbClr val="AEB5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66A6F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b="1" sz="900">
              <a:solidFill>
                <a:srgbClr val="66A6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66A6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597CC2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lang="en" sz="900">
                <a:solidFill>
                  <a:srgbClr val="D9AF6C"/>
                </a:solidFill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r>
              <a:rPr b="1" lang="en" sz="900">
                <a:solidFill>
                  <a:srgbClr val="5C7AB8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AEB5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AEB5B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doua ierarhie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5042" r="0" t="0"/>
          <a:stretch/>
        </p:blipFill>
        <p:spPr>
          <a:xfrm>
            <a:off x="119300" y="1510350"/>
            <a:ext cx="6557725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667100" y="43750"/>
            <a:ext cx="44769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97CC2"/>
                </a:solidFill>
                <a:latin typeface="Courier New"/>
                <a:ea typeface="Courier New"/>
                <a:cs typeface="Courier New"/>
                <a:sym typeface="Courier New"/>
              </a:rPr>
              <a:t>public interface </a:t>
            </a:r>
            <a:r>
              <a:rPr b="1" lang="en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Procesor </a:t>
            </a: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AEB5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597CC2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100">
                <a:solidFill>
                  <a:srgbClr val="D9AF6C"/>
                </a:solidFill>
                <a:latin typeface="Courier New"/>
                <a:ea typeface="Courier New"/>
                <a:cs typeface="Courier New"/>
                <a:sym typeface="Courier New"/>
              </a:rPr>
              <a:t>proceseaza</a:t>
            </a: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documente</a:t>
            </a: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100">
                <a:solidFill>
                  <a:srgbClr val="5C7AB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5C7A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AEB5B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4667100" y="654250"/>
            <a:ext cx="4476900" cy="14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597CC2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ProcesorCautare </a:t>
            </a:r>
            <a:r>
              <a:rPr b="1" lang="en" sz="900">
                <a:solidFill>
                  <a:srgbClr val="597CC2"/>
                </a:solidFill>
                <a:latin typeface="Courier New"/>
                <a:ea typeface="Courier New"/>
                <a:cs typeface="Courier New"/>
                <a:sym typeface="Courier New"/>
              </a:rPr>
              <a:t>implements </a:t>
            </a:r>
            <a:r>
              <a:rPr b="1"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Procesor </a:t>
            </a: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AEB5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597CC2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b="1"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lang="en" sz="900">
                <a:solidFill>
                  <a:srgbClr val="828EBA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lang="en" sz="900">
                <a:solidFill>
                  <a:srgbClr val="5C7AB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rgbClr val="5C7A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5C7AB8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597CC2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" sz="900">
                <a:solidFill>
                  <a:srgbClr val="D9AF6C"/>
                </a:solidFill>
                <a:latin typeface="Courier New"/>
                <a:ea typeface="Courier New"/>
                <a:cs typeface="Courier New"/>
                <a:sym typeface="Courier New"/>
              </a:rPr>
              <a:t>ProcesorCautare</a:t>
            </a: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String text</a:t>
            </a: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900">
              <a:solidFill>
                <a:srgbClr val="AEB5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597CC2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900">
                <a:solidFill>
                  <a:srgbClr val="828EBA"/>
                </a:solidFill>
                <a:latin typeface="Courier New"/>
                <a:ea typeface="Courier New"/>
                <a:cs typeface="Courier New"/>
                <a:sym typeface="Courier New"/>
              </a:rPr>
              <a:t>text </a:t>
            </a: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lang="en" sz="900">
                <a:solidFill>
                  <a:srgbClr val="5C7AB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rgbClr val="5C7A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5C7AB8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AEB5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AEB5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66A6F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b="1" sz="900">
              <a:solidFill>
                <a:srgbClr val="66A6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66A6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597CC2"/>
                </a:solidFill>
                <a:latin typeface="Courier New"/>
                <a:ea typeface="Courier New"/>
                <a:cs typeface="Courier New"/>
                <a:sym typeface="Courier New"/>
              </a:rPr>
              <a:t>public int </a:t>
            </a:r>
            <a:r>
              <a:rPr b="1" lang="en" sz="900">
                <a:solidFill>
                  <a:srgbClr val="D9AF6C"/>
                </a:solidFill>
                <a:latin typeface="Courier New"/>
                <a:ea typeface="Courier New"/>
                <a:cs typeface="Courier New"/>
                <a:sym typeface="Courier New"/>
              </a:rPr>
              <a:t>proceseaza</a:t>
            </a: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documente</a:t>
            </a: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r>
              <a:rPr b="1" lang="en" sz="900">
                <a:solidFill>
                  <a:srgbClr val="597CC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AEB5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AEB5B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4667100" y="2090350"/>
            <a:ext cx="4476900" cy="16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597CC2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ProcesorCompus </a:t>
            </a:r>
            <a:r>
              <a:rPr b="1" lang="en" sz="900">
                <a:solidFill>
                  <a:srgbClr val="597CC2"/>
                </a:solidFill>
                <a:latin typeface="Courier New"/>
                <a:ea typeface="Courier New"/>
                <a:cs typeface="Courier New"/>
                <a:sym typeface="Courier New"/>
              </a:rPr>
              <a:t>implements </a:t>
            </a:r>
            <a:r>
              <a:rPr b="1"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Procesor </a:t>
            </a: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900">
              <a:solidFill>
                <a:srgbClr val="AEB5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597CC2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b="1"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Procesor</a:t>
            </a: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900">
                <a:solidFill>
                  <a:srgbClr val="828EBA"/>
                </a:solidFill>
                <a:latin typeface="Courier New"/>
                <a:ea typeface="Courier New"/>
                <a:cs typeface="Courier New"/>
                <a:sym typeface="Courier New"/>
              </a:rPr>
              <a:t>procesoare </a:t>
            </a: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900">
                <a:solidFill>
                  <a:srgbClr val="597CC2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ArrayList&lt;&gt;()</a:t>
            </a:r>
            <a:r>
              <a:rPr b="1" lang="en" sz="900">
                <a:solidFill>
                  <a:srgbClr val="5C7AB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rgbClr val="5C7A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5C7AB8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597CC2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1" lang="en" sz="900">
                <a:solidFill>
                  <a:srgbClr val="D9AF6C"/>
                </a:solidFill>
                <a:latin typeface="Courier New"/>
                <a:ea typeface="Courier New"/>
                <a:cs typeface="Courier New"/>
                <a:sym typeface="Courier New"/>
              </a:rPr>
              <a:t>adaugaProcesor</a:t>
            </a: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Procesor procesor</a:t>
            </a: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900">
              <a:solidFill>
                <a:srgbClr val="AEB5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900">
                <a:solidFill>
                  <a:srgbClr val="828EBA"/>
                </a:solidFill>
                <a:latin typeface="Courier New"/>
                <a:ea typeface="Courier New"/>
                <a:cs typeface="Courier New"/>
                <a:sym typeface="Courier New"/>
              </a:rPr>
              <a:t>procesoare</a:t>
            </a: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.add(</a:t>
            </a:r>
            <a:r>
              <a:rPr b="1"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procesor</a:t>
            </a: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900">
                <a:solidFill>
                  <a:srgbClr val="5C7AB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900">
              <a:solidFill>
                <a:srgbClr val="5C7A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5C7AB8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AEB5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AEB5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66A6F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b="1" sz="900">
              <a:solidFill>
                <a:srgbClr val="66A6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66A6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900">
                <a:solidFill>
                  <a:srgbClr val="597CC2"/>
                </a:solidFill>
                <a:latin typeface="Courier New"/>
                <a:ea typeface="Courier New"/>
                <a:cs typeface="Courier New"/>
                <a:sym typeface="Courier New"/>
              </a:rPr>
              <a:t>public int </a:t>
            </a:r>
            <a:r>
              <a:rPr b="1" lang="en" sz="900">
                <a:solidFill>
                  <a:srgbClr val="D9AF6C"/>
                </a:solidFill>
                <a:latin typeface="Courier New"/>
                <a:ea typeface="Courier New"/>
                <a:cs typeface="Courier New"/>
                <a:sym typeface="Courier New"/>
              </a:rPr>
              <a:t>proceseaza</a:t>
            </a: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9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documente</a:t>
            </a: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r>
              <a:rPr b="1" lang="en" sz="900">
                <a:solidFill>
                  <a:srgbClr val="597CC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AEB5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00">
              <a:solidFill>
                <a:srgbClr val="AEB5B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Versiune finala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59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</a:t>
            </a:r>
            <a:r>
              <a:rPr lang="en"/>
              <a:t> Diagram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133650" y="1129900"/>
            <a:ext cx="8876700" cy="3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2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xmlList </a:t>
            </a:r>
            <a:r>
              <a:rPr b="1" lang="en" sz="12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200">
                <a:solidFill>
                  <a:srgbClr val="597CC2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12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String[</a:t>
            </a:r>
            <a:r>
              <a:rPr b="1" lang="en" sz="1200">
                <a:solidFill>
                  <a:srgbClr val="267DFF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en" sz="12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en" sz="1200">
                <a:solidFill>
                  <a:srgbClr val="5C7AB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5C7A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xmlList</a:t>
            </a:r>
            <a:r>
              <a:rPr b="1" lang="en" sz="12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200">
                <a:solidFill>
                  <a:srgbClr val="267D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2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lang="en" sz="1200">
                <a:solidFill>
                  <a:srgbClr val="807D6E"/>
                </a:solidFill>
                <a:latin typeface="Courier New"/>
                <a:ea typeface="Courier New"/>
                <a:cs typeface="Courier New"/>
                <a:sym typeface="Courier New"/>
              </a:rPr>
              <a:t>"&lt;tag1&gt;"</a:t>
            </a:r>
            <a:r>
              <a:rPr b="1" lang="en" sz="1200">
                <a:solidFill>
                  <a:srgbClr val="5C7AB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5C7A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xmlList</a:t>
            </a:r>
            <a:r>
              <a:rPr b="1" lang="en" sz="12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200">
                <a:solidFill>
                  <a:srgbClr val="267DF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2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lang="en" sz="1200">
                <a:solidFill>
                  <a:srgbClr val="807D6E"/>
                </a:solidFill>
                <a:latin typeface="Courier New"/>
                <a:ea typeface="Courier New"/>
                <a:cs typeface="Courier New"/>
                <a:sym typeface="Courier New"/>
              </a:rPr>
              <a:t>"text1"</a:t>
            </a:r>
            <a:r>
              <a:rPr b="1" lang="en" sz="1200">
                <a:solidFill>
                  <a:srgbClr val="5C7AB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5C7A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xmlList</a:t>
            </a:r>
            <a:r>
              <a:rPr b="1" lang="en" sz="12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200">
                <a:solidFill>
                  <a:srgbClr val="267D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2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lang="en" sz="1200">
                <a:solidFill>
                  <a:srgbClr val="807D6E"/>
                </a:solidFill>
                <a:latin typeface="Courier New"/>
                <a:ea typeface="Courier New"/>
                <a:cs typeface="Courier New"/>
                <a:sym typeface="Courier New"/>
              </a:rPr>
              <a:t>"&lt;/tag1&gt;"</a:t>
            </a:r>
            <a:r>
              <a:rPr b="1" lang="en" sz="1200">
                <a:solidFill>
                  <a:srgbClr val="5C7AB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5C7A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xmlList</a:t>
            </a:r>
            <a:r>
              <a:rPr b="1" lang="en" sz="12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200">
                <a:solidFill>
                  <a:srgbClr val="267DF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2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lang="en" sz="1200">
                <a:solidFill>
                  <a:srgbClr val="807D6E"/>
                </a:solidFill>
                <a:latin typeface="Courier New"/>
                <a:ea typeface="Courier New"/>
                <a:cs typeface="Courier New"/>
                <a:sym typeface="Courier New"/>
              </a:rPr>
              <a:t>"&lt;tag2&gt;"</a:t>
            </a:r>
            <a:r>
              <a:rPr b="1" lang="en" sz="1200">
                <a:solidFill>
                  <a:srgbClr val="5C7AB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5C7A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xmlList</a:t>
            </a:r>
            <a:r>
              <a:rPr b="1" lang="en" sz="12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200">
                <a:solidFill>
                  <a:srgbClr val="267DF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2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lang="en" sz="1200">
                <a:solidFill>
                  <a:srgbClr val="807D6E"/>
                </a:solidFill>
                <a:latin typeface="Courier New"/>
                <a:ea typeface="Courier New"/>
                <a:cs typeface="Courier New"/>
                <a:sym typeface="Courier New"/>
              </a:rPr>
              <a:t>"text2"</a:t>
            </a:r>
            <a:r>
              <a:rPr b="1" lang="en" sz="1200">
                <a:solidFill>
                  <a:srgbClr val="5C7AB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5C7A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xmlList</a:t>
            </a:r>
            <a:r>
              <a:rPr b="1" lang="en" sz="12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200">
                <a:solidFill>
                  <a:srgbClr val="267D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2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lang="en" sz="1200">
                <a:solidFill>
                  <a:srgbClr val="807D6E"/>
                </a:solidFill>
                <a:latin typeface="Courier New"/>
                <a:ea typeface="Courier New"/>
                <a:cs typeface="Courier New"/>
                <a:sym typeface="Courier New"/>
              </a:rPr>
              <a:t>"&lt;/tag2&gt;"</a:t>
            </a:r>
            <a:r>
              <a:rPr b="1" lang="en" sz="1200">
                <a:solidFill>
                  <a:srgbClr val="5C7AB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5C7A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C7A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Document xml </a:t>
            </a:r>
            <a:r>
              <a:rPr b="1" lang="en" sz="12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200">
                <a:solidFill>
                  <a:srgbClr val="597CC2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12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XML(</a:t>
            </a:r>
            <a:r>
              <a:rPr b="1"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xmlList</a:t>
            </a:r>
            <a:r>
              <a:rPr b="1" lang="en" sz="12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200">
                <a:solidFill>
                  <a:srgbClr val="5C7AB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5C7A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C7A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C7A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C7A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C7A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C7A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2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lang="en" sz="12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documente </a:t>
            </a:r>
            <a:r>
              <a:rPr b="1" lang="en" sz="12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200">
                <a:solidFill>
                  <a:srgbClr val="597CC2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12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ArrayList&lt;&gt;()</a:t>
            </a:r>
            <a:r>
              <a:rPr b="1" lang="en" sz="1200">
                <a:solidFill>
                  <a:srgbClr val="5C7AB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5C7A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documente</a:t>
            </a:r>
            <a:r>
              <a:rPr b="1" lang="en" sz="12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.add(</a:t>
            </a:r>
            <a:r>
              <a:rPr b="1"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xml</a:t>
            </a:r>
            <a:r>
              <a:rPr b="1" lang="en" sz="12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200">
                <a:solidFill>
                  <a:srgbClr val="5C7AB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5C7A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C7A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Procesor c1 </a:t>
            </a:r>
            <a:r>
              <a:rPr b="1" lang="en" sz="12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200">
                <a:solidFill>
                  <a:srgbClr val="597CC2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12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ProcesorCautare(</a:t>
            </a:r>
            <a:r>
              <a:rPr b="1" lang="en" sz="1200">
                <a:solidFill>
                  <a:srgbClr val="807D6E"/>
                </a:solidFill>
                <a:latin typeface="Courier New"/>
                <a:ea typeface="Courier New"/>
                <a:cs typeface="Courier New"/>
                <a:sym typeface="Courier New"/>
              </a:rPr>
              <a:t>"text1"</a:t>
            </a:r>
            <a:r>
              <a:rPr b="1" lang="en" sz="12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200">
                <a:solidFill>
                  <a:srgbClr val="5C7AB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5C7A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Procesor c2 </a:t>
            </a:r>
            <a:r>
              <a:rPr b="1" lang="en" sz="12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200">
                <a:solidFill>
                  <a:srgbClr val="597CC2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12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ProcesorCautare(</a:t>
            </a:r>
            <a:r>
              <a:rPr b="1" lang="en" sz="1200">
                <a:solidFill>
                  <a:srgbClr val="807D6E"/>
                </a:solidFill>
                <a:latin typeface="Courier New"/>
                <a:ea typeface="Courier New"/>
                <a:cs typeface="Courier New"/>
                <a:sym typeface="Courier New"/>
              </a:rPr>
              <a:t>"text3"</a:t>
            </a:r>
            <a:r>
              <a:rPr b="1" lang="en" sz="12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200">
                <a:solidFill>
                  <a:srgbClr val="5C7AB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5C7A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Procesor c3 </a:t>
            </a:r>
            <a:r>
              <a:rPr b="1" lang="en" sz="12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200">
                <a:solidFill>
                  <a:srgbClr val="597CC2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12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ProcesorCautare(</a:t>
            </a:r>
            <a:r>
              <a:rPr b="1" lang="en" sz="1200">
                <a:solidFill>
                  <a:srgbClr val="807D6E"/>
                </a:solidFill>
                <a:latin typeface="Courier New"/>
                <a:ea typeface="Courier New"/>
                <a:cs typeface="Courier New"/>
                <a:sym typeface="Courier New"/>
              </a:rPr>
              <a:t>"text2"</a:t>
            </a:r>
            <a:r>
              <a:rPr b="1" lang="en" sz="12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200">
                <a:solidFill>
                  <a:srgbClr val="5C7AB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5C7AB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4708475" y="1567800"/>
            <a:ext cx="4519200" cy="20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ProcesorCompus pc1 </a:t>
            </a:r>
            <a:r>
              <a:rPr b="1" lang="en" sz="12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200">
                <a:solidFill>
                  <a:srgbClr val="597CC2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12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ProcesorCompus()</a:t>
            </a:r>
            <a:r>
              <a:rPr b="1" lang="en" sz="1200">
                <a:solidFill>
                  <a:srgbClr val="5C7AB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5C7A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pc1</a:t>
            </a:r>
            <a:r>
              <a:rPr b="1" lang="en" sz="12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.adaugaProcesor(</a:t>
            </a:r>
            <a:r>
              <a:rPr b="1"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c1</a:t>
            </a:r>
            <a:r>
              <a:rPr b="1" lang="en" sz="12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200">
                <a:solidFill>
                  <a:srgbClr val="5C7AB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5C7A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pc1</a:t>
            </a:r>
            <a:r>
              <a:rPr b="1" lang="en" sz="12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.adaugaProcesor(</a:t>
            </a:r>
            <a:r>
              <a:rPr b="1"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c2</a:t>
            </a:r>
            <a:r>
              <a:rPr b="1" lang="en" sz="12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200">
                <a:solidFill>
                  <a:srgbClr val="5C7AB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5C7A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C7A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ProcesorCompus pc2 </a:t>
            </a:r>
            <a:r>
              <a:rPr b="1" lang="en" sz="12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200">
                <a:solidFill>
                  <a:srgbClr val="597CC2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" sz="12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ProcesorCompus()</a:t>
            </a:r>
            <a:r>
              <a:rPr b="1" lang="en" sz="1200">
                <a:solidFill>
                  <a:srgbClr val="5C7AB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5C7A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pc2</a:t>
            </a:r>
            <a:r>
              <a:rPr b="1" lang="en" sz="12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.adaugaProcesor(</a:t>
            </a:r>
            <a:r>
              <a:rPr b="1"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pc1</a:t>
            </a:r>
            <a:r>
              <a:rPr b="1" lang="en" sz="12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200">
                <a:solidFill>
                  <a:srgbClr val="5C7AB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5C7A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pc2</a:t>
            </a:r>
            <a:r>
              <a:rPr b="1" lang="en" sz="12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.adaugaProcesor(</a:t>
            </a:r>
            <a:r>
              <a:rPr b="1"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c3</a:t>
            </a:r>
            <a:r>
              <a:rPr b="1" lang="en" sz="12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200">
                <a:solidFill>
                  <a:srgbClr val="5C7AB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5C7A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C7A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2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1" lang="en" sz="1200">
                <a:solidFill>
                  <a:srgbClr val="828EBA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2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b="1"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pc2</a:t>
            </a:r>
            <a:r>
              <a:rPr b="1" lang="en" sz="12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.proceseaza(</a:t>
            </a:r>
            <a:r>
              <a:rPr b="1" lang="en" sz="12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documente</a:t>
            </a:r>
            <a:r>
              <a:rPr b="1" lang="en" sz="12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b="1" lang="en" sz="1200">
                <a:solidFill>
                  <a:srgbClr val="5C7AB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5C7AB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Procesor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8" name="Google Shape;108;p20"/>
          <p:cNvSpPr txBox="1"/>
          <p:nvPr/>
        </p:nvSpPr>
        <p:spPr>
          <a:xfrm>
            <a:off x="4176000" y="2809750"/>
            <a:ext cx="4968000" cy="22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97CC2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ProcesorCompus </a:t>
            </a:r>
            <a:r>
              <a:rPr b="1" lang="en" sz="1100">
                <a:solidFill>
                  <a:srgbClr val="597CC2"/>
                </a:solidFill>
                <a:latin typeface="Courier New"/>
                <a:ea typeface="Courier New"/>
                <a:cs typeface="Courier New"/>
                <a:sym typeface="Courier New"/>
              </a:rPr>
              <a:t>implements </a:t>
            </a:r>
            <a:r>
              <a:rPr b="1" lang="en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Procesor </a:t>
            </a: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AEB5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100">
              <a:solidFill>
                <a:srgbClr val="AEB5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66A6F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b="1" sz="1100">
              <a:solidFill>
                <a:srgbClr val="66A6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6A6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597CC2"/>
                </a:solidFill>
                <a:latin typeface="Courier New"/>
                <a:ea typeface="Courier New"/>
                <a:cs typeface="Courier New"/>
                <a:sym typeface="Courier New"/>
              </a:rPr>
              <a:t>public int </a:t>
            </a:r>
            <a:r>
              <a:rPr b="1" lang="en" sz="1100">
                <a:solidFill>
                  <a:srgbClr val="D9AF6C"/>
                </a:solidFill>
                <a:latin typeface="Courier New"/>
                <a:ea typeface="Courier New"/>
                <a:cs typeface="Courier New"/>
                <a:sym typeface="Courier New"/>
              </a:rPr>
              <a:t>proceseaza</a:t>
            </a: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documente</a:t>
            </a: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00">
              <a:solidFill>
                <a:srgbClr val="AEB5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597CC2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res = </a:t>
            </a:r>
            <a:r>
              <a:rPr b="1" lang="en" sz="1100">
                <a:solidFill>
                  <a:srgbClr val="267D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100">
                <a:solidFill>
                  <a:srgbClr val="5C7AB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5C7A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5C7A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C7AB8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597CC2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Procesor procesor </a:t>
            </a: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100">
                <a:solidFill>
                  <a:srgbClr val="828EBA"/>
                </a:solidFill>
                <a:latin typeface="Courier New"/>
                <a:ea typeface="Courier New"/>
                <a:cs typeface="Courier New"/>
                <a:sym typeface="Courier New"/>
              </a:rPr>
              <a:t>procesoare</a:t>
            </a: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00">
              <a:solidFill>
                <a:srgbClr val="AEB5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res += </a:t>
            </a:r>
            <a:r>
              <a:rPr b="1" lang="en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procesor</a:t>
            </a: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.proceseaza(</a:t>
            </a:r>
            <a:r>
              <a:rPr b="1" lang="en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documente</a:t>
            </a: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100">
                <a:solidFill>
                  <a:srgbClr val="5C7AB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5C7A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C7AB8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AEB5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AEB5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597CC2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1" lang="en" sz="1100">
                <a:solidFill>
                  <a:srgbClr val="5C7AB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5C7A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C7AB8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AEB5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AEB5B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0" y="1017725"/>
            <a:ext cx="51435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97CC2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ProcesorCautare </a:t>
            </a:r>
            <a:r>
              <a:rPr b="1" lang="en" sz="1100">
                <a:solidFill>
                  <a:srgbClr val="597CC2"/>
                </a:solidFill>
                <a:latin typeface="Courier New"/>
                <a:ea typeface="Courier New"/>
                <a:cs typeface="Courier New"/>
                <a:sym typeface="Courier New"/>
              </a:rPr>
              <a:t>implements </a:t>
            </a:r>
            <a:r>
              <a:rPr b="1" lang="en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Procesor </a:t>
            </a: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AEB5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66A6FF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b="1" sz="1100">
              <a:solidFill>
                <a:srgbClr val="66A6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6A6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597CC2"/>
                </a:solidFill>
                <a:latin typeface="Courier New"/>
                <a:ea typeface="Courier New"/>
                <a:cs typeface="Courier New"/>
                <a:sym typeface="Courier New"/>
              </a:rPr>
              <a:t>public int </a:t>
            </a:r>
            <a:r>
              <a:rPr b="1" lang="en" sz="1100">
                <a:solidFill>
                  <a:srgbClr val="D9AF6C"/>
                </a:solidFill>
                <a:latin typeface="Courier New"/>
                <a:ea typeface="Courier New"/>
                <a:cs typeface="Courier New"/>
                <a:sym typeface="Courier New"/>
              </a:rPr>
              <a:t>proceseaza</a:t>
            </a: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documente</a:t>
            </a: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00">
              <a:solidFill>
                <a:srgbClr val="AEB5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597CC2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res = </a:t>
            </a:r>
            <a:r>
              <a:rPr b="1" lang="en" sz="1100">
                <a:solidFill>
                  <a:srgbClr val="267DFF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100">
                <a:solidFill>
                  <a:srgbClr val="5C7AB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5C7A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C7AB8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100">
                <a:solidFill>
                  <a:srgbClr val="597CC2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Document document </a:t>
            </a: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documente</a:t>
            </a: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100">
              <a:solidFill>
                <a:srgbClr val="AEB5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en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continut </a:t>
            </a: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.analizeaza()</a:t>
            </a:r>
            <a:r>
              <a:rPr b="1" lang="en" sz="1100">
                <a:solidFill>
                  <a:srgbClr val="5C7AB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5C7A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C7AB8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100">
                <a:solidFill>
                  <a:srgbClr val="597CC2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String cuvant </a:t>
            </a: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continut</a:t>
            </a: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b="1" sz="1100">
              <a:solidFill>
                <a:srgbClr val="AEB5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" sz="1100">
                <a:solidFill>
                  <a:srgbClr val="597CC2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00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cuvant</a:t>
            </a: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.equals(</a:t>
            </a:r>
            <a:r>
              <a:rPr b="1" lang="en" sz="1100">
                <a:solidFill>
                  <a:srgbClr val="828EBA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endParaRPr b="1" sz="1100">
              <a:solidFill>
                <a:srgbClr val="AEB5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res++</a:t>
            </a:r>
            <a:r>
              <a:rPr b="1" lang="en" sz="1100">
                <a:solidFill>
                  <a:srgbClr val="5C7AB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5C7A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C7AB8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AEB5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00">
                <a:solidFill>
                  <a:srgbClr val="597CC2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1" lang="en" sz="1100">
                <a:solidFill>
                  <a:srgbClr val="5C7AB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5C7AB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5C7AB8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AEB5B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AEB5B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AEB5B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pc2.proceseaza(docs)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FF0000"/>
                </a:solidFill>
              </a:rPr>
              <a:t>pc2.proceseaza(docs)</a:t>
            </a:r>
            <a:endParaRPr sz="1400">
              <a:solidFill>
                <a:srgbClr val="FF0000"/>
              </a:solidFill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0950" y="1152475"/>
            <a:ext cx="262890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