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60" r:id="rId7"/>
    <p:sldId id="258" r:id="rId8"/>
    <p:sldId id="261" r:id="rId9"/>
    <p:sldId id="270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69" r:id="rId2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75AC"/>
    <a:srgbClr val="F26071"/>
    <a:srgbClr val="103350"/>
    <a:srgbClr val="0C4360"/>
    <a:srgbClr val="1B6872"/>
    <a:srgbClr val="63B7C6"/>
    <a:srgbClr val="002136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75" d="100"/>
          <a:sy n="75" d="100"/>
        </p:scale>
        <p:origin x="210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=""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963BE-E818-41F7-9555-4F4B742E98AE}" type="datetime1">
              <a:rPr lang="ru-RU" smtClean="0"/>
              <a:t>11.01.2021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=""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735222-6EEA-46CD-B936-E9E9D4B85411}" type="datetime1">
              <a:rPr lang="ru-RU" noProof="0" smtClean="0"/>
              <a:t>11.01.2021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984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133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044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192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010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432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326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186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1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96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578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121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714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746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861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68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7" name="Группа 6">
            <a:extLst>
              <a:ext uri="{FF2B5EF4-FFF2-40B4-BE49-F238E27FC236}">
                <a16:creationId xmlns=""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Группа 7">
              <a:extLst>
                <a:ext uri="{FF2B5EF4-FFF2-40B4-BE49-F238E27FC236}">
                  <a16:creationId xmlns=""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Полилиния: фигура 14">
                <a:extLst>
                  <a:ext uri="{FF2B5EF4-FFF2-40B4-BE49-F238E27FC236}">
                    <a16:creationId xmlns=""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6" name="Полилиния: фигура 15">
                <a:extLst>
                  <a:ext uri="{FF2B5EF4-FFF2-40B4-BE49-F238E27FC236}">
                    <a16:creationId xmlns=""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7" name="Прямоугольный треугольник 16">
                <a:extLst>
                  <a:ext uri="{FF2B5EF4-FFF2-40B4-BE49-F238E27FC236}">
                    <a16:creationId xmlns=""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8" name="Прямоугольный треугольник 17">
                <a:extLst>
                  <a:ext uri="{FF2B5EF4-FFF2-40B4-BE49-F238E27FC236}">
                    <a16:creationId xmlns=""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9" name="Прямоугольный треугольник 18">
                <a:extLst>
                  <a:ext uri="{FF2B5EF4-FFF2-40B4-BE49-F238E27FC236}">
                    <a16:creationId xmlns=""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20" name="Полилиния: Фигура 19">
                <a:extLst>
                  <a:ext uri="{FF2B5EF4-FFF2-40B4-BE49-F238E27FC236}">
                    <a16:creationId xmlns=""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</p:grpSp>
        <p:sp>
          <p:nvSpPr>
            <p:cNvPr id="9" name="Полилиния: Фигура 12">
              <a:extLst>
                <a:ext uri="{FF2B5EF4-FFF2-40B4-BE49-F238E27FC236}">
                  <a16:creationId xmlns=""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0" name="Полилиния: Фигура 9">
              <a:extLst>
                <a:ext uri="{FF2B5EF4-FFF2-40B4-BE49-F238E27FC236}">
                  <a16:creationId xmlns=""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11" name="Полилиния: Фигура 12">
              <a:extLst>
                <a:ext uri="{FF2B5EF4-FFF2-40B4-BE49-F238E27FC236}">
                  <a16:creationId xmlns=""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grpSp>
          <p:nvGrpSpPr>
            <p:cNvPr id="12" name="Группа 11">
              <a:extLst>
                <a:ext uri="{FF2B5EF4-FFF2-40B4-BE49-F238E27FC236}">
                  <a16:creationId xmlns=""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Полилиния: Фигура 12">
                <a:extLst>
                  <a:ext uri="{FF2B5EF4-FFF2-40B4-BE49-F238E27FC236}">
                    <a16:creationId xmlns=""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4" name="Полилиния: Фигура 12">
                <a:extLst>
                  <a:ext uri="{FF2B5EF4-FFF2-40B4-BE49-F238E27FC236}">
                    <a16:creationId xmlns=""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тегория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0" name="Рисунок 8">
            <a:extLst>
              <a:ext uri="{FF2B5EF4-FFF2-40B4-BE49-F238E27FC236}">
                <a16:creationId xmlns=""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1" name="Рисунок 8">
            <a:extLst>
              <a:ext uri="{FF2B5EF4-FFF2-40B4-BE49-F238E27FC236}">
                <a16:creationId xmlns=""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2" name="Рисунок 8">
            <a:extLst>
              <a:ext uri="{FF2B5EF4-FFF2-40B4-BE49-F238E27FC236}">
                <a16:creationId xmlns=""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3" name="Рисунок 8">
            <a:extLst>
              <a:ext uri="{FF2B5EF4-FFF2-40B4-BE49-F238E27FC236}">
                <a16:creationId xmlns=""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4" name="Рисунок 8">
            <a:extLst>
              <a:ext uri="{FF2B5EF4-FFF2-40B4-BE49-F238E27FC236}">
                <a16:creationId xmlns=""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6" name="Текст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7" name="Текст 22">
            <a:extLst>
              <a:ext uri="{FF2B5EF4-FFF2-40B4-BE49-F238E27FC236}">
                <a16:creationId xmlns=""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=""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=""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=""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=""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=""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=""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=""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=""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олилиния: Фигура 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и раздел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6" name="Текст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ru-RU" noProof="0"/>
              <a:t>Вставка изображения</a:t>
            </a:r>
          </a:p>
        </p:txBody>
      </p:sp>
      <p:sp>
        <p:nvSpPr>
          <p:cNvPr id="36" name="Текст 22">
            <a:extLst>
              <a:ext uri="{FF2B5EF4-FFF2-40B4-BE49-F238E27FC236}">
                <a16:creationId xmlns=""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7" name="Текст 22">
            <a:extLst>
              <a:ext uri="{FF2B5EF4-FFF2-40B4-BE49-F238E27FC236}">
                <a16:creationId xmlns=""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я и текс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6" name="Текст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ru-RU" noProof="0"/>
              <a:t>Вставка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5" name="Полилиния: Фигура 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Рисунок 2">
            <a:extLst>
              <a:ext uri="{FF2B5EF4-FFF2-40B4-BE49-F238E27FC236}">
                <a16:creationId xmlns=""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1" name="Текст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5" name="Полилиния: Фигура 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1" name="Текст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2" name="Объект 2">
            <a:extLst>
              <a:ext uri="{FF2B5EF4-FFF2-40B4-BE49-F238E27FC236}">
                <a16:creationId xmlns=""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=""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9" name="Полилиния: фигура 9">
            <a:extLst>
              <a:ext uri="{FF2B5EF4-FFF2-40B4-BE49-F238E27FC236}">
                <a16:creationId xmlns=""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7">
            <a:extLst>
              <a:ext uri="{FF2B5EF4-FFF2-40B4-BE49-F238E27FC236}">
                <a16:creationId xmlns=""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1" name="Полилиния: фигура 11">
            <a:extLst>
              <a:ext uri="{FF2B5EF4-FFF2-40B4-BE49-F238E27FC236}">
                <a16:creationId xmlns=""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2" name="Полилиния: Фигура 7">
            <a:extLst>
              <a:ext uri="{FF2B5EF4-FFF2-40B4-BE49-F238E27FC236}">
                <a16:creationId xmlns=""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4" name="Группа 23">
            <a:extLst>
              <a:ext uri="{FF2B5EF4-FFF2-40B4-BE49-F238E27FC236}">
                <a16:creationId xmlns=""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Полилиния: Фигура 15">
              <a:extLst>
                <a:ext uri="{FF2B5EF4-FFF2-40B4-BE49-F238E27FC236}">
                  <a16:creationId xmlns=""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6" name="Полилиния: Фигура 16">
              <a:extLst>
                <a:ext uri="{FF2B5EF4-FFF2-40B4-BE49-F238E27FC236}">
                  <a16:creationId xmlns=""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0" name="Полилиния: Фигура 23">
            <a:extLst>
              <a:ext uri="{FF2B5EF4-FFF2-40B4-BE49-F238E27FC236}">
                <a16:creationId xmlns=""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Номер слайда 4">
            <a:extLst>
              <a:ext uri="{FF2B5EF4-FFF2-40B4-BE49-F238E27FC236}">
                <a16:creationId xmlns=""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6" name="Группа 5">
            <a:extLst>
              <a:ext uri="{FF2B5EF4-FFF2-40B4-BE49-F238E27FC236}">
                <a16:creationId xmlns=""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Прямоугольный треугольник 16">
              <a:extLst>
                <a:ext uri="{FF2B5EF4-FFF2-40B4-BE49-F238E27FC236}">
                  <a16:creationId xmlns=""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8" name="Прямоугольный треугольник 17">
              <a:extLst>
                <a:ext uri="{FF2B5EF4-FFF2-40B4-BE49-F238E27FC236}">
                  <a16:creationId xmlns=""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9" name="Прямоугольный треугольник 18">
              <a:extLst>
                <a:ext uri="{FF2B5EF4-FFF2-40B4-BE49-F238E27FC236}">
                  <a16:creationId xmlns=""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Спасибо!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Спасибо!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=""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2" name="Полилиния: Фигура 31">
            <a:extLst>
              <a:ext uri="{FF2B5EF4-FFF2-40B4-BE49-F238E27FC236}">
                <a16:creationId xmlns=""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=""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=""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Полилиния: Фигура 8">
            <a:extLst>
              <a:ext uri="{FF2B5EF4-FFF2-40B4-BE49-F238E27FC236}">
                <a16:creationId xmlns=""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рямоугольный треугольник 9">
            <a:extLst>
              <a:ext uri="{FF2B5EF4-FFF2-40B4-BE49-F238E27FC236}">
                <a16:creationId xmlns=""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=""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=""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3" name="Полилиния: Фигура 12">
            <a:extLst>
              <a:ext uri="{FF2B5EF4-FFF2-40B4-BE49-F238E27FC236}">
                <a16:creationId xmlns=""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4" name="Полилиния: Фигура 13">
            <a:extLst>
              <a:ext uri="{FF2B5EF4-FFF2-40B4-BE49-F238E27FC236}">
                <a16:creationId xmlns=""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=""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grpSp>
        <p:nvGrpSpPr>
          <p:cNvPr id="16" name="Группа 15">
            <a:extLst>
              <a:ext uri="{FF2B5EF4-FFF2-40B4-BE49-F238E27FC236}">
                <a16:creationId xmlns=""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Полилиния: Фигура 16">
              <a:extLst>
                <a:ext uri="{FF2B5EF4-FFF2-40B4-BE49-F238E27FC236}">
                  <a16:creationId xmlns=""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8" name="Полилиния: Фигура 17">
              <a:extLst>
                <a:ext uri="{FF2B5EF4-FFF2-40B4-BE49-F238E27FC236}">
                  <a16:creationId xmlns=""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=""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Полилиния: Фигура 19">
              <a:extLst>
                <a:ext uri="{FF2B5EF4-FFF2-40B4-BE49-F238E27FC236}">
                  <a16:creationId xmlns=""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1" name="Полилиния: Фигура 20">
              <a:extLst>
                <a:ext uri="{FF2B5EF4-FFF2-40B4-BE49-F238E27FC236}">
                  <a16:creationId xmlns=""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 smtClean="0"/>
              <a:t>Образец текста</a:t>
            </a:r>
          </a:p>
        </p:txBody>
      </p:sp>
      <p:sp>
        <p:nvSpPr>
          <p:cNvPr id="22" name="Номер слайда 4">
            <a:extLst>
              <a:ext uri="{FF2B5EF4-FFF2-40B4-BE49-F238E27FC236}">
                <a16:creationId xmlns=""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3" name="Заголовок 1">
            <a:extLst>
              <a:ext uri="{FF2B5EF4-FFF2-40B4-BE49-F238E27FC236}">
                <a16:creationId xmlns=""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Заголовок раздела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Дополнительный 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4" name="Полилиния: Фигура 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5" name="Полилиния: Фигура 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6" name="Группа 25">
            <a:extLst>
              <a:ext uri="{FF2B5EF4-FFF2-40B4-BE49-F238E27FC236}">
                <a16:creationId xmlns=""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Полилиния: Фигура 26">
              <a:extLst>
                <a:ext uri="{FF2B5EF4-FFF2-40B4-BE49-F238E27FC236}">
                  <a16:creationId xmlns=""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8" name="Полилиния: Фигура 27">
              <a:extLst>
                <a:ext uri="{FF2B5EF4-FFF2-40B4-BE49-F238E27FC236}">
                  <a16:creationId xmlns=""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29" name="Полилиния: Фигура 28">
            <a:extLst>
              <a:ext uri="{FF2B5EF4-FFF2-40B4-BE49-F238E27FC236}">
                <a16:creationId xmlns=""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0" name="Полилиния: Фигура 29">
            <a:extLst>
              <a:ext uri="{FF2B5EF4-FFF2-40B4-BE49-F238E27FC236}">
                <a16:creationId xmlns=""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grpSp>
        <p:nvGrpSpPr>
          <p:cNvPr id="31" name="Группа 30">
            <a:extLst>
              <a:ext uri="{FF2B5EF4-FFF2-40B4-BE49-F238E27FC236}">
                <a16:creationId xmlns=""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Полилиния: Фигура 31">
              <a:extLst>
                <a:ext uri="{FF2B5EF4-FFF2-40B4-BE49-F238E27FC236}">
                  <a16:creationId xmlns=""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3" name="Полилиния: Фигура 32">
              <a:extLst>
                <a:ext uri="{FF2B5EF4-FFF2-40B4-BE49-F238E27FC236}">
                  <a16:creationId xmlns=""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Заголовок раздела 01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 smtClean="0"/>
              <a:t>Образец текста</a:t>
            </a:r>
          </a:p>
        </p:txBody>
      </p:sp>
      <p:sp>
        <p:nvSpPr>
          <p:cNvPr id="35" name="Номер слайда 4">
            <a:extLst>
              <a:ext uri="{FF2B5EF4-FFF2-40B4-BE49-F238E27FC236}">
                <a16:creationId xmlns=""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та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4" name="Полилиния: Фигура 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5" name="Полилиния: Фигура 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8" name="Заголовок 1">
            <a:extLst>
              <a:ext uri="{FF2B5EF4-FFF2-40B4-BE49-F238E27FC236}">
                <a16:creationId xmlns=""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ru-RU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"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Цитата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=""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3" name="Текст 22">
            <a:extLst>
              <a:ext uri="{FF2B5EF4-FFF2-40B4-BE49-F238E27FC236}">
                <a16:creationId xmlns=""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Объект 2">
            <a:extLst>
              <a:ext uri="{FF2B5EF4-FFF2-40B4-BE49-F238E27FC236}">
                <a16:creationId xmlns=""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5" name="Текст 2">
            <a:extLst>
              <a:ext uri="{FF2B5EF4-FFF2-40B4-BE49-F238E27FC236}">
                <a16:creationId xmlns=""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6" name="Текст 4">
            <a:extLst>
              <a:ext uri="{FF2B5EF4-FFF2-40B4-BE49-F238E27FC236}">
                <a16:creationId xmlns=""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7" name="Объект 3">
            <a:extLst>
              <a:ext uri="{FF2B5EF4-FFF2-40B4-BE49-F238E27FC236}">
                <a16:creationId xmlns=""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8" name="Объект 5">
            <a:extLst>
              <a:ext uri="{FF2B5EF4-FFF2-40B4-BE49-F238E27FC236}">
                <a16:creationId xmlns=""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типа содержимого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Объект 2">
            <a:extLst>
              <a:ext uri="{FF2B5EF4-FFF2-40B4-BE49-F238E27FC236}">
                <a16:creationId xmlns=""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1" name="Объект 3">
            <a:extLst>
              <a:ext uri="{FF2B5EF4-FFF2-40B4-BE49-F238E27FC236}">
                <a16:creationId xmlns=""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7" name="Полилиния: Фигура 9">
            <a:extLst>
              <a:ext uri="{FF2B5EF4-FFF2-40B4-BE49-F238E27FC236}">
                <a16:creationId xmlns=""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17">
            <a:extLst>
              <a:ext uri="{FF2B5EF4-FFF2-40B4-BE49-F238E27FC236}">
                <a16:creationId xmlns=""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9" name="Полилиния: фигура 11">
            <a:extLst>
              <a:ext uri="{FF2B5EF4-FFF2-40B4-BE49-F238E27FC236}">
                <a16:creationId xmlns=""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7">
            <a:extLst>
              <a:ext uri="{FF2B5EF4-FFF2-40B4-BE49-F238E27FC236}">
                <a16:creationId xmlns=""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Заголовок 1">
            <a:extLst>
              <a:ext uri="{FF2B5EF4-FFF2-40B4-BE49-F238E27FC236}">
                <a16:creationId xmlns=""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>
                <a:latin typeface="+mj-lt"/>
              </a:rPr>
              <a:t>Образец заголовка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=""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Полилиния: Фигура 15">
              <a:extLst>
                <a:ext uri="{FF2B5EF4-FFF2-40B4-BE49-F238E27FC236}">
                  <a16:creationId xmlns=""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4" name="Полилиния: Фигура 16">
              <a:extLst>
                <a:ext uri="{FF2B5EF4-FFF2-40B4-BE49-F238E27FC236}">
                  <a16:creationId xmlns=""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=""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Прямоугольник: Усеченный угол 18">
              <a:extLst>
                <a:ext uri="{FF2B5EF4-FFF2-40B4-BE49-F238E27FC236}">
                  <a16:creationId xmlns=""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17" name="Прямоугольник: Усеченный угол 2">
              <a:extLst>
                <a:ext uri="{FF2B5EF4-FFF2-40B4-BE49-F238E27FC236}">
                  <a16:creationId xmlns=""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18" name="Полилиния: Фигура 23">
            <a:extLst>
              <a:ext uri="{FF2B5EF4-FFF2-40B4-BE49-F238E27FC236}">
                <a16:creationId xmlns=""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9" name="Номер слайда 4">
            <a:extLst>
              <a:ext uri="{FF2B5EF4-FFF2-40B4-BE49-F238E27FC236}">
                <a16:creationId xmlns=""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587396"/>
            <a:ext cx="7077456" cy="3051916"/>
          </a:xfrm>
        </p:spPr>
        <p:txBody>
          <a:bodyPr rtlCol="0"/>
          <a:lstStyle/>
          <a:p>
            <a:pPr algn="ctr" rtl="0"/>
            <a:r>
              <a:rPr lang="ru-RU" dirty="0" smtClean="0"/>
              <a:t>Метод четырех русских для битовых матриц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1896" y="4623896"/>
            <a:ext cx="2549299" cy="1346955"/>
          </a:xfrm>
        </p:spPr>
        <p:txBody>
          <a:bodyPr rtlCol="0">
            <a:normAutofit fontScale="85000" lnSpcReduction="10000"/>
          </a:bodyPr>
          <a:lstStyle/>
          <a:p>
            <a:pPr marL="0" indent="0" rtl="0">
              <a:buNone/>
            </a:pPr>
            <a:r>
              <a:rPr lang="ru-RU" dirty="0" smtClean="0"/>
              <a:t>Выполнила</a:t>
            </a:r>
          </a:p>
          <a:p>
            <a:r>
              <a:rPr lang="ru-RU" dirty="0" smtClean="0"/>
              <a:t>Студентка ХНУРЕ</a:t>
            </a:r>
          </a:p>
          <a:p>
            <a:r>
              <a:rPr lang="ru-RU" dirty="0"/>
              <a:t>г</a:t>
            </a:r>
            <a:r>
              <a:rPr lang="ru-RU" dirty="0" smtClean="0"/>
              <a:t>р. ПЗПИ-19-4</a:t>
            </a:r>
          </a:p>
          <a:p>
            <a:pPr marL="0" indent="0" rtl="0">
              <a:buNone/>
            </a:pPr>
            <a:r>
              <a:rPr lang="ru-RU" dirty="0" smtClean="0"/>
              <a:t>Кошкина Дарья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589" y="200309"/>
            <a:ext cx="11214100" cy="535531"/>
          </a:xfrm>
        </p:spPr>
        <p:txBody>
          <a:bodyPr rtlCol="0"/>
          <a:lstStyle/>
          <a:p>
            <a:pPr algn="ctr" rtl="0"/>
            <a:r>
              <a:rPr lang="ru-RU" dirty="0" smtClean="0"/>
              <a:t>Доказательство правильности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2589" y="810915"/>
                <a:ext cx="11214100" cy="6019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	Предложенный алгоритм математически ничем не отличается от вычисления по определению: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. </a:t>
                </a:r>
                <a:endParaRPr lang="en-US" sz="22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Предложенный алгоритм реализует следующую формулу: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ru-RU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uk-UA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uk-UA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200" dirty="0" smtClean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ru-RU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ru-RU" sz="2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22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𝑘𝑙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ru-RU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ru-RU" sz="22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𝑘𝑙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200" dirty="0" smtClean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ru-RU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𝑘𝑙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𝑘𝑙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+0,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𝑘𝑙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𝑘𝑙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sz="2200" dirty="0" smtClean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uk-UA" sz="2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 smtClean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Корректность алгоритма доказана.</a:t>
                </a:r>
                <a:endParaRPr lang="ru-RU" sz="22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89" y="810915"/>
                <a:ext cx="11214100" cy="6019789"/>
              </a:xfrm>
              <a:prstGeom prst="rect">
                <a:avLst/>
              </a:prstGeom>
              <a:blipFill rotWithShape="0">
                <a:blip r:embed="rId3"/>
                <a:stretch>
                  <a:fillRect l="-707" t="-1215" r="-707" b="-5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7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473075"/>
            <a:ext cx="11214100" cy="535531"/>
          </a:xfrm>
        </p:spPr>
        <p:txBody>
          <a:bodyPr rtlCol="0"/>
          <a:lstStyle/>
          <a:p>
            <a:pPr algn="ctr" rtl="0"/>
            <a:r>
              <a:rPr lang="ru-RU" dirty="0" smtClean="0"/>
              <a:t>Оценка временной асимптотики алгоритма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>
                <a:spLocks noChangeArrowheads="1"/>
              </p:cNvSpPr>
              <p:nvPr/>
            </p:nvSpPr>
            <p:spPr bwMode="auto">
              <a:xfrm>
                <a:off x="1231900" y="1437164"/>
                <a:ext cx="9309100" cy="386886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253920" tIns="4761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ru-RU" alt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Оценим асимптотику данного алгоритма.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lang="ru-RU" altLang="ru-RU" sz="2200" dirty="0" err="1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Предподсчёт</a:t>
                </a:r>
                <a:r>
                  <a:rPr lang="ru-RU" altLang="ru-RU" sz="22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 скалярных произведений работает за </a:t>
                </a:r>
                <a14:m>
                  <m:oMath xmlns:m="http://schemas.openxmlformats.org/officeDocument/2006/math">
                    <m:r>
                      <a:rPr lang="en-US" altLang="ru-RU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ru-RU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ru-RU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ru-RU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ru-RU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ru-RU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ru-RU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ru-RU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ru-RU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.</a:t>
                </a:r>
                <a:endParaRPr lang="ru-RU" altLang="ru-RU" sz="22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lang="ru-RU" altLang="ru-RU" sz="22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Создание матриц </a:t>
                </a:r>
                <a:r>
                  <a:rPr lang="ru-RU" alt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A</a:t>
                </a:r>
                <a:r>
                  <a:rPr lang="ru-RU" altLang="ru-RU" sz="22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′ и </a:t>
                </a:r>
                <a:r>
                  <a:rPr lang="ru-RU" alt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B</a:t>
                </a:r>
                <a:r>
                  <a:rPr lang="ru-RU" altLang="ru-RU" sz="22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′ — </a:t>
                </a:r>
                <a14:m>
                  <m:oMath xmlns:m="http://schemas.openxmlformats.org/officeDocument/2006/math">
                    <m:r>
                      <a:rPr lang="en-US" altLang="ru-RU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ru-RU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ru-RU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ru-RU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ru-RU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ru-RU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.</a:t>
                </a:r>
                <a:endParaRPr lang="ru-RU" altLang="ru-RU" sz="22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lang="ru-RU" altLang="ru-RU" sz="22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Перемножение полученных матриц — </a:t>
                </a:r>
                <a14:m>
                  <m:oMath xmlns:m="http://schemas.openxmlformats.org/officeDocument/2006/math">
                    <m:r>
                      <a:rPr lang="en-US" altLang="ru-RU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ru-RU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ru-RU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ru-RU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ru-RU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ru-RU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ru-RU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.</a:t>
                </a:r>
                <a:endParaRPr lang="ru-RU" altLang="ru-RU" sz="22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  <a:p>
                <a:pPr lvl="0">
                  <a:lnSpc>
                    <a:spcPct val="120000"/>
                  </a:lnSpc>
                </a:pPr>
                <a:r>
                  <a:rPr lang="ru-RU" altLang="ru-RU" sz="22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Итого: </a:t>
                </a:r>
                <a:r>
                  <a:rPr lang="en-US" altLang="ru-RU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alt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alt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ru-RU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ru-RU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. </a:t>
                </a:r>
                <a:endParaRPr lang="en-US" altLang="ru-RU" sz="2200" dirty="0" smtClean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  <a:p>
                <a:pPr lvl="0">
                  <a:lnSpc>
                    <a:spcPct val="120000"/>
                  </a:lnSpc>
                </a:pPr>
                <a:r>
                  <a:rPr lang="ru-RU" alt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Выбрав</a:t>
                </a:r>
                <a:r>
                  <a:rPr lang="ru-RU" altLang="ru-RU" sz="22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altLang="ru-RU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ru-RU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altLang="ru-RU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ru-RU" sz="2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ru-RU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ru-RU" alt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, </a:t>
                </a:r>
                <a:r>
                  <a:rPr lang="ru-RU" altLang="ru-RU" sz="22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получаем </a:t>
                </a:r>
                <a:r>
                  <a:rPr lang="ru-RU" alt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требуемую</a:t>
                </a:r>
                <a:r>
                  <a:rPr lang="en-US" alt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ru-RU" alt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асимптотику</a:t>
                </a:r>
                <a:r>
                  <a:rPr lang="ru-RU" altLang="ru-RU" sz="22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 </a:t>
                </a:r>
                <a:br>
                  <a:rPr lang="ru-RU" altLang="ru-RU" sz="22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ru-RU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ru-RU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ru-RU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ru-RU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ru-RU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en-US" altLang="ru-RU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ru-RU" sz="2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ru-RU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sup>
                          </m:sSup>
                          <m:r>
                            <a:rPr lang="en-US" altLang="ru-RU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altLang="ru-RU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ru-RU" sz="2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ru-RU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altLang="ru-RU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ru-RU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ru-RU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ru-RU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ru-RU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ru-RU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ru-RU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ru-RU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ru-RU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func>
                                <m:funcPr>
                                  <m:ctrlPr>
                                    <a:rPr lang="en-US" altLang="ru-RU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ru-RU" sz="2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ru-RU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den>
                          </m:f>
                        </m:e>
                      </m:d>
                      <m:r>
                        <a:rPr lang="en-US" altLang="ru-RU" sz="2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ru-RU" sz="2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altLang="ru-RU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altLang="ru-RU" sz="22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ru-RU" sz="22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ru-RU" sz="22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altLang="ru-RU" sz="2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altLang="ru-RU" sz="22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ru-RU" sz="220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ru-RU" sz="22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altLang="ru-RU" sz="2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altLang="ru-RU" sz="2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ru-RU" sz="2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ru-RU" sz="2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ru-RU" sz="22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ru-RU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ru-RU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ru-RU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ru-RU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func>
                                <m:funcPr>
                                  <m:ctrlPr>
                                    <a:rPr lang="en-US" altLang="ru-RU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ru-RU" sz="2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ru-RU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den>
                          </m:f>
                        </m:e>
                      </m:d>
                      <m:r>
                        <a:rPr lang="en-US" altLang="ru-RU" sz="2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ru-RU" sz="2200" b="0" i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en-US" altLang="ru-RU" sz="2200" b="0" i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ru-RU" sz="22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ru-RU" sz="22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ru-RU" sz="22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ru-RU" sz="22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func>
                            <m:funcPr>
                              <m:ctrlPr>
                                <a:rPr lang="en-US" altLang="ru-RU" sz="22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ru-RU" sz="22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ru-RU" sz="22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den>
                      </m:f>
                      <m:r>
                        <a:rPr lang="en-US" altLang="ru-RU" sz="2200" b="0" i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altLang="ru-RU" sz="2200" dirty="0">
                  <a:solidFill>
                    <a:srgbClr val="92D05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1900" y="1437164"/>
                <a:ext cx="9309100" cy="38688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28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473075"/>
            <a:ext cx="11214100" cy="535531"/>
          </a:xfrm>
        </p:spPr>
        <p:txBody>
          <a:bodyPr rtlCol="0"/>
          <a:lstStyle/>
          <a:p>
            <a:pPr algn="ctr" rtl="0"/>
            <a:r>
              <a:rPr lang="ru-RU" dirty="0" smtClean="0"/>
              <a:t>Оценка затрат памяти алгоритма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>
                <a:spLocks noChangeArrowheads="1"/>
              </p:cNvSpPr>
              <p:nvPr/>
            </p:nvSpPr>
            <p:spPr bwMode="auto">
              <a:xfrm>
                <a:off x="1231900" y="1628497"/>
                <a:ext cx="9728200" cy="348619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253920" tIns="4761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ru-RU" alt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Оценим затраты памяти данного алгоритма.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lang="ru-RU" alt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Таблица </a:t>
                </a:r>
                <a:r>
                  <a:rPr lang="ru-RU" altLang="ru-RU" sz="2200" dirty="0" err="1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предподсчёта</a:t>
                </a:r>
                <a:r>
                  <a:rPr lang="ru-RU" alt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 занимает</a:t>
                </a:r>
                <a:r>
                  <a:rPr lang="ru-RU" altLang="ru-RU" sz="22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altLang="ru-RU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ru-RU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ru-RU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ru-RU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ru-RU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ru-RU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ru-RU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 памяти.</a:t>
                </a:r>
                <a:endParaRPr lang="ru-RU" altLang="ru-RU" sz="22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lang="ru-RU" alt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Хранение </a:t>
                </a:r>
                <a:r>
                  <a:rPr lang="ru-RU" altLang="ru-RU" sz="22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матриц </a:t>
                </a:r>
                <a:r>
                  <a:rPr lang="ru-RU" alt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A</a:t>
                </a:r>
                <a:r>
                  <a:rPr lang="ru-RU" altLang="ru-RU" sz="22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 и </a:t>
                </a:r>
                <a:r>
                  <a:rPr lang="ru-RU" alt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B</a:t>
                </a:r>
                <a:r>
                  <a:rPr lang="ru-RU" altLang="ru-RU" sz="22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 — </a:t>
                </a:r>
                <a14:m>
                  <m:oMath xmlns:m="http://schemas.openxmlformats.org/officeDocument/2006/math">
                    <m:r>
                      <a:rPr lang="en-US" altLang="ru-RU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ru-RU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ru-RU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ru-RU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ru-RU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ru-RU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  <a:buFontTx/>
                  <a:buChar char="•"/>
                </a:pPr>
                <a:r>
                  <a:rPr lang="ru-RU" alt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Хранение сжатых </a:t>
                </a:r>
                <a:r>
                  <a:rPr lang="ru-RU" altLang="ru-RU" sz="22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матриц A′ и B′ — </a:t>
                </a:r>
                <a14:m>
                  <m:oMath xmlns:m="http://schemas.openxmlformats.org/officeDocument/2006/math">
                    <m:r>
                      <a:rPr lang="en-US" alt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ru-RU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f>
                      <m:fPr>
                        <m:ctrlPr>
                          <a:rPr lang="en-US" altLang="ru-RU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ru-RU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ru-RU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ru-RU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ru-RU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ru-RU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.</a:t>
                </a:r>
                <a:endParaRPr lang="ru-RU" altLang="ru-RU" sz="22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  <a:p>
                <a:pPr lvl="0">
                  <a:lnSpc>
                    <a:spcPct val="120000"/>
                  </a:lnSpc>
                </a:pPr>
                <a:r>
                  <a:rPr lang="ru-RU" alt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Итого</a:t>
                </a:r>
                <a:r>
                  <a:rPr lang="ru-RU" altLang="ru-RU" sz="22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: </a:t>
                </a:r>
                <a:r>
                  <a:rPr lang="en-US" altLang="ru-RU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alt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f>
                      <m:fPr>
                        <m:ctrlP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. </a:t>
                </a:r>
                <a:endParaRPr lang="en-US" altLang="ru-RU" sz="2200" dirty="0" smtClean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  <a:p>
                <a:pPr lvl="0">
                  <a:lnSpc>
                    <a:spcPct val="120000"/>
                  </a:lnSpc>
                </a:pPr>
                <a:r>
                  <a:rPr lang="ru-RU" alt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Выбрав</a:t>
                </a:r>
                <a:r>
                  <a:rPr lang="ru-RU" altLang="ru-RU" sz="22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altLang="ru-RU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ru-RU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altLang="ru-RU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ru-RU" sz="2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ru-RU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ru-RU" alt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, </a:t>
                </a:r>
                <a:r>
                  <a:rPr lang="ru-RU" altLang="ru-RU" sz="22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получаем  </a:t>
                </a:r>
                <a:br>
                  <a:rPr lang="ru-RU" altLang="ru-RU" sz="22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ru-RU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ru-RU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ru-RU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ru-RU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ru-RU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en-US" altLang="ru-RU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ru-RU" sz="2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ru-RU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sup>
                          </m:sSup>
                          <m:r>
                            <a:rPr lang="en-US" altLang="ru-RU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ru-RU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ru-RU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ru-RU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ru-RU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ru-RU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ru-RU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f>
                            <m:fPr>
                              <m:ctrlPr>
                                <a:rPr lang="en-US" altLang="ru-RU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ru-RU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ru-RU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US" altLang="ru-RU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ru-RU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ru-RU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ru-RU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US" altLang="ru-RU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ru-RU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ru-RU" sz="2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ru-RU" sz="2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altLang="ru-RU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ru-RU" altLang="ru-RU" sz="2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ru-RU" sz="2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ru-RU" sz="2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ru-RU" sz="22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ru-RU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ru-RU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f>
                            <m:fPr>
                              <m:ctrlPr>
                                <a:rPr lang="en-US" altLang="ru-RU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ru-RU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ru-RU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US" altLang="ru-RU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ru-RU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ru-RU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ru-RU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US" altLang="ru-RU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ru-RU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ru-RU" sz="2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ru-RU" sz="2200" b="0" i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en-US" altLang="ru-RU" sz="2200" b="0" i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ru-RU" sz="22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ru-RU" sz="22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ru-RU" sz="22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ru-RU" sz="2200" b="0" i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altLang="ru-RU" sz="2200" dirty="0">
                  <a:solidFill>
                    <a:srgbClr val="92D05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1900" y="1628497"/>
                <a:ext cx="9728200" cy="34861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82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49225"/>
            <a:ext cx="11214100" cy="535531"/>
          </a:xfrm>
        </p:spPr>
        <p:txBody>
          <a:bodyPr rtlCol="0"/>
          <a:lstStyle/>
          <a:p>
            <a:pPr algn="ctr" rtl="0"/>
            <a:r>
              <a:rPr lang="ru-RU" dirty="0" smtClean="0"/>
              <a:t>Практические замеры времени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50" y="992431"/>
            <a:ext cx="8121650" cy="276643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50" y="3869694"/>
            <a:ext cx="8121650" cy="2734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65647" y="333375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863097" y="1040086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863097" y="3806523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1565647" y="620429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90500" y="1390650"/>
            <a:ext cx="33972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На данных графиках представлено отношения размера входных матриц (</a:t>
            </a:r>
            <a:r>
              <a:rPr lang="en-US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n</a:t>
            </a:r>
            <a:r>
              <a:rPr lang="ru-RU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) к времени выполнения алгоритма (</a:t>
            </a:r>
            <a:r>
              <a:rPr lang="en-US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</a:t>
            </a:r>
            <a:r>
              <a:rPr lang="ru-RU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)</a:t>
            </a:r>
            <a:r>
              <a:rPr lang="en-US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.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Очевидно, что при максимальном равном значении </a:t>
            </a: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n</a:t>
            </a:r>
            <a:r>
              <a:rPr lang="ru-RU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 = 200</a:t>
            </a:r>
            <a:r>
              <a:rPr lang="ru-RU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, у обычного алгоритма время выполнения около </a:t>
            </a:r>
            <a:r>
              <a:rPr lang="ru-RU" sz="2000" dirty="0" smtClean="0">
                <a:solidFill>
                  <a:srgbClr val="F26071"/>
                </a:solidFill>
                <a:latin typeface="Comic Sans MS" panose="030F0702030302020204" pitchFamily="66" charset="0"/>
              </a:rPr>
              <a:t>1,2</a:t>
            </a:r>
            <a:r>
              <a:rPr lang="ru-RU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секунды, а у метода четырех русских – </a:t>
            </a:r>
            <a:r>
              <a:rPr lang="ru-RU" sz="2000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0,4</a:t>
            </a:r>
            <a:r>
              <a:rPr lang="ru-RU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секунды.</a:t>
            </a:r>
            <a:endParaRPr lang="ru-RU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337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49225"/>
            <a:ext cx="11214100" cy="535531"/>
          </a:xfrm>
        </p:spPr>
        <p:txBody>
          <a:bodyPr rtlCol="0"/>
          <a:lstStyle/>
          <a:p>
            <a:pPr algn="ctr" rtl="0"/>
            <a:r>
              <a:rPr lang="ru-RU" dirty="0" smtClean="0"/>
              <a:t>Практические замеры времени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90500" y="1390650"/>
            <a:ext cx="33972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На данных графиках представлено отношения размера входных матриц (</a:t>
            </a:r>
            <a:r>
              <a:rPr lang="en-US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n</a:t>
            </a:r>
            <a:r>
              <a:rPr lang="ru-RU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) к времени выполнения алгоритма (</a:t>
            </a:r>
            <a:r>
              <a:rPr lang="en-US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</a:t>
            </a:r>
            <a:r>
              <a:rPr lang="ru-RU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)</a:t>
            </a:r>
            <a:r>
              <a:rPr lang="en-US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.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Очевидно, что при максимальном равном значении </a:t>
            </a: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n</a:t>
            </a:r>
            <a:r>
              <a:rPr lang="ru-RU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 = 500</a:t>
            </a:r>
            <a:r>
              <a:rPr lang="ru-RU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, у обычного алгоритма время выполнения около </a:t>
            </a:r>
            <a:r>
              <a:rPr lang="ru-RU" sz="2000" dirty="0" smtClean="0">
                <a:solidFill>
                  <a:srgbClr val="F26071"/>
                </a:solidFill>
                <a:latin typeface="Comic Sans MS" panose="030F0702030302020204" pitchFamily="66" charset="0"/>
              </a:rPr>
              <a:t>19</a:t>
            </a:r>
            <a:r>
              <a:rPr lang="ru-RU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секунд, а у метода четырех русских – около </a:t>
            </a:r>
            <a:r>
              <a:rPr lang="ru-RU" sz="2000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4</a:t>
            </a:r>
            <a:r>
              <a:rPr lang="ru-RU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секунд.</a:t>
            </a:r>
            <a:endParaRPr lang="ru-RU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366" y="3745721"/>
            <a:ext cx="8138287" cy="27403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162" y="931301"/>
            <a:ext cx="8116491" cy="2732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88497" y="867801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  <a:endParaRPr lang="ru-RU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888497" y="3745721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1626850" y="323241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</a:t>
            </a:r>
            <a:endParaRPr lang="ru-RU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1626850" y="602242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39429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49225"/>
            <a:ext cx="11214100" cy="535531"/>
          </a:xfrm>
        </p:spPr>
        <p:txBody>
          <a:bodyPr rtlCol="0"/>
          <a:lstStyle/>
          <a:p>
            <a:pPr algn="ctr" rtl="0"/>
            <a:r>
              <a:rPr lang="ru-RU" dirty="0" smtClean="0"/>
              <a:t>Практические замеры времени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58775" y="774700"/>
            <a:ext cx="11677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На данных графиках представлено отношения размера входных матриц (</a:t>
            </a:r>
            <a:r>
              <a:rPr lang="en-US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n</a:t>
            </a:r>
            <a:r>
              <a:rPr lang="ru-RU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) к времени выполнения алгоритма (</a:t>
            </a:r>
            <a:r>
              <a:rPr lang="en-US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</a:t>
            </a:r>
            <a:r>
              <a:rPr lang="ru-RU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)</a:t>
            </a:r>
            <a:r>
              <a:rPr lang="en-US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.</a:t>
            </a:r>
          </a:p>
          <a:p>
            <a:pPr algn="just"/>
            <a:r>
              <a:rPr lang="ru-RU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Зависимость на рис 5 при небольшом </a:t>
            </a:r>
            <a:r>
              <a:rPr lang="en-US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n</a:t>
            </a:r>
            <a:r>
              <a:rPr lang="ru-RU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, и на рис 6 при относительно большом </a:t>
            </a:r>
            <a:r>
              <a:rPr lang="en-US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n</a:t>
            </a:r>
            <a:r>
              <a:rPr lang="ru-RU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.</a:t>
            </a:r>
            <a:endParaRPr lang="ru-RU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2105024"/>
            <a:ext cx="5498602" cy="414972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488" y="2105024"/>
            <a:ext cx="5492915" cy="41497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20790" y="624205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Рис 5</a:t>
            </a:r>
            <a:endParaRPr lang="ru-RU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07659" y="625475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Рис 6</a:t>
            </a:r>
            <a:endParaRPr lang="ru-RU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4325" y="2010801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  <a:endParaRPr lang="ru-RU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295147" y="2023332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  <a:endParaRPr lang="ru-RU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11586460" y="592363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</a:t>
            </a:r>
            <a:endParaRPr lang="ru-RU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5610509" y="592363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</a:t>
            </a:r>
            <a:endParaRPr lang="ru-RU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47750" y="2482850"/>
            <a:ext cx="311150" cy="133350"/>
          </a:xfrm>
          <a:prstGeom prst="rect">
            <a:avLst/>
          </a:prstGeom>
          <a:solidFill>
            <a:srgbClr val="0C75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047750" y="2673350"/>
            <a:ext cx="311150" cy="13335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323790" y="2593201"/>
            <a:ext cx="1675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 Simple multiplication</a:t>
            </a:r>
            <a:endParaRPr lang="ru-RU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323790" y="2400473"/>
            <a:ext cx="119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 Four Russian</a:t>
            </a:r>
            <a:endParaRPr lang="ru-RU" sz="12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7041456" y="2482850"/>
            <a:ext cx="311150" cy="133350"/>
          </a:xfrm>
          <a:prstGeom prst="rect">
            <a:avLst/>
          </a:prstGeom>
          <a:solidFill>
            <a:srgbClr val="0C75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041456" y="2673350"/>
            <a:ext cx="311150" cy="13335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7317496" y="2593201"/>
            <a:ext cx="1675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 Simple multiplication</a:t>
            </a:r>
            <a:endParaRPr lang="ru-RU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317496" y="2400473"/>
            <a:ext cx="119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 Four Russian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941617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33375"/>
            <a:ext cx="11214100" cy="535531"/>
          </a:xfrm>
        </p:spPr>
        <p:txBody>
          <a:bodyPr rtlCol="0"/>
          <a:lstStyle/>
          <a:p>
            <a:pPr algn="ctr" rtl="0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76325" y="1282700"/>
            <a:ext cx="985837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	Метод четырех русских очень изящный и эффективный алгоритм, который может быть использован для ускорения алгоритмов работающих с булевыми матрицами.	</a:t>
            </a:r>
          </a:p>
          <a:p>
            <a:pPr algn="just"/>
            <a:r>
              <a:rPr lang="ru-RU" sz="2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	Теоретически доказали и практически убедились в том, что метод четырех русских (</a:t>
            </a:r>
            <a:r>
              <a:rPr lang="en-US" sz="2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Method of Four Russian</a:t>
            </a:r>
            <a:r>
              <a:rPr lang="ru-RU" sz="2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)</a:t>
            </a:r>
            <a:r>
              <a:rPr lang="en-US" sz="2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ru-RU" sz="2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работает корректно и быстрее решения по определению. Особенно применение метода четырех русских выгодно на больших входных данных.</a:t>
            </a:r>
            <a:endParaRPr lang="ru-RU" sz="2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918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1450" y="2896108"/>
            <a:ext cx="8264190" cy="1243584"/>
          </a:xfrm>
        </p:spPr>
        <p:txBody>
          <a:bodyPr rtlCol="0"/>
          <a:lstStyle/>
          <a:p>
            <a:pPr rtl="0"/>
            <a:r>
              <a:rPr lang="ru-RU" sz="4800" dirty="0" smtClean="0"/>
              <a:t>Спасибо</a:t>
            </a:r>
            <a:r>
              <a:rPr lang="en-US" sz="4800" dirty="0" smtClean="0"/>
              <a:t> </a:t>
            </a:r>
            <a:r>
              <a:rPr lang="ru-RU" sz="4800" dirty="0" smtClean="0"/>
              <a:t>за внимание!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14" y="180155"/>
            <a:ext cx="11747920" cy="859055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4800" dirty="0" smtClean="0"/>
              <a:t>Описание алгоритма</a:t>
            </a:r>
            <a:endParaRPr lang="ru-RU" sz="48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/>
              <a:t>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0079" y="1099995"/>
                <a:ext cx="8265922" cy="618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	</a:t>
                </a:r>
                <a:r>
                  <a:rPr 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Метод четырех русских используется для ускорения алгоритмов с использованием битовых матриц (состоящих из 0 и 1). 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ru-RU" sz="22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	</a:t>
                </a:r>
                <a:r>
                  <a:rPr 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Алгоритмы к которым может быть применен метод четырех русских: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Вычисление редакционного расстояния (расстояние Левенштейна);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Умножение булевых матриц;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Решение задачи НОП (наибольшей общей </a:t>
                </a:r>
                <a:r>
                  <a:rPr lang="ru-RU" sz="2200" dirty="0" err="1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подпоследовательности</a:t>
                </a:r>
                <a:r>
                  <a:rPr 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);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	Мы </a:t>
                </a:r>
                <a:r>
                  <a:rPr lang="ru-RU" sz="22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рассмотрим перемножение таких матриц. Данный разработанный алгоритм позволяет выполнять умножение за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.</a:t>
                </a:r>
                <a:endParaRPr lang="ru-RU" sz="22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ru-RU" sz="2200" dirty="0" smtClean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	</a:t>
                </a:r>
                <a:endParaRPr lang="ru-RU" sz="2200" i="1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79" y="1099995"/>
                <a:ext cx="8265922" cy="6186309"/>
              </a:xfrm>
              <a:prstGeom prst="rect">
                <a:avLst/>
              </a:prstGeom>
              <a:blipFill rotWithShape="0">
                <a:blip r:embed="rId3"/>
                <a:stretch>
                  <a:fillRect l="-959" r="-9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Рисунок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18" y="5233863"/>
            <a:ext cx="730934" cy="730934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6" b="1867"/>
          <a:stretch/>
        </p:blipFill>
        <p:spPr>
          <a:xfrm>
            <a:off x="9562352" y="1253516"/>
            <a:ext cx="744656" cy="70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920" y="307323"/>
            <a:ext cx="10661480" cy="859055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4800" dirty="0" smtClean="0"/>
              <a:t>Краткая история</a:t>
            </a:r>
            <a:endParaRPr lang="ru-RU" sz="48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41731" y="1243699"/>
            <a:ext cx="8950218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 sz="2200" dirty="0">
                <a:solidFill>
                  <a:schemeClr val="bg1"/>
                </a:solidFill>
                <a:latin typeface="Comic Sans MS" panose="030F0702030302020204" pitchFamily="66" charset="0"/>
              </a:rPr>
              <a:t>Первый чисто комбинаторный метод был предложен 4 московскими учеными: Арлазаровым, </a:t>
            </a:r>
            <a:r>
              <a:rPr lang="ru-RU" sz="22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Диницем</a:t>
            </a:r>
            <a:r>
              <a:rPr lang="ru-RU" sz="2200" dirty="0">
                <a:solidFill>
                  <a:schemeClr val="bg1"/>
                </a:solidFill>
                <a:latin typeface="Comic Sans MS" panose="030F0702030302020204" pitchFamily="66" charset="0"/>
              </a:rPr>
              <a:t>, Кронродом и </a:t>
            </a:r>
            <a:r>
              <a:rPr lang="ru-RU" sz="22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Фараджевым</a:t>
            </a:r>
            <a:r>
              <a:rPr lang="ru-RU" sz="2200" dirty="0">
                <a:solidFill>
                  <a:schemeClr val="bg1"/>
                </a:solidFill>
                <a:latin typeface="Comic Sans MS" panose="030F0702030302020204" pitchFamily="66" charset="0"/>
              </a:rPr>
              <a:t> в 1970 году и в честь своих первооткрывателей носит имя </a:t>
            </a:r>
            <a:r>
              <a:rPr lang="ru-RU" sz="2200" i="1" u="sng" dirty="0">
                <a:solidFill>
                  <a:schemeClr val="bg1"/>
                </a:solidFill>
                <a:latin typeface="Comic Sans MS" panose="030F0702030302020204" pitchFamily="66" charset="0"/>
              </a:rPr>
              <a:t>метода четыре</a:t>
            </a:r>
            <a:r>
              <a:rPr lang="en-US" sz="2200" i="1" u="sng" dirty="0">
                <a:solidFill>
                  <a:schemeClr val="bg1"/>
                </a:solidFill>
                <a:latin typeface="Comic Sans MS" panose="030F0702030302020204" pitchFamily="66" charset="0"/>
              </a:rPr>
              <a:t>x</a:t>
            </a:r>
            <a:r>
              <a:rPr lang="ru-RU" sz="2200" i="1" u="sng" dirty="0">
                <a:solidFill>
                  <a:schemeClr val="bg1"/>
                </a:solidFill>
                <a:latin typeface="Comic Sans MS" panose="030F0702030302020204" pitchFamily="66" charset="0"/>
              </a:rPr>
              <a:t> русских </a:t>
            </a:r>
            <a:r>
              <a:rPr lang="ru-RU" sz="2200" dirty="0">
                <a:solidFill>
                  <a:schemeClr val="bg1"/>
                </a:solidFill>
                <a:latin typeface="Comic Sans MS" panose="030F0702030302020204" pitchFamily="66" charset="0"/>
              </a:rPr>
              <a:t>(</a:t>
            </a:r>
            <a:r>
              <a:rPr lang="en-US" sz="2200" dirty="0">
                <a:solidFill>
                  <a:schemeClr val="bg1"/>
                </a:solidFill>
                <a:latin typeface="Comic Sans MS" panose="030F0702030302020204" pitchFamily="66" charset="0"/>
              </a:rPr>
              <a:t>Method of Four Russian</a:t>
            </a:r>
            <a:r>
              <a:rPr lang="ru-RU" sz="2200" dirty="0">
                <a:solidFill>
                  <a:schemeClr val="bg1"/>
                </a:solidFill>
                <a:latin typeface="Comic Sans MS" panose="030F0702030302020204" pitchFamily="66" charset="0"/>
              </a:rPr>
              <a:t>)</a:t>
            </a:r>
            <a:r>
              <a:rPr lang="en-US" sz="2200" dirty="0">
                <a:solidFill>
                  <a:schemeClr val="bg1"/>
                </a:solidFill>
                <a:latin typeface="Comic Sans MS" panose="030F0702030302020204" pitchFamily="66" charset="0"/>
              </a:rPr>
              <a:t>.</a:t>
            </a:r>
            <a:endParaRPr lang="ru-RU" sz="22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just">
              <a:lnSpc>
                <a:spcPct val="120000"/>
              </a:lnSpc>
            </a:pPr>
            <a:r>
              <a:rPr lang="en-US" sz="2200" dirty="0">
                <a:solidFill>
                  <a:schemeClr val="bg1"/>
                </a:solidFill>
                <a:latin typeface="Comic Sans MS" panose="030F0702030302020204" pitchFamily="66" charset="0"/>
              </a:rPr>
              <a:t>	</a:t>
            </a:r>
            <a:r>
              <a:rPr lang="ru-RU" sz="2200" dirty="0">
                <a:solidFill>
                  <a:schemeClr val="bg1"/>
                </a:solidFill>
                <a:latin typeface="Comic Sans MS" panose="030F0702030302020204" pitchFamily="66" charset="0"/>
              </a:rPr>
              <a:t>Основная идея метода заключается в том, чтобы разделять матрицу на небольшие блоки размером </a:t>
            </a:r>
            <a:r>
              <a:rPr lang="en-US" sz="2200" i="1" dirty="0">
                <a:solidFill>
                  <a:schemeClr val="bg1"/>
                </a:solidFill>
                <a:latin typeface="Comic Sans MS" panose="030F0702030302020204" pitchFamily="66" charset="0"/>
              </a:rPr>
              <a:t>k x n</a:t>
            </a:r>
            <a:r>
              <a:rPr lang="ru-RU" sz="2200" i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ru-RU" sz="2200" dirty="0">
                <a:solidFill>
                  <a:schemeClr val="bg1"/>
                </a:solidFill>
                <a:latin typeface="Comic Sans MS" panose="030F0702030302020204" pitchFamily="66" charset="0"/>
              </a:rPr>
              <a:t>для некоторого параметра </a:t>
            </a:r>
            <a:r>
              <a:rPr lang="en-US" sz="2200" i="1" dirty="0">
                <a:solidFill>
                  <a:schemeClr val="bg1"/>
                </a:solidFill>
                <a:latin typeface="Comic Sans MS" panose="030F0702030302020204" pitchFamily="66" charset="0"/>
              </a:rPr>
              <a:t>k</a:t>
            </a:r>
            <a:r>
              <a:rPr lang="ru-RU" sz="2200" i="1" dirty="0">
                <a:solidFill>
                  <a:schemeClr val="bg1"/>
                </a:solidFill>
                <a:latin typeface="Comic Sans MS" panose="030F0702030302020204" pitchFamily="66" charset="0"/>
              </a:rPr>
              <a:t> и использовать таблицу поиска для быстрого выполнения алгоритма в каждом блоке.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0" t="16995" r="19371" b="18833"/>
          <a:stretch/>
        </p:blipFill>
        <p:spPr>
          <a:xfrm>
            <a:off x="10246121" y="3058093"/>
            <a:ext cx="727124" cy="77512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3" r="20274"/>
          <a:stretch/>
        </p:blipFill>
        <p:spPr>
          <a:xfrm>
            <a:off x="10246121" y="1620752"/>
            <a:ext cx="744656" cy="70948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5"/>
          <a:srcRect t="5274" r="75912" b="14559"/>
          <a:stretch/>
        </p:blipFill>
        <p:spPr>
          <a:xfrm>
            <a:off x="2092185" y="4586152"/>
            <a:ext cx="1147353" cy="16229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85013" y="6214171"/>
            <a:ext cx="2361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Владимир Арлазаров (1939г.)</a:t>
            </a:r>
            <a:endParaRPr lang="ru-RU" sz="1400" dirty="0">
              <a:solidFill>
                <a:schemeClr val="bg1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5"/>
          <a:srcRect l="33340" t="1076" r="38567" b="14132"/>
          <a:stretch/>
        </p:blipFill>
        <p:spPr>
          <a:xfrm>
            <a:off x="4014884" y="4586153"/>
            <a:ext cx="1247236" cy="162291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57654" y="6236027"/>
            <a:ext cx="2361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Ефим </a:t>
            </a:r>
            <a:r>
              <a:rPr lang="ru-RU" sz="1400" dirty="0" err="1" smtClean="0">
                <a:solidFill>
                  <a:schemeClr val="bg1"/>
                </a:solidFill>
              </a:rPr>
              <a:t>Диниц</a:t>
            </a:r>
            <a:endParaRPr lang="ru-RU" sz="1400" dirty="0">
              <a:solidFill>
                <a:schemeClr val="bg1"/>
              </a:solidFill>
            </a:endParaRPr>
          </a:p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(1949г.)</a:t>
            </a:r>
            <a:endParaRPr lang="ru-RU" sz="1400" dirty="0">
              <a:solidFill>
                <a:schemeClr val="bg1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5"/>
          <a:srcRect l="71099" t="1076" r="1485" b="14132"/>
          <a:stretch/>
        </p:blipFill>
        <p:spPr>
          <a:xfrm>
            <a:off x="6037466" y="4586152"/>
            <a:ext cx="1217182" cy="162291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465209" y="6230918"/>
            <a:ext cx="2361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Игорь </a:t>
            </a:r>
            <a:r>
              <a:rPr lang="ru-RU" sz="1400" dirty="0" err="1" smtClean="0">
                <a:solidFill>
                  <a:schemeClr val="bg1"/>
                </a:solidFill>
              </a:rPr>
              <a:t>Фараджев</a:t>
            </a:r>
            <a:endParaRPr lang="ru-RU" sz="1400" dirty="0">
              <a:solidFill>
                <a:schemeClr val="bg1"/>
              </a:solidFill>
            </a:endParaRPr>
          </a:p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(1939г.)</a:t>
            </a:r>
            <a:endParaRPr lang="ru-RU" sz="1400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993" y="4580096"/>
            <a:ext cx="1198785" cy="16427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430253" y="6240662"/>
            <a:ext cx="2361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Александр Кронрод</a:t>
            </a:r>
            <a:endParaRPr lang="ru-RU" sz="1400" dirty="0">
              <a:solidFill>
                <a:schemeClr val="bg1"/>
              </a:solidFill>
            </a:endParaRPr>
          </a:p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(1921г.)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ru-RU" dirty="0" smtClean="0"/>
              <a:t>Изложение алгоритма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/>
              <a:t>4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511090" y="1505581"/>
                <a:ext cx="8953710" cy="4561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Пусть А и В две </a:t>
                </a:r>
                <a:r>
                  <a:rPr lang="ru-RU" sz="2200" dirty="0" err="1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булевые</a:t>
                </a:r>
                <a:r>
                  <a:rPr 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 матрицы размером </a:t>
                </a:r>
                <a:r>
                  <a:rPr lang="en-US" sz="2200" i="1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n </a:t>
                </a:r>
                <a:r>
                  <a:rPr lang="en-US" sz="22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x n</a:t>
                </a:r>
                <a:r>
                  <a:rPr lang="ru-RU" sz="22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. Цель – найти произведение </a:t>
                </a:r>
                <a:r>
                  <a:rPr lang="ru-RU" sz="22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матрицу С </a:t>
                </a:r>
                <a:r>
                  <a:rPr lang="ru-RU" sz="22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= АВ. Все операции выполняются по модулю 2.</a:t>
                </a:r>
                <a:endParaRPr lang="ru-RU" sz="2200" dirty="0" smtClean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20000"/>
                  </a:lnSpc>
                </a:pPr>
                <a:endParaRPr lang="ru-RU" sz="22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Алгоритм четырех русских включает следующие этапы: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Сжатие матриц</a:t>
                </a:r>
                <a:r>
                  <a:rPr lang="en-US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вдоль строк или столбцов в </a:t>
                </a:r>
                <a:r>
                  <a:rPr 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колонки</a:t>
                </a:r>
                <a:r>
                  <a:rPr lang="en-US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/</a:t>
                </a:r>
                <a:r>
                  <a:rPr 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строки размером </a:t>
                </a:r>
                <a:r>
                  <a:rPr lang="en-US" sz="22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k x n</a:t>
                </a:r>
                <a:r>
                  <a:rPr lang="ru-RU" sz="22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, </a:t>
                </a:r>
                <a:endParaRPr lang="en-US" sz="2200" i="1" dirty="0" smtClean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ru-RU" sz="22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    где </a:t>
                </a:r>
                <a:r>
                  <a:rPr lang="en-US" sz="22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n</a:t>
                </a:r>
                <a:r>
                  <a:rPr lang="ru-RU" sz="22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 – размер матрицы, </a:t>
                </a:r>
                <a:r>
                  <a:rPr lang="en-US" sz="2200" i="1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k </a:t>
                </a:r>
                <a:r>
                  <a:rPr lang="ru-RU" sz="22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;</a:t>
                </a:r>
                <a:endParaRPr lang="ru-RU" sz="2200" dirty="0" smtClean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Составление таблицы </a:t>
                </a:r>
                <a:r>
                  <a:rPr lang="ru-RU" sz="2200" dirty="0" err="1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предподсчета</a:t>
                </a:r>
                <a:r>
                  <a:rPr 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 на основе </a:t>
                </a:r>
                <a:r>
                  <a:rPr lang="en-US" sz="22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k</a:t>
                </a:r>
                <a:r>
                  <a:rPr lang="en-US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;</a:t>
                </a:r>
                <a:endParaRPr lang="ru-RU" sz="2200" dirty="0" smtClean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Умножение сжатых матриц с помощью поиска по таблице </a:t>
                </a:r>
                <a:r>
                  <a:rPr lang="ru-RU" sz="2200" dirty="0" err="1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предпо</a:t>
                </a:r>
                <a:r>
                  <a:rPr lang="ru-RU" sz="2200" dirty="0" err="1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д</a:t>
                </a:r>
                <a:r>
                  <a:rPr lang="ru-RU" sz="2200" dirty="0" err="1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счета</a:t>
                </a:r>
                <a:r>
                  <a:rPr lang="en-US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;</a:t>
                </a:r>
                <a:endParaRPr lang="ru-RU" sz="22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090" y="1505581"/>
                <a:ext cx="8953710" cy="4561249"/>
              </a:xfrm>
              <a:prstGeom prst="rect">
                <a:avLst/>
              </a:prstGeom>
              <a:blipFill rotWithShape="0">
                <a:blip r:embed="rId3"/>
                <a:stretch>
                  <a:fillRect l="-885" t="-134" r="-817" b="-10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282575"/>
            <a:ext cx="11214100" cy="978729"/>
          </a:xfrm>
        </p:spPr>
        <p:txBody>
          <a:bodyPr rtlCol="0"/>
          <a:lstStyle/>
          <a:p>
            <a:pPr algn="ctr" rtl="0"/>
            <a:r>
              <a:rPr lang="ru-RU" dirty="0" smtClean="0"/>
              <a:t>Изложение алгоритма</a:t>
            </a:r>
            <a:br>
              <a:rPr lang="ru-RU" dirty="0" smtClean="0"/>
            </a:br>
            <a:r>
              <a:rPr lang="ru-RU" dirty="0" smtClean="0"/>
              <a:t>Сжатие матриц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45890" y="1315081"/>
                <a:ext cx="11112710" cy="4334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	</a:t>
                </a:r>
                <a:r>
                  <a:rPr 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Пусть А и В две </a:t>
                </a:r>
                <a:r>
                  <a:rPr lang="ru-RU" sz="2200" dirty="0" err="1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булевые</a:t>
                </a:r>
                <a:r>
                  <a:rPr 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 матрицы размером </a:t>
                </a:r>
                <a:r>
                  <a:rPr lang="en-US" sz="2200" i="1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n </a:t>
                </a:r>
                <a:r>
                  <a:rPr lang="en-US" sz="22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x n</a:t>
                </a:r>
                <a:r>
                  <a:rPr lang="ru-RU" sz="22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. Цель – найти произведение </a:t>
                </a:r>
                <a:r>
                  <a:rPr lang="ru-RU" sz="22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матрицу С </a:t>
                </a:r>
                <a:r>
                  <a:rPr lang="ru-RU" sz="22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= АВ.</a:t>
                </a:r>
                <a:endParaRPr lang="ru-RU" sz="2200" dirty="0" smtClean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  <a:p>
                <a:pPr algn="just"/>
                <a:r>
                  <a:rPr lang="en-US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	</a:t>
                </a:r>
                <a:r>
                  <a:rPr 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Пусть </a:t>
                </a:r>
                <a:r>
                  <a:rPr lang="en-US" sz="2200" i="1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k </a:t>
                </a:r>
                <a:r>
                  <a:rPr lang="ru-RU" sz="2200" i="1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ru-RU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sz="22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и пусть </a:t>
                </a:r>
                <a:r>
                  <a:rPr lang="en-US" sz="2200" i="1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n </a:t>
                </a:r>
                <a:r>
                  <a:rPr lang="ru-RU" sz="22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делится на </a:t>
                </a:r>
                <a:r>
                  <a:rPr lang="en-US" sz="22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k</a:t>
                </a:r>
                <a:r>
                  <a:rPr lang="ru-RU" sz="22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, если не делится, то можно увеличить </a:t>
                </a:r>
                <a:r>
                  <a:rPr lang="en-US" sz="22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n</a:t>
                </a:r>
                <a:r>
                  <a:rPr lang="ru-RU" sz="22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, добавив строки и столбцы нулей, чтобы делилось. </a:t>
                </a:r>
              </a:p>
              <a:p>
                <a:pPr algn="just"/>
                <a:r>
                  <a:rPr lang="en-US" sz="22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	</a:t>
                </a:r>
                <a:r>
                  <a:rPr lang="ru-RU" sz="22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Матрица </a:t>
                </a:r>
                <a:r>
                  <a:rPr lang="ru-RU" sz="22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А делится на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2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ru-RU" sz="22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кусков размером </a:t>
                </a:r>
                <a:r>
                  <a:rPr lang="en-US" sz="2200" i="1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k x </a:t>
                </a:r>
                <a:r>
                  <a:rPr lang="en-US" sz="22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n</a:t>
                </a:r>
                <a:r>
                  <a:rPr lang="ru-RU" sz="2200" i="1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ru-RU" sz="22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вдоль строк. Получаем матрицу А</a:t>
                </a:r>
                <a:r>
                  <a:rPr lang="uk-UA" sz="22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’ </a:t>
                </a:r>
                <a:r>
                  <a:rPr lang="ru-RU" sz="22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размером </a:t>
                </a:r>
                <a:r>
                  <a:rPr lang="en-US" sz="2200" i="1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n</a:t>
                </a:r>
                <a:r>
                  <a:rPr lang="ru-RU" sz="2200" i="1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en-US" sz="22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ru-RU" sz="22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.</a:t>
                </a:r>
              </a:p>
              <a:p>
                <a:pPr algn="just"/>
                <a:r>
                  <a:rPr lang="en-US" sz="22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	</a:t>
                </a:r>
                <a:r>
                  <a:rPr lang="ru-RU" sz="22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Аналогично разделяем матрицу В вдоль столбцов. Получаем матрицу В</a:t>
                </a:r>
                <a:r>
                  <a:rPr lang="uk-UA" sz="22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’</a:t>
                </a:r>
                <a:r>
                  <a:rPr lang="ru-RU" sz="22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 размером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ru-RU" sz="22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en-US" sz="22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x</a:t>
                </a:r>
                <a:r>
                  <a:rPr lang="ru-RU" sz="22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en-US" sz="22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n</a:t>
                </a:r>
                <a:r>
                  <a:rPr lang="ru-RU" sz="22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.</a:t>
                </a:r>
              </a:p>
              <a:p>
                <a:r>
                  <a:rPr lang="ru-RU" sz="24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Тогда С по определению считается как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i="1" dirty="0" smtClean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  <a:p>
                <a:r>
                  <a:rPr lang="ru-RU" sz="24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Тогда время перемножения будет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.</a:t>
                </a:r>
                <a:endParaRPr lang="ru-RU" sz="2400" i="1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90" y="1315081"/>
                <a:ext cx="11112710" cy="4334456"/>
              </a:xfrm>
              <a:prstGeom prst="rect">
                <a:avLst/>
              </a:prstGeom>
              <a:blipFill rotWithShape="0">
                <a:blip r:embed="rId3"/>
                <a:stretch>
                  <a:fillRect l="-878" t="-1125" r="-713" b="-5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282575"/>
            <a:ext cx="11214100" cy="978729"/>
          </a:xfrm>
        </p:spPr>
        <p:txBody>
          <a:bodyPr rtlCol="0"/>
          <a:lstStyle/>
          <a:p>
            <a:pPr algn="ctr" rtl="0"/>
            <a:r>
              <a:rPr lang="ru-RU" dirty="0" smtClean="0"/>
              <a:t>Изложение алгоритма</a:t>
            </a:r>
            <a:br>
              <a:rPr lang="ru-RU" dirty="0" smtClean="0"/>
            </a:br>
            <a:r>
              <a:rPr lang="ru-RU" dirty="0" smtClean="0"/>
              <a:t>Сжатие матриц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05" y="3092571"/>
            <a:ext cx="5499099" cy="312327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595" y="1472394"/>
            <a:ext cx="4706155" cy="4766203"/>
          </a:xfrm>
          <a:prstGeom prst="rect">
            <a:avLst/>
          </a:prstGeom>
        </p:spPr>
      </p:pic>
      <p:sp>
        <p:nvSpPr>
          <p:cNvPr id="4" name="Скругленный прямоугольник 3"/>
          <p:cNvSpPr/>
          <p:nvPr/>
        </p:nvSpPr>
        <p:spPr>
          <a:xfrm>
            <a:off x="6591300" y="2038350"/>
            <a:ext cx="717550" cy="400050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398555" y="2038350"/>
            <a:ext cx="717550" cy="400050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168872" y="2038350"/>
            <a:ext cx="467128" cy="400050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832600" y="4254500"/>
            <a:ext cx="476250" cy="311150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321952" y="4254500"/>
            <a:ext cx="476250" cy="311150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811305" y="4267200"/>
            <a:ext cx="476250" cy="311150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7893050" y="2438400"/>
            <a:ext cx="660400" cy="173355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Скругленный прямоугольник 11"/>
          <p:cNvSpPr/>
          <p:nvPr/>
        </p:nvSpPr>
        <p:spPr>
          <a:xfrm>
            <a:off x="8883650" y="2095500"/>
            <a:ext cx="330200" cy="617063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8883650" y="2718606"/>
            <a:ext cx="330200" cy="617063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8882845" y="3335670"/>
            <a:ext cx="330200" cy="26824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8546698" y="4254500"/>
            <a:ext cx="330200" cy="339205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8540348" y="4614720"/>
            <a:ext cx="330200" cy="339205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8540348" y="4974940"/>
            <a:ext cx="330200" cy="339205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/>
          <p:cNvCxnSpPr/>
          <p:nvPr/>
        </p:nvCxnSpPr>
        <p:spPr>
          <a:xfrm flipH="1">
            <a:off x="8705448" y="2946400"/>
            <a:ext cx="165100" cy="117475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70200" y="626717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рис1</a:t>
            </a:r>
            <a:endParaRPr lang="ru-RU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40348" y="626717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рис2</a:t>
            </a:r>
            <a:endParaRPr lang="ru-RU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5920" y="1453662"/>
            <a:ext cx="57367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На </a:t>
            </a:r>
            <a:r>
              <a:rPr lang="uk-UA" sz="22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рисунке</a:t>
            </a:r>
            <a:r>
              <a:rPr lang="uk-UA" sz="2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1 приведена </a:t>
            </a:r>
            <a:r>
              <a:rPr lang="uk-UA" sz="22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общая</a:t>
            </a:r>
            <a:r>
              <a:rPr lang="uk-UA" sz="2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схема </a:t>
            </a:r>
            <a:r>
              <a:rPr lang="uk-UA" sz="22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разбиения</a:t>
            </a:r>
            <a:r>
              <a:rPr lang="uk-UA" sz="2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uk-UA" sz="22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матриц</a:t>
            </a:r>
            <a:r>
              <a:rPr lang="uk-UA" sz="2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на блоки. На </a:t>
            </a:r>
            <a:r>
              <a:rPr lang="uk-UA" sz="22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рисунке</a:t>
            </a:r>
            <a:r>
              <a:rPr lang="uk-UA" sz="2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2 </a:t>
            </a:r>
            <a:r>
              <a:rPr lang="uk-UA" sz="22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приведен</a:t>
            </a:r>
            <a:r>
              <a:rPr lang="uk-UA" sz="2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пример </a:t>
            </a:r>
            <a:r>
              <a:rPr lang="uk-UA" sz="22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сжатия</a:t>
            </a:r>
            <a:r>
              <a:rPr lang="uk-UA" sz="2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uk-UA" sz="22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матриц</a:t>
            </a:r>
            <a:r>
              <a:rPr lang="uk-UA" sz="2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uk-UA" sz="2200" i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5 х 5</a:t>
            </a:r>
            <a:r>
              <a:rPr lang="uk-UA" sz="2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, при </a:t>
            </a:r>
            <a:r>
              <a:rPr lang="uk-UA" sz="2200" i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к = 2</a:t>
            </a:r>
            <a:r>
              <a:rPr lang="uk-UA" sz="2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.</a:t>
            </a:r>
            <a:endParaRPr lang="ru-RU" sz="2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52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212725"/>
            <a:ext cx="11214100" cy="978729"/>
          </a:xfrm>
        </p:spPr>
        <p:txBody>
          <a:bodyPr rtlCol="0"/>
          <a:lstStyle/>
          <a:p>
            <a:pPr algn="ctr" rtl="0"/>
            <a:r>
              <a:rPr lang="ru-RU" dirty="0" smtClean="0"/>
              <a:t>Изложение алгоритма</a:t>
            </a:r>
            <a:br>
              <a:rPr lang="ru-RU" dirty="0" smtClean="0"/>
            </a:br>
            <a:r>
              <a:rPr lang="ru-RU" dirty="0" smtClean="0"/>
              <a:t>Создание таблицы </a:t>
            </a:r>
            <a:r>
              <a:rPr lang="ru-RU" dirty="0" err="1" smtClean="0"/>
              <a:t>предподсчета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45890" y="1315081"/>
            <a:ext cx="11112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	</a:t>
            </a:r>
            <a:endParaRPr lang="ru-RU" sz="2400" i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58794" y="1581781"/>
                <a:ext cx="9601305" cy="3656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	Так как значение </a:t>
                </a:r>
                <a:r>
                  <a:rPr lang="en-US" sz="22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k</a:t>
                </a:r>
                <a:r>
                  <a:rPr lang="ru-RU" sz="22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 невелико, возможных кусочков </a:t>
                </a:r>
                <a:r>
                  <a:rPr lang="en-US" sz="2200" i="1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1 x k</a:t>
                </a:r>
                <a:r>
                  <a:rPr lang="ru-RU" sz="22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 всего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ru-RU" sz="2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 и одни и те же кусочки будут встречаться повторно. Поэтому в ходе алгоритма будут очень часто перемножаться одинаковые комбинации кусочков. Вместо того, чтобы каждый раз выполнять умножение, мы можем просчитать наперед все возможные варианты.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	Таблицу </a:t>
                </a:r>
                <a:r>
                  <a:rPr lang="ru-RU" sz="2200" dirty="0" err="1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предподсчета</a:t>
                </a:r>
                <a:r>
                  <a:rPr lang="ru-RU" sz="2200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 заполним значениями скалярного произведения всех возможных пар битовых векторов размером </a:t>
                </a:r>
                <a:r>
                  <a:rPr lang="en-US" sz="2200" i="1" dirty="0" smtClean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1 x k</a:t>
                </a:r>
                <a:r>
                  <a:rPr lang="ru-RU" sz="22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.</a:t>
                </a:r>
                <a:endParaRPr lang="ru-RU" sz="2400" i="1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794" y="1581781"/>
                <a:ext cx="9601305" cy="3656322"/>
              </a:xfrm>
              <a:prstGeom prst="rect">
                <a:avLst/>
              </a:prstGeom>
              <a:blipFill rotWithShape="0">
                <a:blip r:embed="rId3"/>
                <a:stretch>
                  <a:fillRect l="-825" r="-825" b="-8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15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212725"/>
            <a:ext cx="11214100" cy="978729"/>
          </a:xfrm>
        </p:spPr>
        <p:txBody>
          <a:bodyPr rtlCol="0"/>
          <a:lstStyle/>
          <a:p>
            <a:pPr algn="ctr" rtl="0"/>
            <a:r>
              <a:rPr lang="ru-RU" dirty="0" smtClean="0"/>
              <a:t>Изложение алгоритма</a:t>
            </a:r>
            <a:br>
              <a:rPr lang="ru-RU" dirty="0" smtClean="0"/>
            </a:br>
            <a:r>
              <a:rPr lang="ru-RU" dirty="0" smtClean="0"/>
              <a:t>Создание таблицы </a:t>
            </a:r>
            <a:r>
              <a:rPr lang="ru-RU" dirty="0" err="1" smtClean="0"/>
              <a:t>предподсчета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45890" y="1315081"/>
            <a:ext cx="11112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	</a:t>
            </a:r>
            <a:endParaRPr lang="ru-RU" sz="2400" i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8794" y="1581781"/>
            <a:ext cx="9601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	Таким образом для </a:t>
            </a:r>
            <a:r>
              <a:rPr lang="en-US" sz="2200" i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k</a:t>
            </a:r>
            <a:r>
              <a:rPr lang="ru-RU" sz="2200" i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= 2</a:t>
            </a:r>
            <a:r>
              <a:rPr lang="ru-RU" sz="22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ru-RU" sz="2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будет составлена следующая таблица поиска (рисунок 3).</a:t>
            </a:r>
            <a:endParaRPr lang="ru-RU" sz="2400" i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049" y="3113082"/>
            <a:ext cx="3113772" cy="22145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88521" y="5422900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Рис. 3</a:t>
            </a:r>
            <a:endParaRPr lang="ru-RU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88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212725"/>
            <a:ext cx="11214100" cy="1421928"/>
          </a:xfrm>
        </p:spPr>
        <p:txBody>
          <a:bodyPr rtlCol="0"/>
          <a:lstStyle/>
          <a:p>
            <a:pPr algn="ctr" rtl="0"/>
            <a:r>
              <a:rPr lang="ru-RU" dirty="0" smtClean="0"/>
              <a:t>Изложение алгоритма</a:t>
            </a:r>
            <a:br>
              <a:rPr lang="ru-RU" dirty="0" smtClean="0"/>
            </a:br>
            <a:r>
              <a:rPr lang="ru-RU" dirty="0" smtClean="0"/>
              <a:t>Перемножение сжатых матриц с помощью таблицы </a:t>
            </a:r>
            <a:r>
              <a:rPr lang="ru-RU" dirty="0" err="1" smtClean="0"/>
              <a:t>предподсчета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45890" y="1315081"/>
            <a:ext cx="11112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	</a:t>
            </a:r>
            <a:endParaRPr lang="ru-RU" sz="2400" i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8950" y="2009303"/>
            <a:ext cx="535961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Далее необходимо выполнить стандартный алгоритм перемножения матриц, только с использованием сжатых матриц. Нам не нужно будет выполнять посимвольное умножение, мы просто будем брать посчитанные значения из таблицы </a:t>
            </a:r>
            <a:r>
              <a:rPr lang="ru-RU" sz="22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предподсчета</a:t>
            </a:r>
            <a:r>
              <a:rPr lang="ru-RU" sz="2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.</a:t>
            </a:r>
            <a:endParaRPr lang="ru-RU" sz="2400" i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249" y="1745968"/>
            <a:ext cx="3820337" cy="37692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26300" y="5656455"/>
            <a:ext cx="3720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Рис. 4. Схема перемножения</a:t>
            </a:r>
            <a:endParaRPr lang="ru-RU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75600" y="2362200"/>
            <a:ext cx="22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'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541000" y="2009303"/>
            <a:ext cx="22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'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54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666_TF66687569" id="{8088A86A-5DE3-4754-A836-2A3C30D038B3}" vid="{7A96DF9F-A41C-4EE8-8C3F-8182B482B13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992231-163D-4428-A2B8-DA1FE0274129}">
  <ds:schemaRefs>
    <ds:schemaRef ds:uri="http://schemas.microsoft.com/office/2006/metadata/properties"/>
    <ds:schemaRef ds:uri="http://purl.org/dc/dcmitype/"/>
    <ds:schemaRef ds:uri="http://schemas.microsoft.com/sharepoint/v3"/>
    <ds:schemaRef ds:uri="http://purl.org/dc/elements/1.1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purl.org/dc/terms/"/>
    <ds:schemaRef ds:uri="fb0879af-3eba-417a-a55a-ffe6dcd6ca7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Современная презентация (синее оформление)</Template>
  <TotalTime>0</TotalTime>
  <Words>443</Words>
  <Application>Microsoft Office PowerPoint</Application>
  <PresentationFormat>Широкоэкранный</PresentationFormat>
  <Paragraphs>130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Comic Sans MS</vt:lpstr>
      <vt:lpstr>Tahoma</vt:lpstr>
      <vt:lpstr>Trade Gothic LT Pro</vt:lpstr>
      <vt:lpstr>Trebuchet MS</vt:lpstr>
      <vt:lpstr>Тема Office</vt:lpstr>
      <vt:lpstr>Метод четырех русских для битовых матриц</vt:lpstr>
      <vt:lpstr>Описание алгоритма</vt:lpstr>
      <vt:lpstr>Краткая история</vt:lpstr>
      <vt:lpstr>Изложение алгоритма</vt:lpstr>
      <vt:lpstr>Изложение алгоритма Сжатие матриц</vt:lpstr>
      <vt:lpstr>Изложение алгоритма Сжатие матриц</vt:lpstr>
      <vt:lpstr>Изложение алгоритма Создание таблицы предподсчета</vt:lpstr>
      <vt:lpstr>Изложение алгоритма Создание таблицы предподсчета</vt:lpstr>
      <vt:lpstr>Изложение алгоритма Перемножение сжатых матриц с помощью таблицы предподсчета</vt:lpstr>
      <vt:lpstr>Доказательство правильности</vt:lpstr>
      <vt:lpstr>Оценка временной асимптотики алгоритма</vt:lpstr>
      <vt:lpstr>Оценка затрат памяти алгоритма</vt:lpstr>
      <vt:lpstr>Практические замеры времени</vt:lpstr>
      <vt:lpstr>Практические замеры времени</vt:lpstr>
      <vt:lpstr>Практические замеры времени</vt:lpstr>
      <vt:lpstr>Выводы</vt:lpstr>
      <vt:lpstr>Спасибо за внимание!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2021-01-09T10:24:25Z</dcterms:created>
  <dcterms:modified xsi:type="dcterms:W3CDTF">2021-01-11T10:28:57Z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