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Source Code Pro"/>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ce2e5f6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ce2e5f6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ce2e5f6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ce2e5f6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ce2e5f6a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ce2e5f6a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ce2e5f6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ce2e5f6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ce2e5f6a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ce2e5f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e2e5f6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e2e5f6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e2e5f6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e2e5f6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ce2e5f6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ce2e5f6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ce2e5f6a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ce2e5f6a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ce2e5f6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ce2e5f6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a585684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a585684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ce2e5f6a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ce2e5f6a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a58568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a58568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a585684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a585684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a5856845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a585684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c01472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c01472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a5856845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a5856845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a585684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a585684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014722e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014722e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FOODY</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by DARIA &amp; ROXANE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Intersection</a:t>
            </a:r>
            <a:endParaRPr/>
          </a:p>
        </p:txBody>
      </p:sp>
      <p:sp>
        <p:nvSpPr>
          <p:cNvPr id="123" name="Google Shape;123;p22"/>
          <p:cNvSpPr txBox="1"/>
          <p:nvPr>
            <p:ph idx="1" type="body"/>
          </p:nvPr>
        </p:nvSpPr>
        <p:spPr>
          <a:xfrm>
            <a:off x="311700" y="157150"/>
            <a:ext cx="8258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650">
                <a:solidFill>
                  <a:srgbClr val="000000"/>
                </a:solidFill>
                <a:highlight>
                  <a:srgbClr val="FFFFFF"/>
                </a:highlight>
              </a:rPr>
              <a:t>1.Lister les employés (nom et prénom) étant "Representative" et étant basé au Royaume-Uni (UK)</a:t>
            </a:r>
            <a:endParaRPr sz="3300"/>
          </a:p>
        </p:txBody>
      </p:sp>
      <p:pic>
        <p:nvPicPr>
          <p:cNvPr id="124" name="Google Shape;124;p22"/>
          <p:cNvPicPr preferRelativeResize="0"/>
          <p:nvPr/>
        </p:nvPicPr>
        <p:blipFill>
          <a:blip r:embed="rId3">
            <a:alphaModFix/>
          </a:blip>
          <a:stretch>
            <a:fillRect/>
          </a:stretch>
        </p:blipFill>
        <p:spPr>
          <a:xfrm>
            <a:off x="1892950" y="1023925"/>
            <a:ext cx="5095875" cy="309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Intersection</a:t>
            </a:r>
            <a:endParaRPr/>
          </a:p>
        </p:txBody>
      </p:sp>
      <p:sp>
        <p:nvSpPr>
          <p:cNvPr id="130" name="Google Shape;130;p23"/>
          <p:cNvSpPr txBox="1"/>
          <p:nvPr>
            <p:ph idx="1" type="body"/>
          </p:nvPr>
        </p:nvSpPr>
        <p:spPr>
          <a:xfrm>
            <a:off x="311700" y="157150"/>
            <a:ext cx="8258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450">
                <a:solidFill>
                  <a:srgbClr val="000000"/>
                </a:solidFill>
                <a:highlight>
                  <a:srgbClr val="FFFFFF"/>
                </a:highlight>
              </a:rPr>
              <a:t>2.Lister les clients (société et pays) ayant commandés via un employé basé à "Seattle" et ayant commandé des "Desserts"</a:t>
            </a:r>
            <a:endParaRPr sz="3700"/>
          </a:p>
        </p:txBody>
      </p:sp>
      <p:pic>
        <p:nvPicPr>
          <p:cNvPr id="131" name="Google Shape;131;p23"/>
          <p:cNvPicPr preferRelativeResize="0"/>
          <p:nvPr/>
        </p:nvPicPr>
        <p:blipFill>
          <a:blip r:embed="rId3">
            <a:alphaModFix/>
          </a:blip>
          <a:stretch>
            <a:fillRect/>
          </a:stretch>
        </p:blipFill>
        <p:spPr>
          <a:xfrm>
            <a:off x="2703725" y="989988"/>
            <a:ext cx="3474352" cy="316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Différence</a:t>
            </a:r>
            <a:endParaRPr/>
          </a:p>
        </p:txBody>
      </p:sp>
      <p:pic>
        <p:nvPicPr>
          <p:cNvPr id="137" name="Google Shape;137;p24"/>
          <p:cNvPicPr preferRelativeResize="0"/>
          <p:nvPr/>
        </p:nvPicPr>
        <p:blipFill>
          <a:blip r:embed="rId3">
            <a:alphaModFix/>
          </a:blip>
          <a:stretch>
            <a:fillRect/>
          </a:stretch>
        </p:blipFill>
        <p:spPr>
          <a:xfrm>
            <a:off x="2019300" y="1028700"/>
            <a:ext cx="5105400" cy="3086100"/>
          </a:xfrm>
          <a:prstGeom prst="rect">
            <a:avLst/>
          </a:prstGeom>
          <a:noFill/>
          <a:ln>
            <a:noFill/>
          </a:ln>
        </p:spPr>
      </p:pic>
      <p:sp>
        <p:nvSpPr>
          <p:cNvPr id="138" name="Google Shape;138;p24"/>
          <p:cNvSpPr txBox="1"/>
          <p:nvPr>
            <p:ph idx="1" type="body"/>
          </p:nvPr>
        </p:nvSpPr>
        <p:spPr>
          <a:xfrm>
            <a:off x="311700" y="157150"/>
            <a:ext cx="8258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650">
                <a:solidFill>
                  <a:srgbClr val="000000"/>
                </a:solidFill>
                <a:highlight>
                  <a:srgbClr val="FFFFFF"/>
                </a:highlight>
              </a:rPr>
              <a:t>1.Lister les employés (nom et prénom) étant "Representative" mais n'étant pas basé au Royaume-Uni (UK)</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Différence</a:t>
            </a:r>
            <a:endParaRPr/>
          </a:p>
        </p:txBody>
      </p:sp>
      <p:sp>
        <p:nvSpPr>
          <p:cNvPr id="144" name="Google Shape;144;p25"/>
          <p:cNvSpPr txBox="1"/>
          <p:nvPr>
            <p:ph idx="1" type="body"/>
          </p:nvPr>
        </p:nvSpPr>
        <p:spPr>
          <a:xfrm>
            <a:off x="311700" y="157150"/>
            <a:ext cx="8258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600">
                <a:solidFill>
                  <a:srgbClr val="000000"/>
                </a:solidFill>
                <a:highlight>
                  <a:srgbClr val="FFFFFF"/>
                </a:highlight>
              </a:rPr>
              <a:t>2.Lister les clients (société et pays) ayant commandé via un employé situé à London et n'ayant jamais été livré par "United Package"</a:t>
            </a:r>
            <a:endParaRPr sz="1600"/>
          </a:p>
        </p:txBody>
      </p:sp>
      <p:pic>
        <p:nvPicPr>
          <p:cNvPr id="145" name="Google Shape;145;p25"/>
          <p:cNvPicPr preferRelativeResize="0"/>
          <p:nvPr/>
        </p:nvPicPr>
        <p:blipFill>
          <a:blip r:embed="rId3">
            <a:alphaModFix/>
          </a:blip>
          <a:stretch>
            <a:fillRect/>
          </a:stretch>
        </p:blipFill>
        <p:spPr>
          <a:xfrm>
            <a:off x="2009775" y="1295400"/>
            <a:ext cx="5124450" cy="255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Data Visualisation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5255075" y="555275"/>
            <a:ext cx="3508225" cy="2963250"/>
          </a:xfrm>
          <a:prstGeom prst="rect">
            <a:avLst/>
          </a:prstGeom>
          <a:noFill/>
          <a:ln>
            <a:noFill/>
          </a:ln>
        </p:spPr>
      </p:pic>
      <p:pic>
        <p:nvPicPr>
          <p:cNvPr id="156" name="Google Shape;156;p27"/>
          <p:cNvPicPr preferRelativeResize="0"/>
          <p:nvPr/>
        </p:nvPicPr>
        <p:blipFill>
          <a:blip r:embed="rId4">
            <a:alphaModFix/>
          </a:blip>
          <a:stretch>
            <a:fillRect/>
          </a:stretch>
        </p:blipFill>
        <p:spPr>
          <a:xfrm>
            <a:off x="152400" y="152400"/>
            <a:ext cx="4950275" cy="4367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119325" y="3160600"/>
            <a:ext cx="3957026" cy="1712525"/>
          </a:xfrm>
          <a:prstGeom prst="rect">
            <a:avLst/>
          </a:prstGeom>
          <a:noFill/>
          <a:ln>
            <a:noFill/>
          </a:ln>
        </p:spPr>
      </p:pic>
      <p:pic>
        <p:nvPicPr>
          <p:cNvPr id="162" name="Google Shape;162;p28"/>
          <p:cNvPicPr preferRelativeResize="0"/>
          <p:nvPr/>
        </p:nvPicPr>
        <p:blipFill>
          <a:blip r:embed="rId4">
            <a:alphaModFix/>
          </a:blip>
          <a:stretch>
            <a:fillRect/>
          </a:stretch>
        </p:blipFill>
        <p:spPr>
          <a:xfrm>
            <a:off x="555275" y="192700"/>
            <a:ext cx="5966213" cy="285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627500" y="165850"/>
            <a:ext cx="7889024" cy="446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367275" y="341250"/>
            <a:ext cx="8241050" cy="2652300"/>
          </a:xfrm>
          <a:prstGeom prst="rect">
            <a:avLst/>
          </a:prstGeom>
          <a:noFill/>
          <a:ln>
            <a:noFill/>
          </a:ln>
        </p:spPr>
      </p:pic>
      <p:pic>
        <p:nvPicPr>
          <p:cNvPr id="173" name="Google Shape;173;p30"/>
          <p:cNvPicPr preferRelativeResize="0"/>
          <p:nvPr/>
        </p:nvPicPr>
        <p:blipFill>
          <a:blip r:embed="rId4">
            <a:alphaModFix/>
          </a:blip>
          <a:stretch>
            <a:fillRect/>
          </a:stretch>
        </p:blipFill>
        <p:spPr>
          <a:xfrm>
            <a:off x="1495350" y="2993550"/>
            <a:ext cx="2426050" cy="190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1"/>
          <p:cNvPicPr preferRelativeResize="0"/>
          <p:nvPr/>
        </p:nvPicPr>
        <p:blipFill>
          <a:blip r:embed="rId3">
            <a:alphaModFix/>
          </a:blip>
          <a:stretch>
            <a:fillRect/>
          </a:stretch>
        </p:blipFill>
        <p:spPr>
          <a:xfrm>
            <a:off x="310775" y="192675"/>
            <a:ext cx="8522449" cy="431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Contexte du Projet </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3000">
                <a:latin typeface="Oswald"/>
                <a:ea typeface="Oswald"/>
                <a:cs typeface="Oswald"/>
                <a:sym typeface="Oswald"/>
              </a:rPr>
              <a:t>Soit le schéma de la base de données suivante, qui reprend les caractéristiques de la société Foody spécialisée en import-export d'aliments . Il s’agit d’analyser l'enchaînement global du projet selon une logique analytique de données.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2"/>
          <p:cNvPicPr preferRelativeResize="0"/>
          <p:nvPr/>
        </p:nvPicPr>
        <p:blipFill>
          <a:blip r:embed="rId3">
            <a:alphaModFix/>
          </a:blip>
          <a:stretch>
            <a:fillRect/>
          </a:stretch>
        </p:blipFill>
        <p:spPr>
          <a:xfrm>
            <a:off x="152400" y="152400"/>
            <a:ext cx="7959025" cy="2076450"/>
          </a:xfrm>
          <a:prstGeom prst="rect">
            <a:avLst/>
          </a:prstGeom>
          <a:noFill/>
          <a:ln>
            <a:noFill/>
          </a:ln>
        </p:spPr>
      </p:pic>
      <p:pic>
        <p:nvPicPr>
          <p:cNvPr id="184" name="Google Shape;184;p32"/>
          <p:cNvPicPr preferRelativeResize="0"/>
          <p:nvPr/>
        </p:nvPicPr>
        <p:blipFill>
          <a:blip r:embed="rId4">
            <a:alphaModFix/>
          </a:blip>
          <a:stretch>
            <a:fillRect/>
          </a:stretch>
        </p:blipFill>
        <p:spPr>
          <a:xfrm>
            <a:off x="3133750" y="2228850"/>
            <a:ext cx="1710122" cy="260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04800" y="4230575"/>
            <a:ext cx="8534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Comparaison du nombre de commande en fonction de l'année et du sexe de l'employé </a:t>
            </a:r>
            <a:endParaRPr/>
          </a:p>
        </p:txBody>
      </p:sp>
      <p:pic>
        <p:nvPicPr>
          <p:cNvPr id="190" name="Google Shape;190;p33"/>
          <p:cNvPicPr preferRelativeResize="0"/>
          <p:nvPr/>
        </p:nvPicPr>
        <p:blipFill>
          <a:blip r:embed="rId3">
            <a:alphaModFix/>
          </a:blip>
          <a:stretch>
            <a:fillRect/>
          </a:stretch>
        </p:blipFill>
        <p:spPr>
          <a:xfrm>
            <a:off x="304800" y="547063"/>
            <a:ext cx="8534400" cy="332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4"/>
          <p:cNvPicPr preferRelativeResize="0"/>
          <p:nvPr/>
        </p:nvPicPr>
        <p:blipFill>
          <a:blip r:embed="rId3">
            <a:alphaModFix/>
          </a:blip>
          <a:stretch>
            <a:fillRect/>
          </a:stretch>
        </p:blipFill>
        <p:spPr>
          <a:xfrm>
            <a:off x="311700" y="217725"/>
            <a:ext cx="8516736" cy="2068350"/>
          </a:xfrm>
          <a:prstGeom prst="rect">
            <a:avLst/>
          </a:prstGeom>
          <a:noFill/>
          <a:ln>
            <a:noFill/>
          </a:ln>
        </p:spPr>
      </p:pic>
      <p:pic>
        <p:nvPicPr>
          <p:cNvPr id="197" name="Google Shape;197;p34"/>
          <p:cNvPicPr preferRelativeResize="0"/>
          <p:nvPr/>
        </p:nvPicPr>
        <p:blipFill>
          <a:blip r:embed="rId4">
            <a:alphaModFix/>
          </a:blip>
          <a:stretch>
            <a:fillRect/>
          </a:stretch>
        </p:blipFill>
        <p:spPr>
          <a:xfrm>
            <a:off x="3536725" y="2510600"/>
            <a:ext cx="2070543" cy="171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35"/>
          <p:cNvCxnSpPr/>
          <p:nvPr/>
        </p:nvCxnSpPr>
        <p:spPr>
          <a:xfrm>
            <a:off x="-6875" y="2900700"/>
            <a:ext cx="9150900" cy="0"/>
          </a:xfrm>
          <a:prstGeom prst="straightConnector1">
            <a:avLst/>
          </a:prstGeom>
          <a:noFill/>
          <a:ln cap="flat" cmpd="sng" w="19050">
            <a:solidFill>
              <a:schemeClr val="dk2"/>
            </a:solidFill>
            <a:prstDash val="solid"/>
            <a:round/>
            <a:headEnd len="sm" w="sm" type="none"/>
            <a:tailEnd len="sm" w="sm" type="none"/>
          </a:ln>
        </p:spPr>
      </p:cxnSp>
      <p:sp>
        <p:nvSpPr>
          <p:cNvPr id="203" name="Google Shape;203;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Qualifications et compétences</a:t>
            </a:r>
            <a:endParaRPr/>
          </a:p>
        </p:txBody>
      </p:sp>
      <p:sp>
        <p:nvSpPr>
          <p:cNvPr id="204" name="Google Shape;204;p35"/>
          <p:cNvSpPr/>
          <p:nvPr/>
        </p:nvSpPr>
        <p:spPr>
          <a:xfrm>
            <a:off x="421176" y="2235693"/>
            <a:ext cx="1329900" cy="132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21225" y="2596750"/>
            <a:ext cx="13299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Source Code Pro"/>
                <a:ea typeface="Source Code Pro"/>
                <a:cs typeface="Source Code Pro"/>
                <a:sym typeface="Source Code Pro"/>
              </a:rPr>
              <a:t>MCD</a:t>
            </a:r>
            <a:endParaRPr sz="1300">
              <a:solidFill>
                <a:schemeClr val="lt1"/>
              </a:solidFill>
              <a:latin typeface="Source Code Pro"/>
              <a:ea typeface="Source Code Pro"/>
              <a:cs typeface="Source Code Pro"/>
              <a:sym typeface="Source Code Pro"/>
            </a:endParaRPr>
          </a:p>
        </p:txBody>
      </p:sp>
      <p:sp>
        <p:nvSpPr>
          <p:cNvPr id="206" name="Google Shape;206;p35"/>
          <p:cNvSpPr/>
          <p:nvPr/>
        </p:nvSpPr>
        <p:spPr>
          <a:xfrm>
            <a:off x="2253122" y="1423415"/>
            <a:ext cx="2954700" cy="295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txBox="1"/>
          <p:nvPr/>
        </p:nvSpPr>
        <p:spPr>
          <a:xfrm>
            <a:off x="2253125" y="25967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chemeClr val="lt1"/>
                </a:solidFill>
                <a:latin typeface="Source Code Pro"/>
                <a:ea typeface="Source Code Pro"/>
                <a:cs typeface="Source Code Pro"/>
                <a:sym typeface="Source Code Pro"/>
              </a:rPr>
              <a:t>SQL</a:t>
            </a:r>
            <a:endParaRPr sz="3000">
              <a:solidFill>
                <a:schemeClr val="lt1"/>
              </a:solidFill>
              <a:latin typeface="Source Code Pro"/>
              <a:ea typeface="Source Code Pro"/>
              <a:cs typeface="Source Code Pro"/>
              <a:sym typeface="Source Code Pro"/>
            </a:endParaRPr>
          </a:p>
        </p:txBody>
      </p:sp>
      <p:sp>
        <p:nvSpPr>
          <p:cNvPr id="208" name="Google Shape;208;p35"/>
          <p:cNvSpPr/>
          <p:nvPr/>
        </p:nvSpPr>
        <p:spPr>
          <a:xfrm>
            <a:off x="5709626" y="2147440"/>
            <a:ext cx="1506600" cy="150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5"/>
          <p:cNvSpPr txBox="1"/>
          <p:nvPr/>
        </p:nvSpPr>
        <p:spPr>
          <a:xfrm>
            <a:off x="5709825" y="2596750"/>
            <a:ext cx="15066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Source Code Pro"/>
                <a:ea typeface="Source Code Pro"/>
                <a:cs typeface="Source Code Pro"/>
                <a:sym typeface="Source Code Pro"/>
              </a:rPr>
              <a:t>Python</a:t>
            </a:r>
            <a:endParaRPr sz="1300">
              <a:solidFill>
                <a:schemeClr val="lt1"/>
              </a:solidFill>
              <a:latin typeface="Source Code Pro"/>
              <a:ea typeface="Source Code Pro"/>
              <a:cs typeface="Source Code Pro"/>
              <a:sym typeface="Source Code Pro"/>
            </a:endParaRPr>
          </a:p>
        </p:txBody>
      </p:sp>
      <p:sp>
        <p:nvSpPr>
          <p:cNvPr id="210" name="Google Shape;210;p35"/>
          <p:cNvSpPr/>
          <p:nvPr/>
        </p:nvSpPr>
        <p:spPr>
          <a:xfrm>
            <a:off x="7718079" y="2394636"/>
            <a:ext cx="1012500" cy="101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nvSpPr>
        <p:spPr>
          <a:xfrm>
            <a:off x="7718425" y="2596750"/>
            <a:ext cx="10125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Source Code Pro"/>
                <a:ea typeface="Source Code Pro"/>
                <a:cs typeface="Source Code Pro"/>
                <a:sym typeface="Source Code Pro"/>
              </a:rPr>
              <a:t>Viz</a:t>
            </a:r>
            <a:endParaRPr sz="1300">
              <a:solidFill>
                <a:schemeClr val="lt1"/>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À propos du projet</a:t>
            </a:r>
            <a:endParaRPr/>
          </a:p>
        </p:txBody>
      </p:sp>
      <p:sp>
        <p:nvSpPr>
          <p:cNvPr id="217" name="Google Shape;217;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None/>
            </a:pPr>
            <a:r>
              <a:rPr lang="fr"/>
              <a:t>Nous avons créé une configuration du système d’information (SI) du distributeur Foody. Certaines valeurs n’étant pas renseignées (pas de </a:t>
            </a:r>
            <a:r>
              <a:rPr lang="fr"/>
              <a:t>détails</a:t>
            </a:r>
            <a:r>
              <a:rPr lang="fr"/>
              <a:t> commande après 2007-08-08 et le prix des produits </a:t>
            </a:r>
            <a:r>
              <a:rPr lang="fr"/>
              <a:t>différents entre la table produit et détails commande…), l’analyse de la performance n’est pas aussi poussée que nous l’aurions voulu.</a:t>
            </a:r>
            <a:r>
              <a:rPr lang="fr"/>
              <a:t> Le choix des visualisations a été fortement impacté par nos compétences actuelles dans le domaine mais que nous sommes justement ici pour les </a:t>
            </a:r>
            <a:r>
              <a:rPr lang="fr"/>
              <a:t>acquérir</a:t>
            </a:r>
            <a:r>
              <a:rPr lang="f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Merci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867275" y="334450"/>
            <a:ext cx="7409449" cy="447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Modélisation des données</a:t>
            </a:r>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allons modéliser le contenu du schéma précédent afin de préparer son implémentation dans un logiciel de gestion de données. </a:t>
            </a:r>
            <a:endParaRPr/>
          </a:p>
          <a:p>
            <a:pPr indent="0" lvl="0" marL="0" rtl="0" algn="l">
              <a:spcBef>
                <a:spcPts val="1600"/>
              </a:spcBef>
              <a:spcAft>
                <a:spcPts val="0"/>
              </a:spcAft>
              <a:buNone/>
            </a:pPr>
            <a:r>
              <a:rPr lang="fr"/>
              <a:t>Pourquoi ? </a:t>
            </a:r>
            <a:endParaRPr/>
          </a:p>
          <a:p>
            <a:pPr indent="0" lvl="0" marL="0" rtl="0" algn="l">
              <a:spcBef>
                <a:spcPts val="1600"/>
              </a:spcBef>
              <a:spcAft>
                <a:spcPts val="0"/>
              </a:spcAft>
              <a:buNone/>
            </a:pPr>
            <a:r>
              <a:rPr lang="fr"/>
              <a:t>Afin de ne rien oublier, d’éviter les redondances et de relier les données entre elles. </a:t>
            </a:r>
            <a:endParaRPr/>
          </a:p>
          <a:p>
            <a:pPr indent="0" lvl="0" marL="0" rtl="0" algn="l">
              <a:spcBef>
                <a:spcPts val="1600"/>
              </a:spcBef>
              <a:spcAft>
                <a:spcPts val="0"/>
              </a:spcAft>
              <a:buNone/>
            </a:pPr>
            <a:r>
              <a:rPr lang="fr"/>
              <a:t>On va donc définir la structure de la base et en garantir l’intégrité.</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2636850" y="490538"/>
            <a:ext cx="6229350" cy="4162425"/>
          </a:xfrm>
          <a:prstGeom prst="rect">
            <a:avLst/>
          </a:prstGeom>
          <a:noFill/>
          <a:ln>
            <a:noFill/>
          </a:ln>
        </p:spPr>
      </p:pic>
      <p:sp>
        <p:nvSpPr>
          <p:cNvPr id="86" name="Google Shape;86;p1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MCD</a:t>
            </a:r>
            <a:endParaRPr/>
          </a:p>
        </p:txBody>
      </p:sp>
      <p:sp>
        <p:nvSpPr>
          <p:cNvPr id="87" name="Google Shape;87;p17"/>
          <p:cNvSpPr txBox="1"/>
          <p:nvPr>
            <p:ph idx="1" type="body"/>
          </p:nvPr>
        </p:nvSpPr>
        <p:spPr>
          <a:xfrm>
            <a:off x="311700" y="1618200"/>
            <a:ext cx="2325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Modèle</a:t>
            </a:r>
            <a:r>
              <a:rPr lang="fr"/>
              <a:t> conceptuel de données constitué : </a:t>
            </a:r>
            <a:br>
              <a:rPr lang="fr"/>
            </a:br>
            <a:r>
              <a:rPr lang="fr"/>
              <a:t>• </a:t>
            </a:r>
            <a:r>
              <a:rPr lang="fr"/>
              <a:t>d’</a:t>
            </a:r>
            <a:r>
              <a:rPr lang="fr"/>
              <a:t> </a:t>
            </a:r>
            <a:r>
              <a:rPr lang="fr"/>
              <a:t>entités</a:t>
            </a:r>
            <a:r>
              <a:rPr lang="fr"/>
              <a:t> </a:t>
            </a:r>
            <a:r>
              <a:rPr lang="fr"/>
              <a:t>(description de l’activité), </a:t>
            </a:r>
            <a:br>
              <a:rPr lang="fr"/>
            </a:br>
            <a:r>
              <a:rPr lang="fr"/>
              <a:t>• </a:t>
            </a:r>
            <a:r>
              <a:rPr lang="fr"/>
              <a:t>d’associations (dépendantes des entités) et </a:t>
            </a:r>
            <a:br>
              <a:rPr lang="fr"/>
            </a:br>
            <a:r>
              <a:rPr lang="fr"/>
              <a:t>• </a:t>
            </a:r>
            <a:r>
              <a:rPr lang="fr"/>
              <a:t>de cardinalités (nbr de participation d’une entité à une relation).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662500" y="152400"/>
            <a:ext cx="5015188" cy="4838700"/>
          </a:xfrm>
          <a:prstGeom prst="rect">
            <a:avLst/>
          </a:prstGeom>
          <a:noFill/>
          <a:ln>
            <a:noFill/>
          </a:ln>
        </p:spPr>
      </p:pic>
      <p:sp>
        <p:nvSpPr>
          <p:cNvPr id="93" name="Google Shape;93;p18"/>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MPD</a:t>
            </a:r>
            <a:endParaRPr/>
          </a:p>
        </p:txBody>
      </p:sp>
      <p:sp>
        <p:nvSpPr>
          <p:cNvPr id="94" name="Google Shape;94;p18"/>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 physique de données</a:t>
            </a:r>
            <a:endParaRPr/>
          </a:p>
          <a:p>
            <a:pPr indent="0" lvl="0" marL="0" rtl="0" algn="l">
              <a:spcBef>
                <a:spcPts val="1600"/>
              </a:spcBef>
              <a:spcAft>
                <a:spcPts val="1600"/>
              </a:spcAft>
              <a:buNone/>
            </a:pPr>
            <a:r>
              <a:rPr lang="fr"/>
              <a:t>Constitué de tables relationnelles, constituées d'attributs typés, parmi lesquels : </a:t>
            </a:r>
            <a:br>
              <a:rPr lang="fr"/>
            </a:br>
            <a:r>
              <a:rPr lang="fr"/>
              <a:t>• une clé primaire → identifie de manière unique chaque occurrence de la table. </a:t>
            </a:r>
            <a:br>
              <a:rPr lang="fr"/>
            </a:br>
            <a:r>
              <a:rPr lang="fr"/>
              <a:t>• éventuellement une ou plusieurs clés étrangères : clés primaires dans une autre table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Requêtes 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Requêtes variées sur MySQL workbench</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Après la création du script et du MPD, on alimente les tables avec des fichiers CSV qui ont été préalablement nettoyés. Pour exploiter le contenu des tables afin d’analyser la performance de la société Foody, on effectue une </a:t>
            </a:r>
            <a:r>
              <a:rPr lang="fr"/>
              <a:t>série</a:t>
            </a:r>
            <a:r>
              <a:rPr lang="fr"/>
              <a:t> de requêtes en SQL.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cxnSp>
        <p:nvCxnSpPr>
          <p:cNvPr id="110" name="Google Shape;110;p21"/>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11" name="Google Shape;111;p21"/>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112" name="Google Shape;112;p21"/>
          <p:cNvSpPr txBox="1"/>
          <p:nvPr>
            <p:ph idx="4294967295" type="body"/>
          </p:nvPr>
        </p:nvSpPr>
        <p:spPr>
          <a:xfrm>
            <a:off x="318850" y="3771900"/>
            <a:ext cx="39999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fr" sz="2100">
                <a:solidFill>
                  <a:schemeClr val="accent3"/>
                </a:solidFill>
              </a:rPr>
              <a:t>Intersection</a:t>
            </a:r>
            <a:endParaRPr b="1" sz="2100">
              <a:solidFill>
                <a:schemeClr val="accent3"/>
              </a:solidFill>
            </a:endParaRPr>
          </a:p>
        </p:txBody>
      </p:sp>
      <p:sp>
        <p:nvSpPr>
          <p:cNvPr id="113" name="Google Shape;113;p21"/>
          <p:cNvSpPr txBox="1"/>
          <p:nvPr>
            <p:ph idx="4294967295" type="body"/>
          </p:nvPr>
        </p:nvSpPr>
        <p:spPr>
          <a:xfrm>
            <a:off x="318844" y="42280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200"/>
              <a:t>Pas de commande INTERSECT dans MySQL, alternative sous-requête</a:t>
            </a:r>
            <a:endParaRPr sz="1200"/>
          </a:p>
        </p:txBody>
      </p:sp>
      <p:pic>
        <p:nvPicPr>
          <p:cNvPr id="114" name="Google Shape;114;p21"/>
          <p:cNvPicPr preferRelativeResize="0"/>
          <p:nvPr/>
        </p:nvPicPr>
        <p:blipFill rotWithShape="1">
          <a:blip r:embed="rId3">
            <a:alphaModFix/>
          </a:blip>
          <a:srcRect b="7257" l="0" r="0" t="7265"/>
          <a:stretch/>
        </p:blipFill>
        <p:spPr>
          <a:xfrm>
            <a:off x="4879700" y="400450"/>
            <a:ext cx="3891001" cy="3046576"/>
          </a:xfrm>
          <a:prstGeom prst="rect">
            <a:avLst/>
          </a:prstGeom>
          <a:noFill/>
          <a:ln>
            <a:noFill/>
          </a:ln>
        </p:spPr>
      </p:pic>
      <p:sp>
        <p:nvSpPr>
          <p:cNvPr id="115" name="Google Shape;115;p21"/>
          <p:cNvSpPr txBox="1"/>
          <p:nvPr>
            <p:ph idx="4294967295" type="body"/>
          </p:nvPr>
        </p:nvSpPr>
        <p:spPr>
          <a:xfrm>
            <a:off x="4825250" y="3771900"/>
            <a:ext cx="39999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fr" sz="2100">
                <a:solidFill>
                  <a:schemeClr val="accent3"/>
                </a:solidFill>
              </a:rPr>
              <a:t>Différence</a:t>
            </a:r>
            <a:endParaRPr b="1" sz="2100">
              <a:solidFill>
                <a:schemeClr val="accent3"/>
              </a:solidFill>
            </a:endParaRPr>
          </a:p>
        </p:txBody>
      </p:sp>
      <p:sp>
        <p:nvSpPr>
          <p:cNvPr id="116" name="Google Shape;116;p21"/>
          <p:cNvSpPr txBox="1"/>
          <p:nvPr>
            <p:ph idx="4294967295" type="body"/>
          </p:nvPr>
        </p:nvSpPr>
        <p:spPr>
          <a:xfrm>
            <a:off x="4825256" y="42280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200"/>
              <a:t>Pas de commande EXCEPT dans MySQL, alternative sous-requête</a:t>
            </a:r>
            <a:endParaRPr sz="1200"/>
          </a:p>
        </p:txBody>
      </p:sp>
      <p:pic>
        <p:nvPicPr>
          <p:cNvPr id="117" name="Google Shape;117;p21"/>
          <p:cNvPicPr preferRelativeResize="0"/>
          <p:nvPr/>
        </p:nvPicPr>
        <p:blipFill rotWithShape="1">
          <a:blip r:embed="rId4">
            <a:alphaModFix/>
          </a:blip>
          <a:srcRect b="7257" l="0" r="0" t="7265"/>
          <a:stretch/>
        </p:blipFill>
        <p:spPr>
          <a:xfrm>
            <a:off x="433425" y="400450"/>
            <a:ext cx="3891001" cy="3046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