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7" r:id="rId7"/>
    <p:sldId id="260" r:id="rId8"/>
    <p:sldId id="269" r:id="rId9"/>
    <p:sldId id="268" r:id="rId10"/>
    <p:sldId id="270" r:id="rId11"/>
    <p:sldId id="271" r:id="rId12"/>
    <p:sldId id="262" r:id="rId13"/>
    <p:sldId id="263" r:id="rId14"/>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5" d="100"/>
          <a:sy n="85" d="100"/>
        </p:scale>
        <p:origin x="58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Титульний слайд">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uk-UA"/>
              <a:t>Зразок заголовка</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uk-UA"/>
              <a:t>Клацніть, щоб редагувати стиль зразка підзаголовка</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260144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і об’єкт">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176962"/>
            <a:ext cx="12192000" cy="681355"/>
          </a:xfrm>
          <a:custGeom>
            <a:avLst/>
            <a:gdLst/>
            <a:ahLst/>
            <a:cxnLst/>
            <a:rect l="l" t="t" r="r" b="b"/>
            <a:pathLst>
              <a:path w="12192000" h="681354">
                <a:moveTo>
                  <a:pt x="12192000" y="0"/>
                </a:moveTo>
                <a:lnTo>
                  <a:pt x="0" y="0"/>
                </a:lnTo>
                <a:lnTo>
                  <a:pt x="0" y="681037"/>
                </a:lnTo>
                <a:lnTo>
                  <a:pt x="12192000" y="681037"/>
                </a:lnTo>
                <a:lnTo>
                  <a:pt x="12192000" y="0"/>
                </a:lnTo>
                <a:close/>
              </a:path>
            </a:pathLst>
          </a:custGeom>
          <a:solidFill>
            <a:srgbClr val="1F386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34177" y="117594"/>
            <a:ext cx="924520" cy="1350068"/>
          </a:xfrm>
          <a:prstGeom prst="rect">
            <a:avLst/>
          </a:prstGeom>
        </p:spPr>
      </p:pic>
      <p:sp>
        <p:nvSpPr>
          <p:cNvPr id="2" name="Holder 2"/>
          <p:cNvSpPr>
            <a:spLocks noGrp="1"/>
          </p:cNvSpPr>
          <p:nvPr>
            <p:ph type="title"/>
          </p:nvPr>
        </p:nvSpPr>
        <p:spPr/>
        <p:txBody>
          <a:bodyPr lIns="0" tIns="0" rIns="0" bIns="0"/>
          <a:lstStyle>
            <a:lvl1pPr>
              <a:defRPr sz="3600" b="0" i="0">
                <a:solidFill>
                  <a:srgbClr val="1F3864"/>
                </a:solidFill>
                <a:latin typeface="Tahoma"/>
                <a:cs typeface="Tahoma"/>
              </a:defRPr>
            </a:lvl1pPr>
          </a:lstStyle>
          <a:p>
            <a:r>
              <a:rPr lang="uk-UA"/>
              <a:t>Зразок заголовка</a:t>
            </a:r>
            <a:endParaRPr/>
          </a:p>
        </p:txBody>
      </p:sp>
      <p:sp>
        <p:nvSpPr>
          <p:cNvPr id="3" name="Holder 3"/>
          <p:cNvSpPr>
            <a:spLocks noGrp="1"/>
          </p:cNvSpPr>
          <p:nvPr>
            <p:ph type="body" idx="1"/>
          </p:nvPr>
        </p:nvSpPr>
        <p:spPr/>
        <p:txBody>
          <a:bodyPr lIns="0" tIns="0" rIns="0" bIns="0"/>
          <a:lstStyle>
            <a:lvl1pPr>
              <a:defRPr sz="2000" b="0" i="0">
                <a:solidFill>
                  <a:schemeClr val="bg1"/>
                </a:solidFill>
                <a:latin typeface="Calibri"/>
                <a:cs typeface="Calibri"/>
              </a:defRPr>
            </a:lvl1pPr>
          </a:lstStyle>
          <a:p>
            <a:pPr lvl="0"/>
            <a:r>
              <a:rPr lang="uk-UA"/>
              <a:t>Редагувати стиль зразка тексту</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351209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Два об’єкти">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3864"/>
                </a:solidFill>
                <a:latin typeface="Tahoma"/>
                <a:cs typeface="Tahoma"/>
              </a:defRPr>
            </a:lvl1pPr>
          </a:lstStyle>
          <a:p>
            <a:r>
              <a:rPr lang="uk-UA"/>
              <a:t>Зразок заголовка</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uk-UA"/>
              <a:t>Редагувати стиль зразка тексту</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uk-UA"/>
              <a:t>Редагувати стиль зразка тексту</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154301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Лише заголовок">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3864"/>
                </a:solidFill>
                <a:latin typeface="Tahoma"/>
                <a:cs typeface="Tahoma"/>
              </a:defRPr>
            </a:lvl1pPr>
          </a:lstStyle>
          <a:p>
            <a:r>
              <a:rPr lang="uk-UA"/>
              <a:t>Зразок заголовка</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125175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Пустий слайд">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138858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a:t>Зразок заголовка</a:t>
            </a:r>
            <a:endParaRPr lang="en-US"/>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a:p>
        </p:txBody>
      </p:sp>
      <p:sp>
        <p:nvSpPr>
          <p:cNvPr id="4" name="Місце для дати 3"/>
          <p:cNvSpPr>
            <a:spLocks noGrp="1"/>
          </p:cNvSpPr>
          <p:nvPr>
            <p:ph type="dt" sz="half" idx="10"/>
          </p:nvPr>
        </p:nvSpPr>
        <p:spPr/>
        <p:txBody>
          <a:bodyPr/>
          <a:lstStyle/>
          <a:p>
            <a:fld id="{36298205-8E98-4351-9F1C-1DD4555500F7}" type="datetimeFigureOut">
              <a:rPr lang="en-US" smtClean="0"/>
              <a:t>5/29/2025</a:t>
            </a:fld>
            <a:endParaRPr lang="en-US"/>
          </a:p>
        </p:txBody>
      </p:sp>
      <p:sp>
        <p:nvSpPr>
          <p:cNvPr id="5" name="Місце для нижнього колонтитула 4"/>
          <p:cNvSpPr>
            <a:spLocks noGrp="1"/>
          </p:cNvSpPr>
          <p:nvPr>
            <p:ph type="ftr" sz="quarter" idx="11"/>
          </p:nvPr>
        </p:nvSpPr>
        <p:spPr/>
        <p:txBody>
          <a:bodyPr/>
          <a:lstStyle/>
          <a:p>
            <a:endParaRPr lang="en-US"/>
          </a:p>
        </p:txBody>
      </p:sp>
      <p:sp>
        <p:nvSpPr>
          <p:cNvPr id="6" name="Місце для номера слайда 5"/>
          <p:cNvSpPr>
            <a:spLocks noGrp="1"/>
          </p:cNvSpPr>
          <p:nvPr>
            <p:ph type="sldNum" sz="quarter" idx="12"/>
          </p:nvPr>
        </p:nvSpPr>
        <p:spPr/>
        <p:txBody>
          <a:bodyPr/>
          <a:lstStyle/>
          <a:p>
            <a:fld id="{DB679FDD-8895-48C4-B134-F13FA7C2D74E}" type="slidenum">
              <a:rPr lang="en-US" smtClean="0"/>
              <a:t>‹#›</a:t>
            </a:fld>
            <a:endParaRPr lang="en-US"/>
          </a:p>
        </p:txBody>
      </p:sp>
    </p:spTree>
    <p:extLst>
      <p:ext uri="{BB962C8B-B14F-4D97-AF65-F5344CB8AC3E}">
        <p14:creationId xmlns:p14="http://schemas.microsoft.com/office/powerpoint/2010/main" val="74812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33413"/>
            <a:ext cx="12192000" cy="525145"/>
          </a:xfrm>
          <a:custGeom>
            <a:avLst/>
            <a:gdLst/>
            <a:ahLst/>
            <a:cxnLst/>
            <a:rect l="l" t="t" r="r" b="b"/>
            <a:pathLst>
              <a:path w="12192000" h="525145">
                <a:moveTo>
                  <a:pt x="12191936" y="0"/>
                </a:moveTo>
                <a:lnTo>
                  <a:pt x="0" y="0"/>
                </a:lnTo>
                <a:lnTo>
                  <a:pt x="0" y="524586"/>
                </a:lnTo>
                <a:lnTo>
                  <a:pt x="12191936" y="524586"/>
                </a:lnTo>
                <a:lnTo>
                  <a:pt x="12191936" y="0"/>
                </a:lnTo>
                <a:close/>
              </a:path>
            </a:pathLst>
          </a:custGeom>
          <a:solidFill>
            <a:srgbClr val="1C396E"/>
          </a:solidFill>
        </p:spPr>
        <p:txBody>
          <a:bodyPr wrap="square" lIns="0" tIns="0" rIns="0" bIns="0" rtlCol="0"/>
          <a:lstStyle/>
          <a:p>
            <a:endParaRPr/>
          </a:p>
        </p:txBody>
      </p:sp>
      <p:sp>
        <p:nvSpPr>
          <p:cNvPr id="17" name="bg object 17"/>
          <p:cNvSpPr/>
          <p:nvPr/>
        </p:nvSpPr>
        <p:spPr>
          <a:xfrm>
            <a:off x="0" y="6333401"/>
            <a:ext cx="12192000" cy="525145"/>
          </a:xfrm>
          <a:custGeom>
            <a:avLst/>
            <a:gdLst/>
            <a:ahLst/>
            <a:cxnLst/>
            <a:rect l="l" t="t" r="r" b="b"/>
            <a:pathLst>
              <a:path w="12192000" h="525145">
                <a:moveTo>
                  <a:pt x="0" y="0"/>
                </a:moveTo>
                <a:lnTo>
                  <a:pt x="12191936" y="0"/>
                </a:lnTo>
                <a:lnTo>
                  <a:pt x="12191936" y="524598"/>
                </a:lnTo>
              </a:path>
            </a:pathLst>
          </a:custGeom>
          <a:ln w="9525">
            <a:solidFill>
              <a:srgbClr val="1C396E"/>
            </a:solidFill>
          </a:ln>
        </p:spPr>
        <p:txBody>
          <a:bodyPr wrap="square" lIns="0" tIns="0" rIns="0" bIns="0" rtlCol="0"/>
          <a:lstStyle/>
          <a:p>
            <a:endParaRPr/>
          </a:p>
        </p:txBody>
      </p:sp>
      <p:sp>
        <p:nvSpPr>
          <p:cNvPr id="18" name="bg object 18"/>
          <p:cNvSpPr/>
          <p:nvPr/>
        </p:nvSpPr>
        <p:spPr>
          <a:xfrm>
            <a:off x="0" y="0"/>
            <a:ext cx="12192000" cy="1206500"/>
          </a:xfrm>
          <a:custGeom>
            <a:avLst/>
            <a:gdLst/>
            <a:ahLst/>
            <a:cxnLst/>
            <a:rect l="l" t="t" r="r" b="b"/>
            <a:pathLst>
              <a:path w="12192000" h="1206500">
                <a:moveTo>
                  <a:pt x="12191936" y="0"/>
                </a:moveTo>
                <a:lnTo>
                  <a:pt x="0" y="0"/>
                </a:lnTo>
                <a:lnTo>
                  <a:pt x="0" y="1206004"/>
                </a:lnTo>
                <a:lnTo>
                  <a:pt x="12191936" y="1206004"/>
                </a:lnTo>
                <a:lnTo>
                  <a:pt x="12191936" y="0"/>
                </a:lnTo>
                <a:close/>
              </a:path>
            </a:pathLst>
          </a:custGeom>
          <a:solidFill>
            <a:srgbClr val="1C396E"/>
          </a:solidFill>
        </p:spPr>
        <p:txBody>
          <a:bodyPr wrap="square" lIns="0" tIns="0" rIns="0" bIns="0" rtlCol="0"/>
          <a:lstStyle/>
          <a:p>
            <a:endParaRPr/>
          </a:p>
        </p:txBody>
      </p:sp>
      <p:sp>
        <p:nvSpPr>
          <p:cNvPr id="19" name="bg object 19"/>
          <p:cNvSpPr/>
          <p:nvPr/>
        </p:nvSpPr>
        <p:spPr>
          <a:xfrm>
            <a:off x="0" y="0"/>
            <a:ext cx="12192000" cy="1206500"/>
          </a:xfrm>
          <a:custGeom>
            <a:avLst/>
            <a:gdLst/>
            <a:ahLst/>
            <a:cxnLst/>
            <a:rect l="l" t="t" r="r" b="b"/>
            <a:pathLst>
              <a:path w="12192000" h="1206500">
                <a:moveTo>
                  <a:pt x="12191936" y="0"/>
                </a:moveTo>
                <a:lnTo>
                  <a:pt x="12191936" y="1205992"/>
                </a:lnTo>
                <a:lnTo>
                  <a:pt x="0" y="1205992"/>
                </a:lnTo>
              </a:path>
            </a:pathLst>
          </a:custGeom>
          <a:ln w="9525">
            <a:solidFill>
              <a:srgbClr val="0B5394"/>
            </a:solidFill>
          </a:ln>
        </p:spPr>
        <p:txBody>
          <a:bodyPr wrap="square" lIns="0" tIns="0" rIns="0" bIns="0" rtlCol="0"/>
          <a:lstStyle/>
          <a:p>
            <a:endParaRPr/>
          </a:p>
        </p:txBody>
      </p:sp>
      <p:pic>
        <p:nvPicPr>
          <p:cNvPr id="20" name="bg object 20"/>
          <p:cNvPicPr/>
          <p:nvPr/>
        </p:nvPicPr>
        <p:blipFill>
          <a:blip r:embed="rId8" cstate="print"/>
          <a:stretch>
            <a:fillRect/>
          </a:stretch>
        </p:blipFill>
        <p:spPr>
          <a:xfrm>
            <a:off x="107204" y="55999"/>
            <a:ext cx="731591" cy="1062425"/>
          </a:xfrm>
          <a:prstGeom prst="rect">
            <a:avLst/>
          </a:prstGeom>
        </p:spPr>
      </p:pic>
      <p:sp>
        <p:nvSpPr>
          <p:cNvPr id="2" name="Holder 2"/>
          <p:cNvSpPr>
            <a:spLocks noGrp="1"/>
          </p:cNvSpPr>
          <p:nvPr>
            <p:ph type="title"/>
          </p:nvPr>
        </p:nvSpPr>
        <p:spPr>
          <a:xfrm>
            <a:off x="1359229" y="158364"/>
            <a:ext cx="9473541" cy="1245870"/>
          </a:xfrm>
          <a:prstGeom prst="rect">
            <a:avLst/>
          </a:prstGeom>
        </p:spPr>
        <p:txBody>
          <a:bodyPr wrap="square" lIns="0" tIns="0" rIns="0" bIns="0">
            <a:spAutoFit/>
          </a:bodyPr>
          <a:lstStyle>
            <a:lvl1pPr>
              <a:defRPr sz="3600" b="0" i="0">
                <a:solidFill>
                  <a:srgbClr val="1F3864"/>
                </a:solidFill>
                <a:latin typeface="Tahoma"/>
                <a:cs typeface="Tahoma"/>
              </a:defRPr>
            </a:lvl1pPr>
          </a:lstStyle>
          <a:p>
            <a:endParaRPr/>
          </a:p>
        </p:txBody>
      </p:sp>
      <p:sp>
        <p:nvSpPr>
          <p:cNvPr id="3" name="Holder 3"/>
          <p:cNvSpPr>
            <a:spLocks noGrp="1"/>
          </p:cNvSpPr>
          <p:nvPr>
            <p:ph type="body" idx="1"/>
          </p:nvPr>
        </p:nvSpPr>
        <p:spPr>
          <a:xfrm>
            <a:off x="695289" y="1334694"/>
            <a:ext cx="10801421" cy="284734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36298205-8E98-4351-9F1C-1DD4555500F7}" type="datetimeFigureOut">
              <a:rPr lang="en-US" smtClean="0"/>
              <a:t>5/29/2025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DB679FDD-8895-48C4-B134-F13FA7C2D74E}" type="slidenum">
              <a:rPr lang="en-US" smtClean="0"/>
              <a:t>‹#›</a:t>
            </a:fld>
            <a:endParaRPr lang="en-US"/>
          </a:p>
        </p:txBody>
      </p:sp>
    </p:spTree>
    <p:extLst>
      <p:ext uri="{BB962C8B-B14F-4D97-AF65-F5344CB8AC3E}">
        <p14:creationId xmlns:p14="http://schemas.microsoft.com/office/powerpoint/2010/main" val="2061308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5287" y="2102914"/>
            <a:ext cx="11661913" cy="4247317"/>
          </a:xfrm>
        </p:spPr>
        <p:txBody>
          <a:bodyPr/>
          <a:lstStyle/>
          <a:p>
            <a:br>
              <a:rPr lang="uk-UA" sz="4000" b="1" dirty="0"/>
            </a:br>
            <a:br>
              <a:rPr lang="uk-UA" sz="4000" b="1" dirty="0"/>
            </a:br>
            <a:r>
              <a:rPr lang="uk-UA" sz="4000" b="1" dirty="0"/>
              <a:t>Тема курсової роботи</a:t>
            </a:r>
            <a:br>
              <a:rPr lang="uk-UA" sz="4000" b="1" dirty="0"/>
            </a:br>
            <a:r>
              <a:rPr lang="uk-UA" sz="2000" dirty="0"/>
              <a:t>Посилання на </a:t>
            </a:r>
            <a:r>
              <a:rPr lang="uk-UA" sz="2000" b="1" dirty="0" err="1"/>
              <a:t>GitHub</a:t>
            </a:r>
            <a:r>
              <a:rPr lang="uk-UA" sz="2000" dirty="0"/>
              <a:t> репозиторій 	https://github.com/Daria123H/-W_Ok_--33_-.git</a:t>
            </a:r>
            <a:br>
              <a:rPr lang="uk-UA" sz="4000" b="1" dirty="0"/>
            </a:br>
            <a:r>
              <a:rPr lang="uk-UA" sz="3200" u="sng" dirty="0"/>
              <a:t>Виконав:</a:t>
            </a:r>
            <a:r>
              <a:rPr lang="uk-UA" sz="3200" dirty="0"/>
              <a:t> </a:t>
            </a:r>
            <a:r>
              <a:rPr lang="uk-UA" sz="3200" dirty="0" err="1"/>
              <a:t>Хомякова</a:t>
            </a:r>
            <a:r>
              <a:rPr lang="uk-UA" sz="3200" dirty="0"/>
              <a:t> Дар’я Вадимівна, ТВ-33</a:t>
            </a:r>
            <a:br>
              <a:rPr lang="uk-UA" sz="4000" b="1" dirty="0"/>
            </a:br>
            <a:r>
              <a:rPr lang="uk-UA" sz="3200" u="sng" dirty="0"/>
              <a:t>Перевірив:</a:t>
            </a:r>
            <a:r>
              <a:rPr lang="uk-UA" sz="4000" dirty="0"/>
              <a:t> </a:t>
            </a:r>
            <a:r>
              <a:rPr lang="uk-UA" sz="3200" dirty="0"/>
              <a:t>ПІБ викладача</a:t>
            </a:r>
            <a:br>
              <a:rPr lang="uk-UA" sz="3200" dirty="0"/>
            </a:br>
            <a:br>
              <a:rPr lang="uk-UA" sz="3200" dirty="0"/>
            </a:br>
            <a:r>
              <a:rPr lang="uk-UA" sz="3200" dirty="0"/>
              <a:t>2025</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
        <p:nvSpPr>
          <p:cNvPr id="6" name="TextBox 5"/>
          <p:cNvSpPr txBox="1"/>
          <p:nvPr/>
        </p:nvSpPr>
        <p:spPr>
          <a:xfrm>
            <a:off x="225288" y="1170603"/>
            <a:ext cx="11661912" cy="2062103"/>
          </a:xfrm>
          <a:prstGeom prst="rect">
            <a:avLst/>
          </a:prstGeom>
          <a:noFill/>
        </p:spPr>
        <p:txBody>
          <a:bodyPr wrap="square" rtlCol="0">
            <a:spAutoFit/>
          </a:bodyPr>
          <a:lstStyle/>
          <a:p>
            <a:pPr algn="ctr"/>
            <a:r>
              <a:rPr lang="uk-UA" sz="3200" dirty="0">
                <a:solidFill>
                  <a:srgbClr val="002060"/>
                </a:solidFill>
              </a:rPr>
              <a:t>Навчально-науковий інститут атомної та теплової енергетики</a:t>
            </a:r>
          </a:p>
          <a:p>
            <a:pPr algn="ctr"/>
            <a:r>
              <a:rPr lang="uk-UA" sz="3200" dirty="0">
                <a:solidFill>
                  <a:srgbClr val="002060"/>
                </a:solidFill>
              </a:rPr>
              <a:t>Кафедра інженерії програмного забезпечення в енергетиці</a:t>
            </a:r>
          </a:p>
          <a:p>
            <a:pPr algn="ctr"/>
            <a:r>
              <a:rPr lang="uk-UA" sz="3200" b="1" dirty="0">
                <a:solidFill>
                  <a:srgbClr val="002060"/>
                </a:solidFill>
              </a:rPr>
              <a:t>Основи Веб-програмування. Курсова робота</a:t>
            </a:r>
          </a:p>
        </p:txBody>
      </p:sp>
      <p:sp>
        <p:nvSpPr>
          <p:cNvPr id="3" name="TextBox 2"/>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1/17</a:t>
            </a:r>
          </a:p>
        </p:txBody>
      </p:sp>
    </p:spTree>
    <p:extLst>
      <p:ext uri="{BB962C8B-B14F-4D97-AF65-F5344CB8AC3E}">
        <p14:creationId xmlns:p14="http://schemas.microsoft.com/office/powerpoint/2010/main" val="76885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3997"/>
            <a:ext cx="9144000" cy="923330"/>
          </a:xfrm>
        </p:spPr>
        <p:txBody>
          <a:bodyPr/>
          <a:lstStyle/>
          <a:p>
            <a:r>
              <a:rPr lang="uk-UA" dirty="0">
                <a:solidFill>
                  <a:srgbClr val="002060"/>
                </a:solidFill>
              </a:rPr>
              <a:t>Реалізація системи</a:t>
            </a:r>
            <a:endParaRPr lang="uk-UA" dirty="0"/>
          </a:p>
        </p:txBody>
      </p:sp>
      <p:sp>
        <p:nvSpPr>
          <p:cNvPr id="3" name="Підзаголовок 2"/>
          <p:cNvSpPr>
            <a:spLocks noGrp="1"/>
          </p:cNvSpPr>
          <p:nvPr>
            <p:ph type="subTitle" idx="1"/>
          </p:nvPr>
        </p:nvSpPr>
        <p:spPr>
          <a:xfrm>
            <a:off x="391885" y="2326744"/>
            <a:ext cx="11234057" cy="246221"/>
          </a:xfrm>
        </p:spPr>
        <p:txBody>
          <a:bodyPr/>
          <a:lstStyle/>
          <a:p>
            <a:endParaRPr lang="uk-UA" sz="1600" dirty="0">
              <a:solidFill>
                <a:schemeClr val="tx1"/>
              </a:solidFill>
            </a:endParaRPr>
          </a:p>
        </p:txBody>
      </p:sp>
      <p:sp>
        <p:nvSpPr>
          <p:cNvPr id="4" name="TextBox 3"/>
          <p:cNvSpPr txBox="1"/>
          <p:nvPr/>
        </p:nvSpPr>
        <p:spPr>
          <a:xfrm>
            <a:off x="9136251" y="6350230"/>
            <a:ext cx="3029245" cy="461665"/>
          </a:xfrm>
          <a:prstGeom prst="rect">
            <a:avLst/>
          </a:prstGeom>
          <a:noFill/>
        </p:spPr>
        <p:txBody>
          <a:bodyPr wrap="square" rtlCol="0">
            <a:spAutoFit/>
          </a:bodyPr>
          <a:lstStyle/>
          <a:p>
            <a:pPr algn="r"/>
            <a:r>
              <a:rPr lang="uk-UA" sz="2400" dirty="0">
                <a:solidFill>
                  <a:schemeClr val="bg1"/>
                </a:solidFill>
              </a:rPr>
              <a:t>10/17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pic>
        <p:nvPicPr>
          <p:cNvPr id="9" name="Рисунок 8">
            <a:extLst>
              <a:ext uri="{FF2B5EF4-FFF2-40B4-BE49-F238E27FC236}">
                <a16:creationId xmlns:a16="http://schemas.microsoft.com/office/drawing/2014/main" id="{204C4B8D-83B1-4BC6-B98E-62D92B8BAE0A}"/>
              </a:ext>
            </a:extLst>
          </p:cNvPr>
          <p:cNvPicPr/>
          <p:nvPr/>
        </p:nvPicPr>
        <p:blipFill>
          <a:blip r:embed="rId2"/>
          <a:stretch>
            <a:fillRect/>
          </a:stretch>
        </p:blipFill>
        <p:spPr>
          <a:xfrm>
            <a:off x="155575" y="2572965"/>
            <a:ext cx="5940425" cy="2506980"/>
          </a:xfrm>
          <a:prstGeom prst="rect">
            <a:avLst/>
          </a:prstGeom>
        </p:spPr>
      </p:pic>
      <p:pic>
        <p:nvPicPr>
          <p:cNvPr id="10" name="Рисунок 9">
            <a:extLst>
              <a:ext uri="{FF2B5EF4-FFF2-40B4-BE49-F238E27FC236}">
                <a16:creationId xmlns:a16="http://schemas.microsoft.com/office/drawing/2014/main" id="{66CCBFD5-A9CD-4B9D-A466-9BCF1957611C}"/>
              </a:ext>
            </a:extLst>
          </p:cNvPr>
          <p:cNvPicPr/>
          <p:nvPr/>
        </p:nvPicPr>
        <p:blipFill>
          <a:blip r:embed="rId3"/>
          <a:stretch>
            <a:fillRect/>
          </a:stretch>
        </p:blipFill>
        <p:spPr>
          <a:xfrm>
            <a:off x="6166038" y="2251641"/>
            <a:ext cx="5940425" cy="2998470"/>
          </a:xfrm>
          <a:prstGeom prst="rect">
            <a:avLst/>
          </a:prstGeom>
        </p:spPr>
      </p:pic>
    </p:spTree>
    <p:extLst>
      <p:ext uri="{BB962C8B-B14F-4D97-AF65-F5344CB8AC3E}">
        <p14:creationId xmlns:p14="http://schemas.microsoft.com/office/powerpoint/2010/main" val="23212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3997"/>
            <a:ext cx="9144000" cy="923330"/>
          </a:xfrm>
        </p:spPr>
        <p:txBody>
          <a:bodyPr/>
          <a:lstStyle/>
          <a:p>
            <a:r>
              <a:rPr lang="uk-UA" dirty="0">
                <a:solidFill>
                  <a:srgbClr val="002060"/>
                </a:solidFill>
              </a:rPr>
              <a:t>Реалізація системи</a:t>
            </a:r>
            <a:endParaRPr lang="uk-UA" dirty="0"/>
          </a:p>
        </p:txBody>
      </p:sp>
      <p:sp>
        <p:nvSpPr>
          <p:cNvPr id="3" name="Підзаголовок 2"/>
          <p:cNvSpPr>
            <a:spLocks noGrp="1"/>
          </p:cNvSpPr>
          <p:nvPr>
            <p:ph type="subTitle" idx="1"/>
          </p:nvPr>
        </p:nvSpPr>
        <p:spPr>
          <a:xfrm>
            <a:off x="391885" y="2326744"/>
            <a:ext cx="11234057" cy="246221"/>
          </a:xfrm>
        </p:spPr>
        <p:txBody>
          <a:bodyPr/>
          <a:lstStyle/>
          <a:p>
            <a:endParaRPr lang="uk-UA" sz="1600" dirty="0">
              <a:solidFill>
                <a:schemeClr val="tx1"/>
              </a:solidFill>
            </a:endParaRPr>
          </a:p>
        </p:txBody>
      </p:sp>
      <p:sp>
        <p:nvSpPr>
          <p:cNvPr id="4" name="TextBox 3"/>
          <p:cNvSpPr txBox="1"/>
          <p:nvPr/>
        </p:nvSpPr>
        <p:spPr>
          <a:xfrm>
            <a:off x="9136251" y="6350230"/>
            <a:ext cx="3029245" cy="461665"/>
          </a:xfrm>
          <a:prstGeom prst="rect">
            <a:avLst/>
          </a:prstGeom>
          <a:noFill/>
        </p:spPr>
        <p:txBody>
          <a:bodyPr wrap="square" rtlCol="0">
            <a:spAutoFit/>
          </a:bodyPr>
          <a:lstStyle/>
          <a:p>
            <a:pPr algn="r"/>
            <a:r>
              <a:rPr lang="uk-UA" sz="2400" dirty="0">
                <a:solidFill>
                  <a:schemeClr val="bg1"/>
                </a:solidFill>
              </a:rPr>
              <a:t>10/17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pic>
        <p:nvPicPr>
          <p:cNvPr id="11" name="Рисунок 10">
            <a:extLst>
              <a:ext uri="{FF2B5EF4-FFF2-40B4-BE49-F238E27FC236}">
                <a16:creationId xmlns:a16="http://schemas.microsoft.com/office/drawing/2014/main" id="{F42137B8-09C6-48E0-ACD4-6017FC64AB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26744"/>
            <a:ext cx="6096000" cy="2633183"/>
          </a:xfrm>
          <a:prstGeom prst="rect">
            <a:avLst/>
          </a:prstGeom>
        </p:spPr>
      </p:pic>
      <p:pic>
        <p:nvPicPr>
          <p:cNvPr id="13" name="Рисунок 12">
            <a:extLst>
              <a:ext uri="{FF2B5EF4-FFF2-40B4-BE49-F238E27FC236}">
                <a16:creationId xmlns:a16="http://schemas.microsoft.com/office/drawing/2014/main" id="{AC27C2B7-9E74-404E-BDEC-41EE15C0F4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9496" y="2481408"/>
            <a:ext cx="6096000" cy="2323853"/>
          </a:xfrm>
          <a:prstGeom prst="rect">
            <a:avLst/>
          </a:prstGeom>
        </p:spPr>
      </p:pic>
    </p:spTree>
    <p:extLst>
      <p:ext uri="{BB962C8B-B14F-4D97-AF65-F5344CB8AC3E}">
        <p14:creationId xmlns:p14="http://schemas.microsoft.com/office/powerpoint/2010/main" val="274182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94834"/>
            <a:ext cx="10291482" cy="822225"/>
          </a:xfrm>
        </p:spPr>
        <p:txBody>
          <a:bodyPr/>
          <a:lstStyle/>
          <a:p>
            <a:r>
              <a:rPr lang="uk-UA" dirty="0">
                <a:solidFill>
                  <a:srgbClr val="002060"/>
                </a:solidFill>
              </a:rPr>
              <a:t>Впровадження та супровід</a:t>
            </a:r>
            <a:endParaRPr lang="uk-UA" dirty="0"/>
          </a:p>
        </p:txBody>
      </p:sp>
      <p:sp>
        <p:nvSpPr>
          <p:cNvPr id="4" name="TextBox 3"/>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11/17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
        <p:nvSpPr>
          <p:cNvPr id="6" name="Rectangle 1">
            <a:extLst>
              <a:ext uri="{FF2B5EF4-FFF2-40B4-BE49-F238E27FC236}">
                <a16:creationId xmlns:a16="http://schemas.microsoft.com/office/drawing/2014/main" id="{CE092627-0A1E-4757-A807-6136D9F94E32}"/>
              </a:ext>
            </a:extLst>
          </p:cNvPr>
          <p:cNvSpPr>
            <a:spLocks noGrp="1" noChangeArrowheads="1"/>
          </p:cNvSpPr>
          <p:nvPr>
            <p:ph type="subTitle" idx="1"/>
          </p:nvPr>
        </p:nvSpPr>
        <p:spPr bwMode="auto">
          <a:xfrm>
            <a:off x="2617694" y="2198485"/>
            <a:ext cx="735169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1" i="0" u="none" strike="noStrike" cap="none" normalizeH="0" baseline="0" dirty="0">
                <a:ln>
                  <a:noFill/>
                </a:ln>
                <a:solidFill>
                  <a:schemeClr val="tx1"/>
                </a:solidFill>
                <a:effectLst/>
                <a:latin typeface="Arial" panose="020B0604020202020204" pitchFamily="34" charset="0"/>
              </a:rPr>
              <a:t>Процес розгортання</a:t>
            </a:r>
          </a:p>
          <a:p>
            <a:pPr marL="0" marR="0" lvl="0" indent="0" algn="l" defTabSz="914400" rtl="0" eaLnBrk="0" fontAlgn="base" latinLnBrk="0" hangingPunct="0">
              <a:lnSpc>
                <a:spcPct val="100000"/>
              </a:lnSpc>
              <a:spcBef>
                <a:spcPct val="0"/>
              </a:spcBef>
              <a:spcAft>
                <a:spcPct val="0"/>
              </a:spcAft>
              <a:buClrTx/>
              <a:buSzTx/>
              <a:tabLst/>
            </a:pPr>
            <a:r>
              <a:rPr kumimoji="0" lang="uk-UA" altLang="uk-UA" sz="1400" b="1" i="0" u="none" strike="noStrike" cap="none" normalizeH="0" baseline="0" dirty="0">
                <a:ln>
                  <a:noFill/>
                </a:ln>
                <a:solidFill>
                  <a:schemeClr val="tx1"/>
                </a:solidFill>
                <a:effectLst/>
                <a:latin typeface="Arial" panose="020B0604020202020204" pitchFamily="34" charset="0"/>
              </a:rPr>
              <a:t>Кроки</a:t>
            </a:r>
            <a:r>
              <a:rPr kumimoji="0" lang="uk-UA" altLang="uk-UA"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1" i="0" u="none" strike="noStrike" cap="none" normalizeH="0" baseline="0" dirty="0">
                <a:ln>
                  <a:noFill/>
                </a:ln>
                <a:solidFill>
                  <a:schemeClr val="tx1"/>
                </a:solidFill>
                <a:effectLst/>
                <a:latin typeface="Arial" panose="020B0604020202020204" pitchFamily="34" charset="0"/>
              </a:rPr>
              <a:t>Завантаження файлів</a:t>
            </a:r>
            <a:r>
              <a:rPr kumimoji="0" lang="uk-UA" altLang="uk-UA" sz="1400" b="0" i="0" u="none" strike="noStrike" cap="none" normalizeH="0" baseline="0" dirty="0">
                <a:ln>
                  <a:noFill/>
                </a:ln>
                <a:solidFill>
                  <a:schemeClr val="tx1"/>
                </a:solidFill>
                <a:effectLst/>
                <a:latin typeface="Arial" panose="020B0604020202020204" pitchFamily="34" charset="0"/>
              </a:rPr>
              <a:t>: перенесення HTML, CSS, JS, PHP.</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uk-UA" altLang="uk-UA" sz="1400" b="0" i="0" u="none" strike="noStrike" cap="none" normalizeH="0" baseline="0" dirty="0">
                <a:ln>
                  <a:noFill/>
                </a:ln>
                <a:solidFill>
                  <a:schemeClr val="tx1"/>
                </a:solidFill>
                <a:effectLst/>
                <a:latin typeface="Arial" panose="020B0604020202020204" pitchFamily="34" charset="0"/>
              </a:rPr>
              <a:t>Забезпечує доступність компонентів.</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uk-UA" altLang="uk-UA" sz="1400" b="1" i="0" u="none" strike="noStrike" cap="none" normalizeH="0" baseline="0" dirty="0">
                <a:ln>
                  <a:noFill/>
                </a:ln>
                <a:solidFill>
                  <a:schemeClr val="tx1"/>
                </a:solidFill>
                <a:effectLst/>
                <a:latin typeface="Arial" panose="020B0604020202020204" pitchFamily="34" charset="0"/>
              </a:rPr>
              <a:t>Налаштування </a:t>
            </a:r>
            <a:r>
              <a:rPr kumimoji="0" lang="uk-UA" altLang="uk-UA" sz="1400" b="0" i="0" u="none" strike="noStrike" cap="none" normalizeH="0" baseline="0" dirty="0" err="1">
                <a:ln>
                  <a:noFill/>
                </a:ln>
                <a:solidFill>
                  <a:schemeClr val="tx1"/>
                </a:solidFill>
                <a:effectLst/>
                <a:latin typeface="Arial" panose="020B0604020202020204" pitchFamily="34" charset="0"/>
              </a:rPr>
              <a:t>bd.php</a:t>
            </a:r>
            <a:r>
              <a:rPr kumimoji="0" lang="uk-UA" altLang="uk-UA" sz="1400" b="0" i="0" u="none" strike="noStrike" cap="none" normalizeH="0" baseline="0" dirty="0">
                <a:ln>
                  <a:noFill/>
                </a:ln>
                <a:solidFill>
                  <a:schemeClr val="tx1"/>
                </a:solidFill>
                <a:effectLst/>
                <a:latin typeface="Arial" panose="020B0604020202020204" pitchFamily="34" charset="0"/>
              </a:rPr>
              <a:t>: оновлення параметрів підключення до </a:t>
            </a:r>
            <a:r>
              <a:rPr kumimoji="0" lang="uk-UA" altLang="uk-UA" sz="1400" b="0" i="0" u="none" strike="noStrike" cap="none" normalizeH="0" baseline="0" dirty="0" err="1">
                <a:ln>
                  <a:noFill/>
                </a:ln>
                <a:solidFill>
                  <a:schemeClr val="tx1"/>
                </a:solidFill>
                <a:effectLst/>
                <a:latin typeface="Arial" panose="020B0604020202020204" pitchFamily="34" charset="0"/>
              </a:rPr>
              <a:t>MySQL</a:t>
            </a:r>
            <a:r>
              <a:rPr kumimoji="0" lang="uk-UA" altLang="uk-UA" sz="1400" b="0" i="0" u="none" strike="noStrike" cap="none" normalizeH="0" baseline="0" dirty="0">
                <a:ln>
                  <a:noFill/>
                </a:ln>
                <a:solidFill>
                  <a:schemeClr val="tx1"/>
                </a:solidFill>
                <a:effectLst/>
                <a:latin typeface="Arial" panose="020B0604020202020204" pitchFamily="34" charset="0"/>
              </a:rPr>
              <a:t>.</a:t>
            </a:r>
            <a:endParaRPr kumimoji="0" lang="uk-UA" altLang="uk-UA" sz="1400" b="0" i="0" u="none" strike="noStrike" cap="none" normalizeH="0" baseline="0" dirty="0">
              <a:ln>
                <a:noFill/>
              </a:ln>
              <a:solidFill>
                <a:schemeClr val="tx1"/>
              </a:solidFill>
              <a:effectLst/>
              <a:latin typeface="Arial Unicode MS"/>
            </a:endParaRPr>
          </a:p>
          <a:p>
            <a:pPr algn="l" rtl="0" eaLnBrk="0" fontAlgn="base" hangingPunct="0">
              <a:spcBef>
                <a:spcPct val="0"/>
              </a:spcBef>
              <a:spcAft>
                <a:spcPct val="0"/>
              </a:spcAft>
            </a:pPr>
            <a:r>
              <a:rPr kumimoji="0" lang="uk-UA" altLang="uk-UA" sz="1400" b="0" i="0" u="none" strike="noStrike" cap="none" normalizeH="0" baseline="0" dirty="0">
                <a:ln>
                  <a:noFill/>
                </a:ln>
                <a:solidFill>
                  <a:schemeClr val="tx1"/>
                </a:solidFill>
                <a:effectLst/>
                <a:latin typeface="Arial Unicode MS"/>
              </a:rPr>
              <a:t>$</a:t>
            </a:r>
            <a:r>
              <a:rPr lang="en-US" altLang="uk-UA" sz="1400" dirty="0" err="1">
                <a:solidFill>
                  <a:schemeClr val="tx1"/>
                </a:solidFill>
                <a:latin typeface="Arial Unicode MS"/>
              </a:rPr>
              <a:t>servername</a:t>
            </a:r>
            <a:r>
              <a:rPr kumimoji="0" lang="uk-UA" altLang="uk-UA" sz="1400" b="0" i="0" u="none" strike="noStrike" cap="none" normalizeH="0" baseline="0" dirty="0">
                <a:ln>
                  <a:noFill/>
                </a:ln>
                <a:solidFill>
                  <a:schemeClr val="tx1"/>
                </a:solidFill>
                <a:effectLst/>
                <a:latin typeface="Arial Unicode MS"/>
              </a:rPr>
              <a:t> = '</a:t>
            </a:r>
            <a:r>
              <a:rPr kumimoji="0" lang="uk-UA" altLang="uk-UA" sz="1400" b="0" i="0" u="none" strike="noStrike" cap="none" normalizeH="0" baseline="0" dirty="0" err="1">
                <a:ln>
                  <a:noFill/>
                </a:ln>
                <a:solidFill>
                  <a:schemeClr val="tx1"/>
                </a:solidFill>
                <a:effectLst/>
                <a:latin typeface="Arial Unicode MS"/>
              </a:rPr>
              <a:t>localhost</a:t>
            </a:r>
            <a:r>
              <a:rPr kumimoji="0" lang="uk-UA" altLang="uk-UA" sz="1400" b="0" i="0" u="none" strike="noStrike" cap="none" normalizeH="0" baseline="0" dirty="0">
                <a:ln>
                  <a:noFill/>
                </a:ln>
                <a:solidFill>
                  <a:schemeClr val="tx1"/>
                </a:solidFill>
                <a:effectLst/>
                <a:latin typeface="Arial Unicode MS"/>
              </a:rPr>
              <a:t>’; </a:t>
            </a:r>
          </a:p>
          <a:p>
            <a:pPr algn="l" rtl="0" eaLnBrk="0" fontAlgn="base" hangingPunct="0">
              <a:spcBef>
                <a:spcPct val="0"/>
              </a:spcBef>
              <a:spcAft>
                <a:spcPct val="0"/>
              </a:spcAft>
            </a:pPr>
            <a:r>
              <a:rPr kumimoji="0" lang="uk-UA" altLang="uk-UA" sz="1400" b="0" i="0" u="none" strike="noStrike" cap="none" normalizeH="0" baseline="0" dirty="0">
                <a:ln>
                  <a:noFill/>
                </a:ln>
                <a:solidFill>
                  <a:schemeClr val="tx1"/>
                </a:solidFill>
                <a:effectLst/>
                <a:latin typeface="Arial Unicode MS"/>
              </a:rPr>
              <a:t>$</a:t>
            </a:r>
            <a:r>
              <a:rPr kumimoji="0" lang="uk-UA" altLang="uk-UA" sz="1400" b="0" i="0" u="none" strike="noStrike" cap="none" normalizeH="0" baseline="0" dirty="0" err="1">
                <a:ln>
                  <a:noFill/>
                </a:ln>
                <a:solidFill>
                  <a:schemeClr val="tx1"/>
                </a:solidFill>
                <a:effectLst/>
                <a:latin typeface="Arial Unicode MS"/>
              </a:rPr>
              <a:t>dbname</a:t>
            </a:r>
            <a:r>
              <a:rPr kumimoji="0" lang="uk-UA" altLang="uk-UA" sz="1400" b="0" i="0" u="none" strike="noStrike" cap="none" normalizeH="0" baseline="0" dirty="0">
                <a:ln>
                  <a:noFill/>
                </a:ln>
                <a:solidFill>
                  <a:schemeClr val="tx1"/>
                </a:solidFill>
                <a:effectLst/>
                <a:latin typeface="Arial Unicode MS"/>
              </a:rPr>
              <a:t> = '</a:t>
            </a:r>
            <a:r>
              <a:rPr kumimoji="0" lang="uk-UA" altLang="uk-UA" sz="1400" b="0" i="0" u="none" strike="noStrike" cap="none" normalizeH="0" baseline="0" dirty="0" err="1">
                <a:ln>
                  <a:noFill/>
                </a:ln>
                <a:solidFill>
                  <a:schemeClr val="tx1"/>
                </a:solidFill>
                <a:effectLst/>
                <a:latin typeface="Arial Unicode MS"/>
              </a:rPr>
              <a:t>meditation</a:t>
            </a:r>
            <a:r>
              <a:rPr kumimoji="0" lang="uk-UA" altLang="uk-UA" sz="1400" b="0" i="0" u="none" strike="noStrike" cap="none" normalizeH="0" baseline="0" dirty="0">
                <a:ln>
                  <a:noFill/>
                </a:ln>
                <a:solidFill>
                  <a:schemeClr val="tx1"/>
                </a:solidFill>
                <a:effectLst/>
                <a:latin typeface="Arial Unicode MS"/>
              </a:rPr>
              <a:t>’; </a:t>
            </a:r>
          </a:p>
          <a:p>
            <a:pPr algn="l" rtl="0" eaLnBrk="0" fontAlgn="base" hangingPunct="0">
              <a:spcBef>
                <a:spcPct val="0"/>
              </a:spcBef>
              <a:spcAft>
                <a:spcPct val="0"/>
              </a:spcAft>
            </a:pPr>
            <a:r>
              <a:rPr kumimoji="0" lang="uk-UA" altLang="uk-UA" sz="1400" b="0" i="0" u="none" strike="noStrike" cap="none" normalizeH="0" baseline="0" dirty="0">
                <a:ln>
                  <a:noFill/>
                </a:ln>
                <a:solidFill>
                  <a:schemeClr val="tx1"/>
                </a:solidFill>
                <a:effectLst/>
                <a:latin typeface="Arial Unicode MS"/>
              </a:rPr>
              <a:t>$</a:t>
            </a:r>
            <a:r>
              <a:rPr kumimoji="0" lang="uk-UA" altLang="uk-UA" sz="1400" b="0" i="0" u="none" strike="noStrike" cap="none" normalizeH="0" baseline="0" dirty="0" err="1">
                <a:ln>
                  <a:noFill/>
                </a:ln>
                <a:solidFill>
                  <a:schemeClr val="tx1"/>
                </a:solidFill>
                <a:effectLst/>
                <a:latin typeface="Arial Unicode MS"/>
              </a:rPr>
              <a:t>username</a:t>
            </a:r>
            <a:r>
              <a:rPr kumimoji="0" lang="uk-UA" altLang="uk-UA" sz="1400" b="0" i="0" u="none" strike="noStrike" cap="none" normalizeH="0" baseline="0" dirty="0">
                <a:ln>
                  <a:noFill/>
                </a:ln>
                <a:solidFill>
                  <a:schemeClr val="tx1"/>
                </a:solidFill>
                <a:effectLst/>
                <a:latin typeface="Arial Unicode MS"/>
              </a:rPr>
              <a:t> = '</a:t>
            </a:r>
            <a:r>
              <a:rPr kumimoji="0" lang="uk-UA" altLang="uk-UA" sz="1400" b="0" i="0" u="none" strike="noStrike" cap="none" normalizeH="0" baseline="0" dirty="0" err="1">
                <a:ln>
                  <a:noFill/>
                </a:ln>
                <a:solidFill>
                  <a:schemeClr val="tx1"/>
                </a:solidFill>
                <a:effectLst/>
                <a:latin typeface="Arial Unicode MS"/>
              </a:rPr>
              <a:t>server_user</a:t>
            </a:r>
            <a:r>
              <a:rPr kumimoji="0" lang="uk-UA" altLang="uk-UA" sz="1400" b="0" i="0" u="none" strike="noStrike" cap="none" normalizeH="0" baseline="0" dirty="0">
                <a:ln>
                  <a:noFill/>
                </a:ln>
                <a:solidFill>
                  <a:schemeClr val="tx1"/>
                </a:solidFill>
                <a:effectLst/>
                <a:latin typeface="Arial Unicode MS"/>
              </a:rPr>
              <a:t>’; </a:t>
            </a:r>
          </a:p>
          <a:p>
            <a:pPr algn="l" rtl="0" eaLnBrk="0" fontAlgn="base" hangingPunct="0">
              <a:spcBef>
                <a:spcPct val="0"/>
              </a:spcBef>
              <a:spcAft>
                <a:spcPct val="0"/>
              </a:spcAft>
            </a:pPr>
            <a:r>
              <a:rPr kumimoji="0" lang="uk-UA" altLang="uk-UA" sz="1400" b="0" i="0" u="none" strike="noStrike" cap="none" normalizeH="0" baseline="0" dirty="0">
                <a:ln>
                  <a:noFill/>
                </a:ln>
                <a:solidFill>
                  <a:schemeClr val="tx1"/>
                </a:solidFill>
                <a:effectLst/>
                <a:latin typeface="Arial Unicode MS"/>
              </a:rPr>
              <a:t>$</a:t>
            </a:r>
            <a:r>
              <a:rPr kumimoji="0" lang="uk-UA" altLang="uk-UA" sz="1400" b="0" i="0" u="none" strike="noStrike" cap="none" normalizeH="0" baseline="0" dirty="0" err="1">
                <a:ln>
                  <a:noFill/>
                </a:ln>
                <a:solidFill>
                  <a:schemeClr val="tx1"/>
                </a:solidFill>
                <a:effectLst/>
                <a:latin typeface="Arial Unicode MS"/>
              </a:rPr>
              <a:t>password</a:t>
            </a:r>
            <a:r>
              <a:rPr kumimoji="0" lang="uk-UA" altLang="uk-UA" sz="1400" b="0" i="0" u="none" strike="noStrike" cap="none" normalizeH="0" baseline="0" dirty="0">
                <a:ln>
                  <a:noFill/>
                </a:ln>
                <a:solidFill>
                  <a:schemeClr val="tx1"/>
                </a:solidFill>
                <a:effectLst/>
                <a:latin typeface="Arial Unicode MS"/>
              </a:rPr>
              <a:t> = '</a:t>
            </a:r>
            <a:r>
              <a:rPr kumimoji="0" lang="uk-UA" altLang="uk-UA" sz="1400" b="0" i="0" u="none" strike="noStrike" cap="none" normalizeH="0" baseline="0" dirty="0" err="1">
                <a:ln>
                  <a:noFill/>
                </a:ln>
                <a:solidFill>
                  <a:schemeClr val="tx1"/>
                </a:solidFill>
                <a:effectLst/>
                <a:latin typeface="Arial Unicode MS"/>
              </a:rPr>
              <a:t>server_password</a:t>
            </a:r>
            <a:r>
              <a:rPr kumimoji="0" lang="uk-UA" altLang="uk-UA" sz="1400" b="0" i="0" u="none" strike="noStrike" cap="none" normalizeH="0" baseline="0" dirty="0">
                <a:ln>
                  <a:noFill/>
                </a:ln>
                <a:solidFill>
                  <a:schemeClr val="tx1"/>
                </a:solidFill>
                <a:effectLst/>
                <a:latin typeface="Arial Unicode MS"/>
              </a:rPr>
              <a:t>’; </a:t>
            </a:r>
          </a:p>
          <a:p>
            <a:pPr algn="l" rtl="0" eaLnBrk="0" fontAlgn="base" hangingPunct="0">
              <a:spcBef>
                <a:spcPct val="0"/>
              </a:spcBef>
              <a:spcAft>
                <a:spcPct val="0"/>
              </a:spcAft>
            </a:pPr>
            <a:r>
              <a:rPr kumimoji="0" lang="uk-UA" altLang="uk-UA" sz="1400" b="0" i="0" u="none" strike="noStrike" cap="none" normalizeH="0" baseline="0" dirty="0">
                <a:ln>
                  <a:noFill/>
                </a:ln>
                <a:solidFill>
                  <a:schemeClr val="tx1"/>
                </a:solidFill>
                <a:effectLst/>
                <a:latin typeface="Arial Unicode MS"/>
              </a:rPr>
              <a:t>$</a:t>
            </a:r>
            <a:r>
              <a:rPr kumimoji="0" lang="uk-UA" altLang="uk-UA" sz="1400" b="0" i="0" u="none" strike="noStrike" cap="none" normalizeH="0" baseline="0" dirty="0" err="1">
                <a:ln>
                  <a:noFill/>
                </a:ln>
                <a:solidFill>
                  <a:schemeClr val="tx1"/>
                </a:solidFill>
                <a:effectLst/>
                <a:latin typeface="Arial Unicode MS"/>
              </a:rPr>
              <a:t>conn</a:t>
            </a:r>
            <a:r>
              <a:rPr kumimoji="0" lang="uk-UA" altLang="uk-UA" sz="1400" b="0" i="0" u="none" strike="noStrike" cap="none" normalizeH="0" baseline="0" dirty="0">
                <a:ln>
                  <a:noFill/>
                </a:ln>
                <a:solidFill>
                  <a:schemeClr val="tx1"/>
                </a:solidFill>
                <a:effectLst/>
                <a:latin typeface="Arial Unicode MS"/>
              </a:rPr>
              <a:t> = </a:t>
            </a:r>
            <a:r>
              <a:rPr kumimoji="0" lang="uk-UA" altLang="uk-UA" sz="1400" b="0" i="0" u="none" strike="noStrike" cap="none" normalizeH="0" baseline="0" dirty="0" err="1">
                <a:ln>
                  <a:noFill/>
                </a:ln>
                <a:solidFill>
                  <a:schemeClr val="tx1"/>
                </a:solidFill>
                <a:effectLst/>
                <a:latin typeface="Arial Unicode MS"/>
              </a:rPr>
              <a:t>new</a:t>
            </a:r>
            <a:r>
              <a:rPr kumimoji="0" lang="uk-UA" altLang="uk-UA" sz="1400" b="0" i="0" u="none" strike="noStrike" cap="none" normalizeH="0" baseline="0" dirty="0">
                <a:ln>
                  <a:noFill/>
                </a:ln>
                <a:solidFill>
                  <a:schemeClr val="tx1"/>
                </a:solidFill>
                <a:effectLst/>
                <a:latin typeface="Arial Unicode MS"/>
              </a:rPr>
              <a:t> </a:t>
            </a:r>
            <a:r>
              <a:rPr kumimoji="0" lang="uk-UA" altLang="uk-UA" sz="1400" b="0" i="0" u="none" strike="noStrike" cap="none" normalizeH="0" baseline="0" dirty="0" err="1">
                <a:ln>
                  <a:noFill/>
                </a:ln>
                <a:solidFill>
                  <a:schemeClr val="tx1"/>
                </a:solidFill>
                <a:effectLst/>
                <a:latin typeface="Arial Unicode MS"/>
              </a:rPr>
              <a:t>mysqli</a:t>
            </a:r>
            <a:r>
              <a:rPr kumimoji="0" lang="uk-UA" altLang="uk-UA" sz="1400" b="0" i="0" u="none" strike="noStrike" cap="none" normalizeH="0" baseline="0" dirty="0">
                <a:ln>
                  <a:noFill/>
                </a:ln>
                <a:solidFill>
                  <a:schemeClr val="tx1"/>
                </a:solidFill>
                <a:effectLst/>
                <a:latin typeface="Arial Unicode MS"/>
              </a:rPr>
              <a:t>($</a:t>
            </a:r>
            <a:r>
              <a:rPr lang="en-US" altLang="uk-UA" sz="1400" dirty="0" err="1">
                <a:solidFill>
                  <a:schemeClr val="tx1"/>
                </a:solidFill>
                <a:latin typeface="Arial Unicode MS"/>
              </a:rPr>
              <a:t>servername</a:t>
            </a:r>
            <a:r>
              <a:rPr kumimoji="0" lang="uk-UA" altLang="uk-UA" sz="1400" b="0" i="0" u="none" strike="noStrike" cap="none" normalizeH="0" baseline="0" dirty="0">
                <a:ln>
                  <a:noFill/>
                </a:ln>
                <a:solidFill>
                  <a:schemeClr val="tx1"/>
                </a:solidFill>
                <a:effectLst/>
                <a:latin typeface="Arial Unicode MS"/>
              </a:rPr>
              <a:t>, $</a:t>
            </a:r>
            <a:r>
              <a:rPr kumimoji="0" lang="uk-UA" altLang="uk-UA" sz="1400" b="0" i="0" u="none" strike="noStrike" cap="none" normalizeH="0" baseline="0" dirty="0" err="1">
                <a:ln>
                  <a:noFill/>
                </a:ln>
                <a:solidFill>
                  <a:schemeClr val="tx1"/>
                </a:solidFill>
                <a:effectLst/>
                <a:latin typeface="Arial Unicode MS"/>
              </a:rPr>
              <a:t>username</a:t>
            </a:r>
            <a:r>
              <a:rPr kumimoji="0" lang="uk-UA" altLang="uk-UA" sz="1400" b="0" i="0" u="none" strike="noStrike" cap="none" normalizeH="0" baseline="0" dirty="0">
                <a:ln>
                  <a:noFill/>
                </a:ln>
                <a:solidFill>
                  <a:schemeClr val="tx1"/>
                </a:solidFill>
                <a:effectLst/>
                <a:latin typeface="Arial Unicode MS"/>
              </a:rPr>
              <a:t>, $</a:t>
            </a:r>
            <a:r>
              <a:rPr kumimoji="0" lang="uk-UA" altLang="uk-UA" sz="1400" b="0" i="0" u="none" strike="noStrike" cap="none" normalizeH="0" baseline="0" dirty="0" err="1">
                <a:ln>
                  <a:noFill/>
                </a:ln>
                <a:solidFill>
                  <a:schemeClr val="tx1"/>
                </a:solidFill>
                <a:effectLst/>
                <a:latin typeface="Arial Unicode MS"/>
              </a:rPr>
              <a:t>password</a:t>
            </a:r>
            <a:r>
              <a:rPr kumimoji="0" lang="uk-UA" altLang="uk-UA" sz="1400" b="0" i="0" u="none" strike="noStrike" cap="none" normalizeH="0" baseline="0" dirty="0">
                <a:ln>
                  <a:noFill/>
                </a:ln>
                <a:solidFill>
                  <a:schemeClr val="tx1"/>
                </a:solidFill>
                <a:effectLst/>
                <a:latin typeface="Arial Unicode MS"/>
              </a:rPr>
              <a:t>, $</a:t>
            </a:r>
            <a:r>
              <a:rPr kumimoji="0" lang="uk-UA" altLang="uk-UA" sz="1400" b="0" i="0" u="none" strike="noStrike" cap="none" normalizeH="0" baseline="0" dirty="0" err="1">
                <a:ln>
                  <a:noFill/>
                </a:ln>
                <a:solidFill>
                  <a:schemeClr val="tx1"/>
                </a:solidFill>
                <a:effectLst/>
                <a:latin typeface="Arial Unicode MS"/>
              </a:rPr>
              <a:t>dbname</a:t>
            </a:r>
            <a:r>
              <a:rPr kumimoji="0" lang="uk-UA" altLang="uk-UA" sz="1400" b="0" i="0" u="none" strike="noStrike" cap="none" normalizeH="0" baseline="0" dirty="0">
                <a:ln>
                  <a:noFill/>
                </a:ln>
                <a:solidFill>
                  <a:schemeClr val="tx1"/>
                </a:solidFill>
                <a:effectLst/>
                <a:latin typeface="Arial Unicode MS"/>
              </a:rPr>
              <a:t>);</a:t>
            </a:r>
            <a:endParaRPr kumimoji="0" lang="uk-UA" altLang="uk-UA" sz="14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uk-UA" altLang="uk-UA" sz="1400" b="0" i="0" u="none" strike="noStrike" cap="none" normalizeH="0" baseline="0" dirty="0">
                <a:ln>
                  <a:noFill/>
                </a:ln>
                <a:solidFill>
                  <a:schemeClr val="tx1"/>
                </a:solidFill>
                <a:effectLst/>
                <a:latin typeface="Arial" panose="020B0604020202020204" pitchFamily="34" charset="0"/>
              </a:rPr>
              <a:t>Дозволяє PHP працювати з базою.</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uk-UA" altLang="uk-UA" sz="1400" b="1" i="0" u="none" strike="noStrike" cap="none" normalizeH="0" baseline="0" dirty="0">
                <a:ln>
                  <a:noFill/>
                </a:ln>
                <a:solidFill>
                  <a:schemeClr val="tx1"/>
                </a:solidFill>
                <a:effectLst/>
                <a:latin typeface="Arial" panose="020B0604020202020204" pitchFamily="34" charset="0"/>
              </a:rPr>
              <a:t>Імпорт бази</a:t>
            </a:r>
            <a:r>
              <a:rPr kumimoji="0" lang="uk-UA" altLang="uk-UA" sz="1400" b="0" i="0" u="none" strike="noStrike" cap="none" normalizeH="0" baseline="0" dirty="0">
                <a:ln>
                  <a:noFill/>
                </a:ln>
                <a:solidFill>
                  <a:schemeClr val="tx1"/>
                </a:solidFill>
                <a:effectLst/>
                <a:latin typeface="Arial" panose="020B0604020202020204" pitchFamily="34" charset="0"/>
              </a:rPr>
              <a:t>: Перенесення схеми </a:t>
            </a:r>
            <a:r>
              <a:rPr kumimoji="0" lang="uk-UA" altLang="uk-UA" sz="1400" b="0" i="0" u="none" strike="noStrike" cap="none" normalizeH="0" baseline="0" dirty="0" err="1">
                <a:ln>
                  <a:noFill/>
                </a:ln>
                <a:solidFill>
                  <a:schemeClr val="tx1"/>
                </a:solidFill>
                <a:effectLst/>
                <a:latin typeface="Arial" panose="020B0604020202020204" pitchFamily="34" charset="0"/>
              </a:rPr>
              <a:t>meditation</a:t>
            </a:r>
            <a:r>
              <a:rPr kumimoji="0" lang="uk-UA" altLang="uk-UA" sz="1400" b="0" i="0" u="none" strike="noStrike" cap="none" normalizeH="0" baseline="0" dirty="0">
                <a:ln>
                  <a:noFill/>
                </a:ln>
                <a:solidFill>
                  <a:schemeClr val="tx1"/>
                </a:solidFill>
                <a:effectLst/>
                <a:latin typeface="Arial" panose="020B0604020202020204" pitchFamily="34" charset="0"/>
              </a:rPr>
              <a:t> через </a:t>
            </a:r>
            <a:r>
              <a:rPr kumimoji="0" lang="uk-UA" altLang="uk-UA" sz="1400" b="0" i="0" u="none" strike="noStrike" cap="none" normalizeH="0" baseline="0" dirty="0" err="1">
                <a:ln>
                  <a:noFill/>
                </a:ln>
                <a:solidFill>
                  <a:schemeClr val="tx1"/>
                </a:solidFill>
                <a:effectLst/>
                <a:latin typeface="Arial" panose="020B0604020202020204" pitchFamily="34" charset="0"/>
              </a:rPr>
              <a:t>phpMyAdmin</a:t>
            </a:r>
            <a:r>
              <a:rPr kumimoji="0" lang="uk-UA" altLang="uk-UA" sz="14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uk-UA" altLang="uk-UA" sz="1400" b="0" i="0" u="none" strike="noStrike" cap="none" normalizeH="0" baseline="0" dirty="0">
                <a:ln>
                  <a:noFill/>
                </a:ln>
                <a:solidFill>
                  <a:schemeClr val="tx1"/>
                </a:solidFill>
                <a:effectLst/>
                <a:latin typeface="Arial" panose="020B0604020202020204" pitchFamily="34" charset="0"/>
              </a:rPr>
              <a:t>Створює таблиці (</a:t>
            </a:r>
            <a:r>
              <a:rPr kumimoji="0" lang="uk-UA" altLang="uk-UA" sz="1400" b="0" i="0" u="none" strike="noStrike" cap="none" normalizeH="0" baseline="0" dirty="0" err="1">
                <a:ln>
                  <a:noFill/>
                </a:ln>
                <a:solidFill>
                  <a:schemeClr val="tx1"/>
                </a:solidFill>
                <a:effectLst/>
                <a:latin typeface="Arial" panose="020B0604020202020204" pitchFamily="34" charset="0"/>
              </a:rPr>
              <a:t>User</a:t>
            </a:r>
            <a:r>
              <a:rPr kumimoji="0" lang="uk-UA" altLang="uk-UA" sz="1400" b="0" i="0" u="none" strike="noStrike" cap="none" normalizeH="0" baseline="0" dirty="0">
                <a:ln>
                  <a:noFill/>
                </a:ln>
                <a:solidFill>
                  <a:schemeClr val="tx1"/>
                </a:solidFill>
                <a:effectLst/>
                <a:latin typeface="Arial" panose="020B0604020202020204" pitchFamily="34" charset="0"/>
              </a:rPr>
              <a:t>, </a:t>
            </a:r>
            <a:r>
              <a:rPr kumimoji="0" lang="uk-UA" altLang="uk-UA" sz="1400" b="0" i="0" u="none" strike="noStrike" cap="none" normalizeH="0" baseline="0" dirty="0" err="1">
                <a:ln>
                  <a:noFill/>
                </a:ln>
                <a:solidFill>
                  <a:schemeClr val="tx1"/>
                </a:solidFill>
                <a:effectLst/>
                <a:latin typeface="Arial" panose="020B0604020202020204" pitchFamily="34" charset="0"/>
              </a:rPr>
              <a:t>Meditation</a:t>
            </a:r>
            <a:r>
              <a:rPr kumimoji="0" lang="uk-UA" altLang="uk-UA" sz="1400" b="0" i="0" u="none" strike="noStrike" cap="none" normalizeH="0" baseline="0" dirty="0">
                <a:ln>
                  <a:noFill/>
                </a:ln>
                <a:solidFill>
                  <a:schemeClr val="tx1"/>
                </a:solidFill>
                <a:effectLst/>
                <a:latin typeface="Arial" panose="020B0604020202020204" pitchFamily="34" charset="0"/>
              </a:rPr>
              <a:t>, </a:t>
            </a:r>
            <a:r>
              <a:rPr kumimoji="0" lang="uk-UA" altLang="uk-UA" sz="1400" b="0" i="0" u="none" strike="noStrike" cap="none" normalizeH="0" baseline="0" dirty="0" err="1">
                <a:ln>
                  <a:noFill/>
                </a:ln>
                <a:solidFill>
                  <a:schemeClr val="tx1"/>
                </a:solidFill>
                <a:effectLst/>
                <a:latin typeface="Arial" panose="020B0604020202020204" pitchFamily="34" charset="0"/>
              </a:rPr>
              <a:t>Favorite</a:t>
            </a:r>
            <a:r>
              <a:rPr kumimoji="0" lang="uk-UA" altLang="uk-UA" sz="1400" b="0" i="0" u="none" strike="noStrike" cap="none" normalizeH="0" baseline="0" dirty="0">
                <a:ln>
                  <a:noFill/>
                </a:ln>
                <a:solidFill>
                  <a:schemeClr val="tx1"/>
                </a:solidFill>
                <a:effectLst/>
                <a:latin typeface="Arial" panose="020B0604020202020204" pitchFamily="34" charset="0"/>
              </a:rPr>
              <a:t>).</a:t>
            </a:r>
            <a:endParaRPr kumimoji="0" lang="uk-UA" altLang="uk-UA"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1" i="0" u="none" strike="noStrike" cap="none" normalizeH="0" baseline="0" dirty="0">
                <a:ln>
                  <a:noFill/>
                </a:ln>
                <a:solidFill>
                  <a:schemeClr val="tx1"/>
                </a:solidFill>
                <a:effectLst/>
                <a:latin typeface="Arial" panose="020B0604020202020204" pitchFamily="34" charset="0"/>
              </a:rPr>
              <a:t>Документація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400" b="1" i="0" u="none" strike="noStrike" cap="none" normalizeH="0" baseline="0" dirty="0">
                <a:ln>
                  <a:noFill/>
                </a:ln>
                <a:solidFill>
                  <a:schemeClr val="tx1"/>
                </a:solidFill>
                <a:effectLst/>
                <a:latin typeface="Arial" panose="020B0604020202020204" pitchFamily="34" charset="0"/>
              </a:rPr>
              <a:t>Керівництво користувача</a:t>
            </a:r>
            <a:r>
              <a:rPr lang="uk-UA" altLang="uk-UA" sz="1400" dirty="0">
                <a:solidFill>
                  <a:schemeClr val="tx1"/>
                </a:solidFill>
                <a:latin typeface="Arial" panose="020B0604020202020204" pitchFamily="34" charset="0"/>
              </a:rPr>
              <a:t>: </a:t>
            </a:r>
            <a:r>
              <a:rPr kumimoji="0" lang="uk-UA" altLang="uk-UA" sz="1400" b="0" i="0" u="none" strike="noStrike" cap="none" normalizeH="0" baseline="0" dirty="0">
                <a:ln>
                  <a:noFill/>
                </a:ln>
                <a:solidFill>
                  <a:schemeClr val="tx1"/>
                </a:solidFill>
                <a:effectLst/>
                <a:latin typeface="Arial" panose="020B0604020202020204" pitchFamily="34" charset="0"/>
              </a:rPr>
              <a:t>Інструкції для реєстрації, перегляду медитацій, профілю.</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uk-UA" altLang="uk-UA" sz="1400" b="0" i="0" u="none" strike="noStrike" cap="none" normalizeH="0" baseline="0" dirty="0">
                <a:ln>
                  <a:noFill/>
                </a:ln>
                <a:solidFill>
                  <a:schemeClr val="tx1"/>
                </a:solidFill>
                <a:effectLst/>
                <a:latin typeface="Arial" panose="020B0604020202020204" pitchFamily="34" charset="0"/>
              </a:rPr>
              <a:t>Полегшує використання новачкам.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400" b="1" i="0" u="none" strike="noStrike" cap="none" normalizeH="0" baseline="0" dirty="0">
                <a:ln>
                  <a:noFill/>
                </a:ln>
                <a:solidFill>
                  <a:schemeClr val="tx1"/>
                </a:solidFill>
                <a:effectLst/>
                <a:latin typeface="Arial" panose="020B0604020202020204" pitchFamily="34" charset="0"/>
              </a:rPr>
              <a:t>Керівництво розробника</a:t>
            </a:r>
            <a:r>
              <a:rPr kumimoji="0" lang="uk-UA" altLang="uk-UA" sz="1400" b="0" i="0" u="none" strike="noStrike" cap="none" normalizeH="0" baseline="0" dirty="0">
                <a:ln>
                  <a:noFill/>
                </a:ln>
                <a:solidFill>
                  <a:schemeClr val="tx1"/>
                </a:solidFill>
                <a:effectLst/>
                <a:latin typeface="Arial" panose="020B0604020202020204" pitchFamily="34" charset="0"/>
              </a:rPr>
              <a:t>: Схема бази, структура коду.</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uk-UA" altLang="uk-UA" sz="1400" b="0" i="0" u="none" strike="noStrike" cap="none" normalizeH="0" baseline="0" dirty="0">
                <a:ln>
                  <a:noFill/>
                </a:ln>
                <a:solidFill>
                  <a:schemeClr val="tx1"/>
                </a:solidFill>
                <a:effectLst/>
                <a:latin typeface="Arial" panose="020B0604020202020204" pitchFamily="34" charset="0"/>
              </a:rPr>
              <a:t>Допомагає підтримувати код.</a:t>
            </a:r>
          </a:p>
        </p:txBody>
      </p:sp>
    </p:spTree>
    <p:extLst>
      <p:ext uri="{BB962C8B-B14F-4D97-AF65-F5344CB8AC3E}">
        <p14:creationId xmlns:p14="http://schemas.microsoft.com/office/powerpoint/2010/main" val="77927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409303"/>
            <a:ext cx="9144000" cy="923330"/>
          </a:xfrm>
        </p:spPr>
        <p:txBody>
          <a:bodyPr/>
          <a:lstStyle/>
          <a:p>
            <a:r>
              <a:rPr lang="uk-UA" dirty="0">
                <a:solidFill>
                  <a:srgbClr val="002060"/>
                </a:solidFill>
              </a:rPr>
              <a:t>Висновки</a:t>
            </a:r>
            <a:endParaRPr lang="uk-UA" dirty="0"/>
          </a:p>
        </p:txBody>
      </p:sp>
      <p:sp>
        <p:nvSpPr>
          <p:cNvPr id="4" name="TextBox 3"/>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12/17</a:t>
            </a:r>
          </a:p>
        </p:txBody>
      </p:sp>
      <p:sp>
        <p:nvSpPr>
          <p:cNvPr id="7" name="TextBox 6"/>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
        <p:nvSpPr>
          <p:cNvPr id="8" name="Rectangle 3">
            <a:extLst>
              <a:ext uri="{FF2B5EF4-FFF2-40B4-BE49-F238E27FC236}">
                <a16:creationId xmlns:a16="http://schemas.microsoft.com/office/drawing/2014/main" id="{176F5461-5688-428A-B05E-669600692E22}"/>
              </a:ext>
            </a:extLst>
          </p:cNvPr>
          <p:cNvSpPr>
            <a:spLocks noGrp="1" noChangeArrowheads="1"/>
          </p:cNvSpPr>
          <p:nvPr>
            <p:ph type="subTitle" idx="1"/>
          </p:nvPr>
        </p:nvSpPr>
        <p:spPr bwMode="auto">
          <a:xfrm>
            <a:off x="2731574" y="2404830"/>
            <a:ext cx="672885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tx1"/>
                </a:solidFill>
                <a:effectLst/>
                <a:latin typeface="Arial" panose="020B0604020202020204" pitchFamily="34" charset="0"/>
              </a:rPr>
              <a:t>Цей додаток допомагає людям </a:t>
            </a:r>
            <a:r>
              <a:rPr kumimoji="0" lang="uk-UA" altLang="uk-UA" sz="1200" b="0" i="0" u="none" strike="noStrike" cap="none" normalizeH="0" baseline="0" dirty="0" err="1">
                <a:ln>
                  <a:noFill/>
                </a:ln>
                <a:solidFill>
                  <a:schemeClr val="tx1"/>
                </a:solidFill>
                <a:effectLst/>
                <a:latin typeface="Arial" panose="020B0604020202020204" pitchFamily="34" charset="0"/>
              </a:rPr>
              <a:t>медитувати</a:t>
            </a:r>
            <a:r>
              <a:rPr kumimoji="0" lang="uk-UA" altLang="uk-UA" sz="1200" b="0" i="0" u="none" strike="noStrike" cap="none" normalizeH="0" baseline="0" dirty="0">
                <a:ln>
                  <a:noFill/>
                </a:ln>
                <a:solidFill>
                  <a:schemeClr val="tx1"/>
                </a:solidFill>
                <a:effectLst/>
                <a:latin typeface="Arial" panose="020B0604020202020204" pitchFamily="34" charset="0"/>
              </a:rPr>
              <a:t> і почуватися краще. Це сайт, де можна зареєструватися, увійти, вибрати медитацію, подивитися відео і зберегти улюблені практики.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i="0" u="none" strike="noStrike" cap="none" normalizeH="0" baseline="0" dirty="0">
                <a:ln>
                  <a:noFill/>
                </a:ln>
                <a:solidFill>
                  <a:schemeClr val="tx1"/>
                </a:solidFill>
                <a:effectLst/>
                <a:latin typeface="Arial" panose="020B0604020202020204" pitchFamily="34" charset="0"/>
              </a:rPr>
              <a:t>На</a:t>
            </a:r>
            <a:r>
              <a:rPr kumimoji="0" lang="uk-UA" altLang="uk-UA" sz="1200" b="0" i="0" u="none" strike="noStrike" cap="none" normalizeH="0" baseline="0" dirty="0">
                <a:ln>
                  <a:noFill/>
                </a:ln>
                <a:solidFill>
                  <a:schemeClr val="tx1"/>
                </a:solidFill>
                <a:effectLst/>
                <a:latin typeface="Arial" panose="020B0604020202020204" pitchFamily="34" charset="0"/>
              </a:rPr>
              <a:t> меті я мала зробити простий і корисний додаток для медитацій. Усі завдання виконані: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Реєстрація і вхід працюють без проблем.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Медитації легко знайти і подивитися.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Улюблені практики зберігаються в профілі.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Дані надійно зберігаються в базі </a:t>
            </a:r>
            <a:r>
              <a:rPr kumimoji="0" lang="uk-UA" altLang="uk-UA" sz="1200" b="0" i="0" u="none" strike="noStrike" cap="none" normalizeH="0" baseline="0" dirty="0" err="1">
                <a:ln>
                  <a:noFill/>
                </a:ln>
                <a:solidFill>
                  <a:schemeClr val="tx1"/>
                </a:solidFill>
                <a:effectLst/>
                <a:latin typeface="Arial" panose="020B0604020202020204" pitchFamily="34" charset="0"/>
              </a:rPr>
              <a:t>MySQL</a:t>
            </a:r>
            <a:r>
              <a:rPr kumimoji="0" lang="uk-UA" altLang="uk-UA" sz="1200" b="0" i="0" u="none" strike="noStrike" cap="none" normalizeH="0" baseline="0" dirty="0">
                <a:ln>
                  <a:noFill/>
                </a:ln>
                <a:solidFill>
                  <a:schemeClr val="tx1"/>
                </a:solidFill>
                <a:effectLst/>
                <a:latin typeface="Arial" panose="020B0604020202020204" pitchFamily="34" charset="0"/>
              </a:rPr>
              <a:t>, а паролі захищені. </a:t>
            </a:r>
          </a:p>
          <a:p>
            <a:pPr lvl="0" algn="l" rtl="0" eaLnBrk="0" fontAlgn="base" hangingPunct="0">
              <a:spcBef>
                <a:spcPct val="0"/>
              </a:spcBef>
              <a:spcAft>
                <a:spcPct val="0"/>
              </a:spcAft>
              <a:buFontTx/>
              <a:buChar char="•"/>
            </a:pPr>
            <a:r>
              <a:rPr lang="ru-RU" altLang="uk-UA" sz="1200" dirty="0" err="1">
                <a:solidFill>
                  <a:schemeClr val="tx1"/>
                </a:solidFill>
                <a:latin typeface="Arial" panose="020B0604020202020204" pitchFamily="34" charset="0"/>
              </a:rPr>
              <a:t>Керувати</a:t>
            </a:r>
            <a:r>
              <a:rPr lang="ru-RU" altLang="uk-UA" sz="1200" dirty="0">
                <a:solidFill>
                  <a:schemeClr val="tx1"/>
                </a:solidFill>
                <a:latin typeface="Arial" panose="020B0604020202020204" pitchFamily="34" charset="0"/>
              </a:rPr>
              <a:t> контентом і </a:t>
            </a:r>
            <a:r>
              <a:rPr lang="ru-RU" altLang="uk-UA" sz="1200" dirty="0" err="1">
                <a:solidFill>
                  <a:schemeClr val="tx1"/>
                </a:solidFill>
                <a:latin typeface="Arial" panose="020B0604020202020204" pitchFamily="34" charset="0"/>
              </a:rPr>
              <a:t>користувачами</a:t>
            </a:r>
            <a:r>
              <a:rPr lang="ru-RU" altLang="uk-UA" sz="1200" dirty="0">
                <a:solidFill>
                  <a:schemeClr val="tx1"/>
                </a:solidFill>
                <a:latin typeface="Arial" panose="020B0604020202020204" pitchFamily="34" charset="0"/>
              </a:rPr>
              <a:t> через </a:t>
            </a:r>
            <a:r>
              <a:rPr lang="ru-RU" altLang="uk-UA" sz="1200" dirty="0" err="1">
                <a:solidFill>
                  <a:schemeClr val="tx1"/>
                </a:solidFill>
                <a:latin typeface="Arial" panose="020B0604020202020204" pitchFamily="34" charset="0"/>
              </a:rPr>
              <a:t>адмін</a:t>
            </a:r>
            <a:r>
              <a:rPr lang="ru-RU" altLang="uk-UA" sz="1200" dirty="0">
                <a:solidFill>
                  <a:schemeClr val="tx1"/>
                </a:solidFill>
                <a:latin typeface="Arial" panose="020B0604020202020204" pitchFamily="34" charset="0"/>
              </a:rPr>
              <a:t>-панель.</a:t>
            </a:r>
            <a:endParaRPr kumimoji="0" lang="uk-UA" altLang="uk-UA"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1" i="0" u="none" strike="noStrike" cap="none" normalizeH="0" baseline="0" dirty="0">
                <a:ln>
                  <a:noFill/>
                </a:ln>
                <a:solidFill>
                  <a:schemeClr val="tx1"/>
                </a:solidFill>
                <a:effectLst/>
                <a:latin typeface="Arial" panose="020B0604020202020204" pitchFamily="34" charset="0"/>
              </a:rPr>
              <a:t>Чому це корисно</a:t>
            </a:r>
            <a:br>
              <a:rPr kumimoji="0" lang="uk-UA" altLang="uk-UA" sz="1200" b="0" i="0" u="none" strike="noStrike" cap="none" normalizeH="0" baseline="0" dirty="0">
                <a:ln>
                  <a:noFill/>
                </a:ln>
                <a:solidFill>
                  <a:schemeClr val="tx1"/>
                </a:solidFill>
                <a:effectLst/>
                <a:latin typeface="Arial" panose="020B0604020202020204" pitchFamily="34" charset="0"/>
              </a:rPr>
            </a:br>
            <a:r>
              <a:rPr kumimoji="0" lang="uk-UA" altLang="uk-UA" sz="1200" b="0" i="0" u="none" strike="noStrike" cap="none" normalizeH="0" baseline="0" dirty="0">
                <a:ln>
                  <a:noFill/>
                </a:ln>
                <a:solidFill>
                  <a:schemeClr val="tx1"/>
                </a:solidFill>
                <a:effectLst/>
                <a:latin typeface="Arial" panose="020B0604020202020204" pitchFamily="34" charset="0"/>
              </a:rPr>
              <a:t>Цей додаток допомагає людям розслабитися і зменшити стрес, бо медитації доступні безкоштовно і ними легко користуватися. Для тих, хто тільки починає </a:t>
            </a:r>
            <a:r>
              <a:rPr kumimoji="0" lang="uk-UA" altLang="uk-UA" sz="1200" b="0" i="0" u="none" strike="noStrike" cap="none" normalizeH="0" baseline="0" dirty="0" err="1">
                <a:ln>
                  <a:noFill/>
                </a:ln>
                <a:solidFill>
                  <a:schemeClr val="tx1"/>
                </a:solidFill>
                <a:effectLst/>
                <a:latin typeface="Arial" panose="020B0604020202020204" pitchFamily="34" charset="0"/>
              </a:rPr>
              <a:t>медитувати</a:t>
            </a:r>
            <a:r>
              <a:rPr kumimoji="0" lang="uk-UA" altLang="uk-UA" sz="1200" b="0" i="0" u="none" strike="noStrike" cap="none" normalizeH="0" baseline="0" dirty="0">
                <a:ln>
                  <a:noFill/>
                </a:ln>
                <a:solidFill>
                  <a:schemeClr val="tx1"/>
                </a:solidFill>
                <a:effectLst/>
                <a:latin typeface="Arial" panose="020B0604020202020204" pitchFamily="34" charset="0"/>
              </a:rPr>
              <a:t>, є зрозумілі інструкції і відео.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1" i="0" u="none" strike="noStrike" cap="none" normalizeH="0" baseline="0" dirty="0">
                <a:ln>
                  <a:noFill/>
                </a:ln>
                <a:solidFill>
                  <a:schemeClr val="tx1"/>
                </a:solidFill>
                <a:effectLst/>
                <a:latin typeface="Arial" panose="020B0604020202020204" pitchFamily="34" charset="0"/>
              </a:rPr>
              <a:t>Що можна зробити далі</a:t>
            </a:r>
            <a:br>
              <a:rPr kumimoji="0" lang="uk-UA" altLang="uk-UA" sz="1200" b="0" i="0" u="none" strike="noStrike" cap="none" normalizeH="0" baseline="0" dirty="0">
                <a:ln>
                  <a:noFill/>
                </a:ln>
                <a:solidFill>
                  <a:schemeClr val="tx1"/>
                </a:solidFill>
                <a:effectLst/>
                <a:latin typeface="Arial" panose="020B0604020202020204" pitchFamily="34" charset="0"/>
              </a:rPr>
            </a:br>
            <a:r>
              <a:rPr kumimoji="0" lang="uk-UA" altLang="uk-UA" sz="1200" b="0" i="0" u="none" strike="noStrike" cap="none" normalizeH="0" baseline="0" dirty="0">
                <a:ln>
                  <a:noFill/>
                </a:ln>
                <a:solidFill>
                  <a:schemeClr val="tx1"/>
                </a:solidFill>
                <a:effectLst/>
                <a:latin typeface="Arial" panose="020B0604020202020204" pitchFamily="34" charset="0"/>
              </a:rPr>
              <a:t>У майбутньому можна покращити додаток: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Додати можливість відновити пароль, якщо його </a:t>
            </a:r>
            <a:r>
              <a:rPr kumimoji="0" lang="uk-UA" altLang="uk-UA" sz="1200" b="0" i="0" u="none" strike="noStrike" cap="none" normalizeH="0" baseline="0" dirty="0" err="1">
                <a:ln>
                  <a:noFill/>
                </a:ln>
                <a:solidFill>
                  <a:schemeClr val="tx1"/>
                </a:solidFill>
                <a:effectLst/>
                <a:latin typeface="Arial" panose="020B0604020202020204" pitchFamily="34" charset="0"/>
              </a:rPr>
              <a:t>забув</a:t>
            </a:r>
            <a:r>
              <a:rPr kumimoji="0" lang="uk-UA" altLang="uk-UA"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Зробити так, щоб додаток нагадував про медитації і показував, скільки ти вже зробив.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k-UA" altLang="uk-UA" sz="1200" b="0" i="0" u="none" strike="noStrike" cap="none" normalizeH="0" baseline="0" dirty="0">
                <a:ln>
                  <a:noFill/>
                </a:ln>
                <a:solidFill>
                  <a:schemeClr val="tx1"/>
                </a:solidFill>
                <a:effectLst/>
                <a:latin typeface="Arial" panose="020B0604020202020204" pitchFamily="34" charset="0"/>
              </a:rPr>
              <a:t>Додати більше різних медитацій, щоб кожен знайшов щось для себе. </a:t>
            </a:r>
          </a:p>
        </p:txBody>
      </p:sp>
    </p:spTree>
    <p:extLst>
      <p:ext uri="{BB962C8B-B14F-4D97-AF65-F5344CB8AC3E}">
        <p14:creationId xmlns:p14="http://schemas.microsoft.com/office/powerpoint/2010/main" val="391281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32963"/>
            <a:ext cx="9144000" cy="923330"/>
          </a:xfrm>
        </p:spPr>
        <p:txBody>
          <a:bodyPr/>
          <a:lstStyle/>
          <a:p>
            <a:r>
              <a:rPr lang="uk-UA" dirty="0">
                <a:solidFill>
                  <a:srgbClr val="002060"/>
                </a:solidFill>
              </a:rPr>
              <a:t>Актуальність теми</a:t>
            </a:r>
            <a:endParaRPr lang="uk-UA" dirty="0"/>
          </a:p>
        </p:txBody>
      </p:sp>
      <p:sp>
        <p:nvSpPr>
          <p:cNvPr id="3" name="Підзаголовок 2"/>
          <p:cNvSpPr>
            <a:spLocks noGrp="1"/>
          </p:cNvSpPr>
          <p:nvPr>
            <p:ph type="subTitle" idx="1"/>
          </p:nvPr>
        </p:nvSpPr>
        <p:spPr>
          <a:xfrm>
            <a:off x="1524000" y="2553167"/>
            <a:ext cx="9144000" cy="2954655"/>
          </a:xfrm>
        </p:spPr>
        <p:txBody>
          <a:bodyPr/>
          <a:lstStyle/>
          <a:p>
            <a:pPr algn="l"/>
            <a:r>
              <a:rPr lang="uk-UA" sz="1600" dirty="0">
                <a:solidFill>
                  <a:schemeClr val="tx1"/>
                </a:solidFill>
              </a:rPr>
              <a:t>	Метою курсової роботи є розробка веб-додатку для медитації, що допомагає користувачам освоїти медитаційні практики, покращити психічне та фізичне здоров’я. Додаток пропонує вибір медитацій за категоріями та тривалістю, збереження улюблених медитацій, персоналізацію профілю та адміністративні функції для керування контентом і користувачами.</a:t>
            </a:r>
          </a:p>
          <a:p>
            <a:pPr algn="l"/>
            <a:r>
              <a:rPr lang="uk-UA" sz="1600" b="1" dirty="0">
                <a:solidFill>
                  <a:schemeClr val="tx1"/>
                </a:solidFill>
              </a:rPr>
              <a:t>Значення теми для галузі інженерії програмного забезпечення</a:t>
            </a:r>
            <a:br>
              <a:rPr lang="uk-UA" sz="1600" dirty="0">
                <a:solidFill>
                  <a:schemeClr val="tx1"/>
                </a:solidFill>
              </a:rPr>
            </a:br>
            <a:r>
              <a:rPr lang="uk-UA" sz="1600" dirty="0">
                <a:solidFill>
                  <a:schemeClr val="tx1"/>
                </a:solidFill>
              </a:rPr>
              <a:t>	Ця тема є актуальною для галузі програмного забезпечення, оскільки вона включає розробку інтерфейсів, реалізацію функціональності з використанням сучасних веб-технологій, а також інтеграцію з базами даних для збереження персональних даних користувачів. </a:t>
            </a:r>
          </a:p>
          <a:p>
            <a:pPr algn="l"/>
            <a:r>
              <a:rPr lang="uk-UA" sz="1600" b="1" dirty="0">
                <a:solidFill>
                  <a:schemeClr val="tx1"/>
                </a:solidFill>
              </a:rPr>
              <a:t>	Мета</a:t>
            </a:r>
            <a:r>
              <a:rPr lang="uk-UA" sz="1600" dirty="0">
                <a:solidFill>
                  <a:schemeClr val="tx1"/>
                </a:solidFill>
              </a:rPr>
              <a:t>: створення зручного веб-додатку для медитацій із можливістю фільтрації, збереження даних та адміністрування. </a:t>
            </a:r>
          </a:p>
          <a:p>
            <a:pPr algn="l"/>
            <a:r>
              <a:rPr lang="uk-UA" sz="1600" b="1" dirty="0">
                <a:solidFill>
                  <a:schemeClr val="tx1"/>
                </a:solidFill>
              </a:rPr>
              <a:t>	Предмет</a:t>
            </a:r>
            <a:r>
              <a:rPr lang="uk-UA" sz="1600" dirty="0">
                <a:solidFill>
                  <a:schemeClr val="tx1"/>
                </a:solidFill>
              </a:rPr>
              <a:t>: процес розробки веб-додатку для медитації.</a:t>
            </a:r>
          </a:p>
          <a:p>
            <a:pPr algn="l"/>
            <a:r>
              <a:rPr lang="uk-UA" sz="1600" b="1" dirty="0">
                <a:solidFill>
                  <a:schemeClr val="tx1"/>
                </a:solidFill>
              </a:rPr>
              <a:t>	Об’єкт</a:t>
            </a:r>
            <a:r>
              <a:rPr lang="uk-UA" sz="1600" dirty="0">
                <a:solidFill>
                  <a:schemeClr val="tx1"/>
                </a:solidFill>
              </a:rPr>
              <a:t>: користувачі та адміністратори веб-додатку.</a:t>
            </a:r>
          </a:p>
        </p:txBody>
      </p:sp>
      <p:sp>
        <p:nvSpPr>
          <p:cNvPr id="4" name="TextBox 3"/>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2/17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Tree>
    <p:extLst>
      <p:ext uri="{BB962C8B-B14F-4D97-AF65-F5344CB8AC3E}">
        <p14:creationId xmlns:p14="http://schemas.microsoft.com/office/powerpoint/2010/main" val="284678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68821"/>
            <a:ext cx="9144000" cy="923330"/>
          </a:xfrm>
        </p:spPr>
        <p:txBody>
          <a:bodyPr/>
          <a:lstStyle/>
          <a:p>
            <a:r>
              <a:rPr lang="uk-UA" dirty="0">
                <a:solidFill>
                  <a:srgbClr val="002060"/>
                </a:solidFill>
              </a:rPr>
              <a:t>Постановка задачі</a:t>
            </a:r>
            <a:endParaRPr lang="uk-UA" dirty="0"/>
          </a:p>
        </p:txBody>
      </p:sp>
      <p:sp>
        <p:nvSpPr>
          <p:cNvPr id="3" name="Підзаголовок 2"/>
          <p:cNvSpPr>
            <a:spLocks noGrp="1"/>
          </p:cNvSpPr>
          <p:nvPr>
            <p:ph type="subTitle" idx="1"/>
          </p:nvPr>
        </p:nvSpPr>
        <p:spPr>
          <a:xfrm>
            <a:off x="758657" y="2784238"/>
            <a:ext cx="10336920" cy="3323987"/>
          </a:xfrm>
        </p:spPr>
        <p:txBody>
          <a:bodyPr/>
          <a:lstStyle/>
          <a:p>
            <a:r>
              <a:rPr lang="uk-UA" sz="1800" b="1" dirty="0">
                <a:solidFill>
                  <a:schemeClr val="tx1"/>
                </a:solidFill>
              </a:rPr>
              <a:t>Формулювання задачі</a:t>
            </a:r>
            <a:br>
              <a:rPr lang="uk-UA" sz="1800" dirty="0">
                <a:solidFill>
                  <a:schemeClr val="tx1"/>
                </a:solidFill>
              </a:rPr>
            </a:br>
            <a:r>
              <a:rPr lang="uk-UA" sz="1800" dirty="0">
                <a:solidFill>
                  <a:schemeClr val="tx1"/>
                </a:solidFill>
              </a:rPr>
              <a:t>Основною задачею курсової роботи було створення веб-додатку для медитацій, який дозволяє:</a:t>
            </a:r>
          </a:p>
          <a:p>
            <a:pPr marL="342900" indent="-342900">
              <a:buFont typeface="+mj-lt"/>
              <a:buAutoNum type="arabicPeriod"/>
            </a:pPr>
            <a:r>
              <a:rPr lang="uk-UA" sz="1800" dirty="0">
                <a:solidFill>
                  <a:schemeClr val="tx1"/>
                </a:solidFill>
              </a:rPr>
              <a:t>Вибір медитацій за категоріями та тривалістю ;</a:t>
            </a:r>
          </a:p>
          <a:p>
            <a:pPr marL="342900" indent="-342900">
              <a:buFont typeface="+mj-lt"/>
              <a:buAutoNum type="arabicPeriod"/>
            </a:pPr>
            <a:r>
              <a:rPr lang="uk-UA" sz="1800" dirty="0">
                <a:solidFill>
                  <a:schemeClr val="tx1"/>
                </a:solidFill>
              </a:rPr>
              <a:t>Збереження персональних даних і улюблених медитацій;</a:t>
            </a:r>
          </a:p>
          <a:p>
            <a:pPr marL="342900" indent="-342900">
              <a:buFont typeface="+mj-lt"/>
              <a:buAutoNum type="arabicPeriod"/>
            </a:pPr>
            <a:r>
              <a:rPr lang="uk-UA" sz="1800" dirty="0">
                <a:solidFill>
                  <a:schemeClr val="tx1"/>
                </a:solidFill>
              </a:rPr>
              <a:t>Налаштування зручного інтерфейсу.</a:t>
            </a:r>
          </a:p>
          <a:p>
            <a:pPr marL="342900" indent="-342900">
              <a:buFont typeface="+mj-lt"/>
              <a:buAutoNum type="arabicPeriod"/>
            </a:pPr>
            <a:r>
              <a:rPr lang="uk-UA" sz="1800" dirty="0">
                <a:solidFill>
                  <a:schemeClr val="tx1"/>
                </a:solidFill>
              </a:rPr>
              <a:t>Адміністративні функції для керування медитаціями та користувачами</a:t>
            </a:r>
          </a:p>
          <a:p>
            <a:r>
              <a:rPr lang="uk-UA" sz="1800" b="1" dirty="0">
                <a:solidFill>
                  <a:schemeClr val="tx1"/>
                </a:solidFill>
              </a:rPr>
              <a:t>Перелік задач</a:t>
            </a:r>
            <a:r>
              <a:rPr lang="uk-UA" sz="1800" dirty="0">
                <a:solidFill>
                  <a:schemeClr val="tx1"/>
                </a:solidFill>
              </a:rPr>
              <a:t>:</a:t>
            </a:r>
          </a:p>
          <a:p>
            <a:pPr marL="342900" indent="-342900">
              <a:buFont typeface="+mj-lt"/>
              <a:buAutoNum type="arabicPeriod"/>
            </a:pPr>
            <a:r>
              <a:rPr lang="uk-UA" sz="1800" dirty="0">
                <a:solidFill>
                  <a:schemeClr val="tx1"/>
                </a:solidFill>
              </a:rPr>
              <a:t>Розробка структури бази даних для збереження інформації про медитації та користувачів.</a:t>
            </a:r>
          </a:p>
          <a:p>
            <a:pPr marL="342900" indent="-342900">
              <a:buFont typeface="+mj-lt"/>
              <a:buAutoNum type="arabicPeriod"/>
            </a:pPr>
            <a:r>
              <a:rPr lang="uk-UA" sz="1800" dirty="0">
                <a:solidFill>
                  <a:schemeClr val="tx1"/>
                </a:solidFill>
              </a:rPr>
              <a:t>Створення інтерфейсу для вибору медитацій.</a:t>
            </a:r>
          </a:p>
          <a:p>
            <a:pPr marL="342900" indent="-342900">
              <a:buFont typeface="+mj-lt"/>
              <a:buAutoNum type="arabicPeriod"/>
            </a:pPr>
            <a:r>
              <a:rPr lang="uk-UA" sz="1800" dirty="0">
                <a:solidFill>
                  <a:schemeClr val="tx1"/>
                </a:solidFill>
              </a:rPr>
              <a:t>Реалізація функціоналу для збереження улюблених медитацій.</a:t>
            </a:r>
          </a:p>
          <a:p>
            <a:pPr marL="342900" indent="-342900">
              <a:buFont typeface="+mj-lt"/>
              <a:buAutoNum type="arabicPeriod"/>
            </a:pPr>
            <a:r>
              <a:rPr lang="uk-UA" sz="1800" dirty="0">
                <a:solidFill>
                  <a:schemeClr val="tx1"/>
                </a:solidFill>
              </a:rPr>
              <a:t>Впровадження адміністративних функцій (додавання/редагування/видалення медитацій, керування користувачами)</a:t>
            </a:r>
          </a:p>
        </p:txBody>
      </p:sp>
      <p:sp>
        <p:nvSpPr>
          <p:cNvPr id="4" name="TextBox 3"/>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3/17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Tree>
    <p:extLst>
      <p:ext uri="{BB962C8B-B14F-4D97-AF65-F5344CB8AC3E}">
        <p14:creationId xmlns:p14="http://schemas.microsoft.com/office/powerpoint/2010/main" val="342344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0703"/>
            <a:ext cx="9144000" cy="1701791"/>
          </a:xfrm>
        </p:spPr>
        <p:txBody>
          <a:bodyPr/>
          <a:lstStyle/>
          <a:p>
            <a:r>
              <a:rPr lang="uk-UA" dirty="0">
                <a:solidFill>
                  <a:srgbClr val="002060"/>
                </a:solidFill>
              </a:rPr>
              <a:t>Аналіз предметної області</a:t>
            </a:r>
            <a:endParaRPr lang="uk-UA" dirty="0"/>
          </a:p>
        </p:txBody>
      </p:sp>
      <p:sp>
        <p:nvSpPr>
          <p:cNvPr id="3" name="Підзаголовок 2"/>
          <p:cNvSpPr>
            <a:spLocks noGrp="1"/>
          </p:cNvSpPr>
          <p:nvPr>
            <p:ph type="subTitle" idx="1"/>
          </p:nvPr>
        </p:nvSpPr>
        <p:spPr>
          <a:xfrm>
            <a:off x="1524000" y="3028296"/>
            <a:ext cx="9144000" cy="2954655"/>
          </a:xfrm>
        </p:spPr>
        <p:txBody>
          <a:bodyPr/>
          <a:lstStyle/>
          <a:p>
            <a:r>
              <a:rPr lang="uk-UA" sz="1600" b="1" dirty="0">
                <a:solidFill>
                  <a:schemeClr val="tx1"/>
                </a:solidFill>
              </a:rPr>
              <a:t>Огляд існуючих рішень та їх недоліків</a:t>
            </a:r>
            <a:br>
              <a:rPr lang="uk-UA" sz="1600" dirty="0">
                <a:solidFill>
                  <a:schemeClr val="tx1"/>
                </a:solidFill>
              </a:rPr>
            </a:br>
            <a:r>
              <a:rPr lang="uk-UA" sz="1600" dirty="0">
                <a:solidFill>
                  <a:schemeClr val="tx1"/>
                </a:solidFill>
              </a:rPr>
              <a:t>Існуючі додатки для медитації, такі як </a:t>
            </a:r>
            <a:r>
              <a:rPr lang="en-US" sz="1600" dirty="0">
                <a:solidFill>
                  <a:schemeClr val="tx1"/>
                </a:solidFill>
              </a:rPr>
              <a:t>Calm, Headspace </a:t>
            </a:r>
            <a:r>
              <a:rPr lang="uk-UA" sz="1600" dirty="0">
                <a:solidFill>
                  <a:schemeClr val="tx1"/>
                </a:solidFill>
              </a:rPr>
              <a:t>та </a:t>
            </a:r>
            <a:r>
              <a:rPr lang="en-US" sz="1600" dirty="0">
                <a:solidFill>
                  <a:schemeClr val="tx1"/>
                </a:solidFill>
              </a:rPr>
              <a:t>Insight Timer, </a:t>
            </a:r>
            <a:r>
              <a:rPr lang="uk-UA" sz="1600" dirty="0">
                <a:solidFill>
                  <a:schemeClr val="tx1"/>
                </a:solidFill>
              </a:rPr>
              <a:t>пропонують основні функції, але мають обмеження в налаштуванні інтерфейсу та персоналізації медитацій. Багато з них не мають достатньої інтеграції з іншими платформами та не дозволяють зберігати детальну історію прогресу.</a:t>
            </a:r>
          </a:p>
          <a:p>
            <a:r>
              <a:rPr lang="uk-UA" sz="1600" b="1" dirty="0">
                <a:solidFill>
                  <a:schemeClr val="tx1"/>
                </a:solidFill>
              </a:rPr>
              <a:t>Обґрунтування вибору технологій та інструментів</a:t>
            </a:r>
            <a:br>
              <a:rPr lang="uk-UA" sz="1600" dirty="0">
                <a:solidFill>
                  <a:schemeClr val="tx1"/>
                </a:solidFill>
              </a:rPr>
            </a:br>
            <a:r>
              <a:rPr lang="uk-UA" sz="1600" dirty="0">
                <a:solidFill>
                  <a:schemeClr val="tx1"/>
                </a:solidFill>
              </a:rPr>
              <a:t>Для розробки веб-додатку було обрано:</a:t>
            </a:r>
          </a:p>
          <a:p>
            <a:pPr rtl="0"/>
            <a:r>
              <a:rPr lang="en-US" sz="1600" b="1" dirty="0">
                <a:solidFill>
                  <a:schemeClr val="tx1"/>
                </a:solidFill>
              </a:rPr>
              <a:t>HTML, CSS, JavaScript</a:t>
            </a:r>
            <a:r>
              <a:rPr lang="en-US" sz="1600" dirty="0">
                <a:solidFill>
                  <a:schemeClr val="tx1"/>
                </a:solidFill>
              </a:rPr>
              <a:t>: </a:t>
            </a:r>
            <a:r>
              <a:rPr lang="uk-UA" sz="1600" dirty="0">
                <a:solidFill>
                  <a:schemeClr val="tx1"/>
                </a:solidFill>
              </a:rPr>
              <a:t>стандарти для адаптивного та інтерактивного </a:t>
            </a:r>
            <a:r>
              <a:rPr lang="uk-UA" sz="1600" dirty="0" err="1">
                <a:solidFill>
                  <a:schemeClr val="tx1"/>
                </a:solidFill>
              </a:rPr>
              <a:t>фронтенду</a:t>
            </a:r>
            <a:r>
              <a:rPr lang="uk-UA" sz="1600" dirty="0">
                <a:solidFill>
                  <a:schemeClr val="tx1"/>
                </a:solidFill>
              </a:rPr>
              <a:t>.</a:t>
            </a:r>
          </a:p>
          <a:p>
            <a:pPr rtl="0"/>
            <a:r>
              <a:rPr lang="en-US" sz="1600" b="1" dirty="0">
                <a:solidFill>
                  <a:schemeClr val="tx1"/>
                </a:solidFill>
              </a:rPr>
              <a:t>PHP</a:t>
            </a:r>
            <a:r>
              <a:rPr lang="en-US" sz="1600" dirty="0">
                <a:solidFill>
                  <a:schemeClr val="tx1"/>
                </a:solidFill>
              </a:rPr>
              <a:t>: </a:t>
            </a:r>
            <a:r>
              <a:rPr lang="uk-UA" sz="1600" dirty="0">
                <a:solidFill>
                  <a:schemeClr val="tx1"/>
                </a:solidFill>
              </a:rPr>
              <a:t>простота, сумісність із </a:t>
            </a:r>
            <a:r>
              <a:rPr lang="en-US" sz="1600" dirty="0">
                <a:solidFill>
                  <a:schemeClr val="tx1"/>
                </a:solidFill>
              </a:rPr>
              <a:t>MySQL</a:t>
            </a:r>
            <a:r>
              <a:rPr lang="uk-UA" sz="1600" dirty="0">
                <a:solidFill>
                  <a:schemeClr val="tx1"/>
                </a:solidFill>
              </a:rPr>
              <a:t>.</a:t>
            </a:r>
          </a:p>
          <a:p>
            <a:pPr rtl="0"/>
            <a:r>
              <a:rPr lang="en-US" sz="1600" b="1" dirty="0">
                <a:solidFill>
                  <a:schemeClr val="tx1"/>
                </a:solidFill>
              </a:rPr>
              <a:t>MySQL</a:t>
            </a:r>
            <a:r>
              <a:rPr lang="en-US" sz="1600" dirty="0">
                <a:solidFill>
                  <a:schemeClr val="tx1"/>
                </a:solidFill>
              </a:rPr>
              <a:t>: </a:t>
            </a:r>
            <a:r>
              <a:rPr lang="uk-UA" sz="1600" dirty="0">
                <a:solidFill>
                  <a:schemeClr val="tx1"/>
                </a:solidFill>
              </a:rPr>
              <a:t>надійність, швидкість,.</a:t>
            </a:r>
          </a:p>
          <a:p>
            <a:pPr rtl="0"/>
            <a:r>
              <a:rPr lang="en-US" sz="1600" b="1" dirty="0">
                <a:solidFill>
                  <a:schemeClr val="tx1"/>
                </a:solidFill>
              </a:rPr>
              <a:t>XAMPP</a:t>
            </a:r>
            <a:r>
              <a:rPr lang="en-US" sz="1600" dirty="0">
                <a:solidFill>
                  <a:schemeClr val="tx1"/>
                </a:solidFill>
              </a:rPr>
              <a:t>: </a:t>
            </a:r>
            <a:r>
              <a:rPr lang="uk-UA" sz="1600" dirty="0">
                <a:solidFill>
                  <a:schemeClr val="tx1"/>
                </a:solidFill>
              </a:rPr>
              <a:t>Локальне тестування </a:t>
            </a:r>
            <a:r>
              <a:rPr lang="en-US" sz="1600" dirty="0">
                <a:solidFill>
                  <a:schemeClr val="tx1"/>
                </a:solidFill>
              </a:rPr>
              <a:t>PHP </a:t>
            </a:r>
            <a:r>
              <a:rPr lang="uk-UA" sz="1600" dirty="0">
                <a:solidFill>
                  <a:schemeClr val="tx1"/>
                </a:solidFill>
              </a:rPr>
              <a:t>та </a:t>
            </a:r>
            <a:r>
              <a:rPr lang="en-US" sz="1600" dirty="0">
                <a:solidFill>
                  <a:schemeClr val="tx1"/>
                </a:solidFill>
              </a:rPr>
              <a:t>MySQL.</a:t>
            </a:r>
          </a:p>
          <a:p>
            <a:pPr rtl="0"/>
            <a:r>
              <a:rPr lang="en-US" sz="1600" b="1" dirty="0">
                <a:solidFill>
                  <a:schemeClr val="tx1"/>
                </a:solidFill>
              </a:rPr>
              <a:t>Google Fonts, </a:t>
            </a:r>
            <a:r>
              <a:rPr lang="en-US" sz="1600" b="1" dirty="0" err="1">
                <a:solidFill>
                  <a:schemeClr val="tx1"/>
                </a:solidFill>
              </a:rPr>
              <a:t>Figma</a:t>
            </a:r>
            <a:r>
              <a:rPr lang="en-US" sz="1600" dirty="0">
                <a:solidFill>
                  <a:schemeClr val="tx1"/>
                </a:solidFill>
              </a:rPr>
              <a:t>: </a:t>
            </a:r>
            <a:r>
              <a:rPr lang="uk-UA" sz="1600" dirty="0">
                <a:solidFill>
                  <a:schemeClr val="tx1"/>
                </a:solidFill>
              </a:rPr>
              <a:t>покращення </a:t>
            </a:r>
            <a:r>
              <a:rPr lang="uk-UA" sz="1600" dirty="0" err="1">
                <a:solidFill>
                  <a:schemeClr val="tx1"/>
                </a:solidFill>
              </a:rPr>
              <a:t>типографіки</a:t>
            </a:r>
            <a:r>
              <a:rPr lang="uk-UA" sz="1600" dirty="0">
                <a:solidFill>
                  <a:schemeClr val="tx1"/>
                </a:solidFill>
              </a:rPr>
              <a:t>.</a:t>
            </a:r>
          </a:p>
          <a:p>
            <a:pPr rtl="0"/>
            <a:r>
              <a:rPr lang="en-US" sz="1600" b="1" dirty="0">
                <a:solidFill>
                  <a:schemeClr val="tx1"/>
                </a:solidFill>
              </a:rPr>
              <a:t>VS Code, Git</a:t>
            </a:r>
            <a:r>
              <a:rPr lang="en-US" sz="1600" dirty="0">
                <a:solidFill>
                  <a:schemeClr val="tx1"/>
                </a:solidFill>
              </a:rPr>
              <a:t>: </a:t>
            </a:r>
            <a:r>
              <a:rPr lang="uk-UA" sz="1600" dirty="0">
                <a:solidFill>
                  <a:schemeClr val="tx1"/>
                </a:solidFill>
              </a:rPr>
              <a:t>написання коду та публікація.</a:t>
            </a:r>
          </a:p>
        </p:txBody>
      </p:sp>
      <p:sp>
        <p:nvSpPr>
          <p:cNvPr id="4" name="TextBox 3"/>
          <p:cNvSpPr txBox="1"/>
          <p:nvPr/>
        </p:nvSpPr>
        <p:spPr>
          <a:xfrm>
            <a:off x="11158330" y="6350230"/>
            <a:ext cx="1007166" cy="461665"/>
          </a:xfrm>
          <a:prstGeom prst="rect">
            <a:avLst/>
          </a:prstGeom>
          <a:noFill/>
        </p:spPr>
        <p:txBody>
          <a:bodyPr wrap="square" rtlCol="0">
            <a:spAutoFit/>
          </a:bodyPr>
          <a:lstStyle/>
          <a:p>
            <a:pPr algn="r"/>
            <a:r>
              <a:rPr lang="uk-UA" sz="2400" dirty="0">
                <a:solidFill>
                  <a:schemeClr val="bg1"/>
                </a:solidFill>
              </a:rPr>
              <a:t>4/17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Tree>
    <p:extLst>
      <p:ext uri="{BB962C8B-B14F-4D97-AF65-F5344CB8AC3E}">
        <p14:creationId xmlns:p14="http://schemas.microsoft.com/office/powerpoint/2010/main" val="12714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78968"/>
            <a:ext cx="9144000" cy="923330"/>
          </a:xfrm>
        </p:spPr>
        <p:txBody>
          <a:bodyPr/>
          <a:lstStyle/>
          <a:p>
            <a:r>
              <a:rPr lang="uk-UA" dirty="0" err="1">
                <a:solidFill>
                  <a:srgbClr val="002060"/>
                </a:solidFill>
              </a:rPr>
              <a:t>Проєктування</a:t>
            </a:r>
            <a:r>
              <a:rPr lang="uk-UA" dirty="0">
                <a:solidFill>
                  <a:srgbClr val="002060"/>
                </a:solidFill>
              </a:rPr>
              <a:t> системи</a:t>
            </a:r>
            <a:endParaRPr lang="uk-UA" dirty="0"/>
          </a:p>
        </p:txBody>
      </p:sp>
      <p:sp>
        <p:nvSpPr>
          <p:cNvPr id="3" name="Підзаголовок 2"/>
          <p:cNvSpPr>
            <a:spLocks noGrp="1"/>
          </p:cNvSpPr>
          <p:nvPr>
            <p:ph type="subTitle" idx="1"/>
          </p:nvPr>
        </p:nvSpPr>
        <p:spPr>
          <a:xfrm>
            <a:off x="1524000" y="2395447"/>
            <a:ext cx="9144000" cy="4555093"/>
          </a:xfrm>
        </p:spPr>
        <p:txBody>
          <a:bodyPr/>
          <a:lstStyle/>
          <a:p>
            <a:pPr rtl="0"/>
            <a:r>
              <a:rPr lang="uk-UA" sz="1600" b="1" dirty="0">
                <a:solidFill>
                  <a:schemeClr val="tx1"/>
                </a:solidFill>
              </a:rPr>
              <a:t>Методи вирішення задачі</a:t>
            </a:r>
          </a:p>
          <a:p>
            <a:pPr rtl="0"/>
            <a:r>
              <a:rPr lang="uk-UA" sz="1600" b="1" dirty="0">
                <a:solidFill>
                  <a:schemeClr val="tx1"/>
                </a:solidFill>
              </a:rPr>
              <a:t>Модульний дизайн</a:t>
            </a:r>
            <a:r>
              <a:rPr lang="uk-UA" sz="1600" dirty="0">
                <a:solidFill>
                  <a:schemeClr val="tx1"/>
                </a:solidFill>
              </a:rPr>
              <a:t>: розділення </a:t>
            </a:r>
            <a:r>
              <a:rPr lang="uk-UA" sz="1600" dirty="0" err="1">
                <a:solidFill>
                  <a:schemeClr val="tx1"/>
                </a:solidFill>
              </a:rPr>
              <a:t>фронтенду</a:t>
            </a:r>
            <a:r>
              <a:rPr lang="uk-UA" sz="1600" dirty="0">
                <a:solidFill>
                  <a:schemeClr val="tx1"/>
                </a:solidFill>
              </a:rPr>
              <a:t> (</a:t>
            </a:r>
            <a:r>
              <a:rPr lang="en-US" sz="1600" dirty="0">
                <a:solidFill>
                  <a:schemeClr val="tx1"/>
                </a:solidFill>
              </a:rPr>
              <a:t>HTML/CSS/JS) </a:t>
            </a:r>
            <a:r>
              <a:rPr lang="uk-UA" sz="1600" dirty="0">
                <a:solidFill>
                  <a:schemeClr val="tx1"/>
                </a:solidFill>
              </a:rPr>
              <a:t>та </a:t>
            </a:r>
            <a:r>
              <a:rPr lang="uk-UA" sz="1600" dirty="0" err="1">
                <a:solidFill>
                  <a:schemeClr val="tx1"/>
                </a:solidFill>
              </a:rPr>
              <a:t>бекенду</a:t>
            </a:r>
            <a:r>
              <a:rPr lang="uk-UA" sz="1600" dirty="0">
                <a:solidFill>
                  <a:schemeClr val="tx1"/>
                </a:solidFill>
              </a:rPr>
              <a:t> (</a:t>
            </a:r>
            <a:r>
              <a:rPr lang="en-US" sz="1600" dirty="0">
                <a:solidFill>
                  <a:schemeClr val="tx1"/>
                </a:solidFill>
              </a:rPr>
              <a:t>PHP/MySQL).</a:t>
            </a:r>
          </a:p>
          <a:p>
            <a:pPr rtl="0"/>
            <a:r>
              <a:rPr lang="uk-UA" sz="1600" b="1" dirty="0">
                <a:solidFill>
                  <a:schemeClr val="tx1"/>
                </a:solidFill>
              </a:rPr>
              <a:t>Нормалізація</a:t>
            </a:r>
            <a:r>
              <a:rPr lang="uk-UA" sz="1600" dirty="0">
                <a:solidFill>
                  <a:schemeClr val="tx1"/>
                </a:solidFill>
              </a:rPr>
              <a:t>: структурування бази для уникнення надлишковості.</a:t>
            </a:r>
          </a:p>
          <a:p>
            <a:pPr rtl="0"/>
            <a:r>
              <a:rPr lang="ru-RU" sz="1600" dirty="0" err="1">
                <a:solidFill>
                  <a:schemeClr val="tx1"/>
                </a:solidFill>
              </a:rPr>
              <a:t>Створення</a:t>
            </a:r>
            <a:r>
              <a:rPr lang="ru-RU" sz="1600" dirty="0">
                <a:solidFill>
                  <a:schemeClr val="tx1"/>
                </a:solidFill>
              </a:rPr>
              <a:t> </a:t>
            </a:r>
            <a:r>
              <a:rPr lang="ru-RU" sz="1600" dirty="0" err="1">
                <a:solidFill>
                  <a:schemeClr val="tx1"/>
                </a:solidFill>
              </a:rPr>
              <a:t>діаграм</a:t>
            </a:r>
            <a:r>
              <a:rPr lang="ru-RU" sz="1600" dirty="0">
                <a:solidFill>
                  <a:schemeClr val="tx1"/>
                </a:solidFill>
              </a:rPr>
              <a:t>: </a:t>
            </a:r>
            <a:r>
              <a:rPr lang="ru-RU" sz="1600" dirty="0" err="1">
                <a:solidFill>
                  <a:schemeClr val="tx1"/>
                </a:solidFill>
              </a:rPr>
              <a:t>варіантів</a:t>
            </a:r>
            <a:r>
              <a:rPr lang="ru-RU" sz="1600" dirty="0">
                <a:solidFill>
                  <a:schemeClr val="tx1"/>
                </a:solidFill>
              </a:rPr>
              <a:t> </a:t>
            </a:r>
            <a:r>
              <a:rPr lang="ru-RU" sz="1600" dirty="0" err="1">
                <a:solidFill>
                  <a:schemeClr val="tx1"/>
                </a:solidFill>
              </a:rPr>
              <a:t>використання</a:t>
            </a:r>
            <a:r>
              <a:rPr lang="ru-RU" sz="1600" dirty="0">
                <a:solidFill>
                  <a:schemeClr val="tx1"/>
                </a:solidFill>
              </a:rPr>
              <a:t>, </a:t>
            </a:r>
            <a:r>
              <a:rPr lang="ru-RU" sz="1600" dirty="0" err="1">
                <a:solidFill>
                  <a:schemeClr val="tx1"/>
                </a:solidFill>
              </a:rPr>
              <a:t>класів</a:t>
            </a:r>
            <a:r>
              <a:rPr lang="ru-RU" sz="1600" dirty="0">
                <a:solidFill>
                  <a:schemeClr val="tx1"/>
                </a:solidFill>
              </a:rPr>
              <a:t>, </a:t>
            </a:r>
            <a:r>
              <a:rPr lang="ru-RU" sz="1600" dirty="0" err="1">
                <a:solidFill>
                  <a:schemeClr val="tx1"/>
                </a:solidFill>
              </a:rPr>
              <a:t>компонентів</a:t>
            </a:r>
            <a:r>
              <a:rPr lang="ru-RU" sz="1600" dirty="0">
                <a:solidFill>
                  <a:schemeClr val="tx1"/>
                </a:solidFill>
              </a:rPr>
              <a:t>.</a:t>
            </a:r>
            <a:endParaRPr lang="uk-UA" sz="1600" dirty="0">
              <a:solidFill>
                <a:schemeClr val="tx1"/>
              </a:solidFill>
            </a:endParaRPr>
          </a:p>
          <a:p>
            <a:pPr rtl="0"/>
            <a:r>
              <a:rPr lang="uk-UA" sz="1600" b="1" dirty="0">
                <a:solidFill>
                  <a:schemeClr val="tx1"/>
                </a:solidFill>
              </a:rPr>
              <a:t>Математичні моделі</a:t>
            </a:r>
          </a:p>
          <a:p>
            <a:pPr rtl="0"/>
            <a:r>
              <a:rPr lang="uk-UA" sz="1600" b="1" dirty="0">
                <a:solidFill>
                  <a:schemeClr val="tx1"/>
                </a:solidFill>
              </a:rPr>
              <a:t>Реляційна алгебра</a:t>
            </a:r>
            <a:r>
              <a:rPr lang="uk-UA" sz="1600" dirty="0">
                <a:solidFill>
                  <a:schemeClr val="tx1"/>
                </a:solidFill>
              </a:rPr>
              <a:t>: для запитів.</a:t>
            </a:r>
          </a:p>
          <a:p>
            <a:pPr rtl="0"/>
            <a:r>
              <a:rPr lang="uk-UA" sz="1600" b="1" dirty="0">
                <a:solidFill>
                  <a:schemeClr val="tx1"/>
                </a:solidFill>
              </a:rPr>
              <a:t>Архітектура системи</a:t>
            </a:r>
          </a:p>
          <a:p>
            <a:pPr rtl="0"/>
            <a:r>
              <a:rPr lang="uk-UA" sz="1600" b="1" dirty="0">
                <a:solidFill>
                  <a:schemeClr val="tx1"/>
                </a:solidFill>
              </a:rPr>
              <a:t>Клієнт-сервер</a:t>
            </a:r>
            <a:r>
              <a:rPr lang="uk-UA" sz="1600" dirty="0">
                <a:solidFill>
                  <a:schemeClr val="tx1"/>
                </a:solidFill>
              </a:rPr>
              <a:t>: браузер надсилає запити до </a:t>
            </a:r>
            <a:r>
              <a:rPr lang="en-US" sz="1600" dirty="0">
                <a:solidFill>
                  <a:schemeClr val="tx1"/>
                </a:solidFill>
              </a:rPr>
              <a:t>PHP-</a:t>
            </a:r>
            <a:r>
              <a:rPr lang="uk-UA" sz="1600" dirty="0">
                <a:solidFill>
                  <a:schemeClr val="tx1"/>
                </a:solidFill>
              </a:rPr>
              <a:t>сервера, який працює з </a:t>
            </a:r>
            <a:r>
              <a:rPr lang="en-US" sz="1600" dirty="0">
                <a:solidFill>
                  <a:schemeClr val="tx1"/>
                </a:solidFill>
              </a:rPr>
              <a:t>MySQL.</a:t>
            </a:r>
            <a:endParaRPr lang="ru-RU" sz="1600" dirty="0">
              <a:solidFill>
                <a:schemeClr val="tx1"/>
              </a:solidFill>
            </a:endParaRPr>
          </a:p>
          <a:p>
            <a:pPr rtl="0"/>
            <a:r>
              <a:rPr lang="uk-UA" sz="1600" b="1" dirty="0">
                <a:solidFill>
                  <a:schemeClr val="tx1"/>
                </a:solidFill>
              </a:rPr>
              <a:t>Вимоги</a:t>
            </a:r>
          </a:p>
          <a:p>
            <a:pPr rtl="0"/>
            <a:r>
              <a:rPr lang="uk-UA" sz="1600" b="1" dirty="0">
                <a:solidFill>
                  <a:schemeClr val="tx1"/>
                </a:solidFill>
              </a:rPr>
              <a:t>Функціональні</a:t>
            </a:r>
            <a:r>
              <a:rPr lang="uk-UA" sz="1600" dirty="0">
                <a:solidFill>
                  <a:schemeClr val="tx1"/>
                </a:solidFill>
              </a:rPr>
              <a:t>: реєстрація, фільтрація, збереження улюблених, профіль.</a:t>
            </a:r>
          </a:p>
          <a:p>
            <a:pPr rtl="0"/>
            <a:r>
              <a:rPr lang="uk-UA" sz="1600" b="1" dirty="0">
                <a:solidFill>
                  <a:schemeClr val="tx1"/>
                </a:solidFill>
              </a:rPr>
              <a:t>Нефункціональні</a:t>
            </a:r>
            <a:r>
              <a:rPr lang="uk-UA" sz="1600" dirty="0">
                <a:solidFill>
                  <a:schemeClr val="tx1"/>
                </a:solidFill>
              </a:rPr>
              <a:t>: адаптивність, безпека, швидкість, підтримка української мови.</a:t>
            </a:r>
          </a:p>
          <a:p>
            <a:pPr rtl="0"/>
            <a:r>
              <a:rPr lang="uk-UA" sz="1600" b="1" dirty="0">
                <a:solidFill>
                  <a:schemeClr val="tx1"/>
                </a:solidFill>
              </a:rPr>
              <a:t>Інтерфейс користувача</a:t>
            </a:r>
          </a:p>
          <a:p>
            <a:pPr rtl="0">
              <a:buFont typeface="Arial" panose="020B0604020202020204" pitchFamily="34" charset="0"/>
              <a:buChar char="•"/>
            </a:pPr>
            <a:r>
              <a:rPr lang="uk-UA" sz="1600" b="1" dirty="0">
                <a:solidFill>
                  <a:schemeClr val="tx1"/>
                </a:solidFill>
              </a:rPr>
              <a:t>Головна сторінка</a:t>
            </a:r>
            <a:r>
              <a:rPr lang="uk-UA" sz="1600" dirty="0">
                <a:solidFill>
                  <a:schemeClr val="tx1"/>
                </a:solidFill>
              </a:rPr>
              <a:t>: Навігація, фільтри, картки медитацій.</a:t>
            </a:r>
          </a:p>
          <a:p>
            <a:pPr rtl="0">
              <a:buFont typeface="Arial" panose="020B0604020202020204" pitchFamily="34" charset="0"/>
              <a:buChar char="•"/>
            </a:pPr>
            <a:r>
              <a:rPr lang="uk-UA" sz="1600" b="1" dirty="0">
                <a:solidFill>
                  <a:schemeClr val="tx1"/>
                </a:solidFill>
              </a:rPr>
              <a:t>Профіль</a:t>
            </a:r>
            <a:r>
              <a:rPr lang="uk-UA" sz="1600" dirty="0">
                <a:solidFill>
                  <a:schemeClr val="tx1"/>
                </a:solidFill>
              </a:rPr>
              <a:t>: Інформація користувача, улюблені медитації.</a:t>
            </a:r>
          </a:p>
          <a:p>
            <a:pPr rtl="0">
              <a:buFont typeface="Arial" panose="020B0604020202020204" pitchFamily="34" charset="0"/>
              <a:buChar char="•"/>
            </a:pPr>
            <a:r>
              <a:rPr lang="uk-UA" sz="1600" b="1" dirty="0">
                <a:solidFill>
                  <a:schemeClr val="tx1"/>
                </a:solidFill>
              </a:rPr>
              <a:t>Сторінка медитації</a:t>
            </a:r>
            <a:r>
              <a:rPr lang="uk-UA" sz="1600" dirty="0">
                <a:solidFill>
                  <a:schemeClr val="tx1"/>
                </a:solidFill>
              </a:rPr>
              <a:t>: Інструкції, вбудоване відео.</a:t>
            </a:r>
          </a:p>
          <a:p>
            <a:pPr rtl="0">
              <a:buFont typeface="Arial" panose="020B0604020202020204" pitchFamily="34" charset="0"/>
              <a:buChar char="•"/>
            </a:pPr>
            <a:r>
              <a:rPr lang="ru-RU" sz="1600" b="1" dirty="0" err="1">
                <a:solidFill>
                  <a:schemeClr val="tx1"/>
                </a:solidFill>
              </a:rPr>
              <a:t>Адмін</a:t>
            </a:r>
            <a:r>
              <a:rPr lang="ru-RU" sz="1600" b="1" dirty="0">
                <a:solidFill>
                  <a:schemeClr val="tx1"/>
                </a:solidFill>
              </a:rPr>
              <a:t>-панель:</a:t>
            </a:r>
            <a:r>
              <a:rPr lang="ru-RU" sz="1600" dirty="0">
                <a:solidFill>
                  <a:schemeClr val="tx1"/>
                </a:solidFill>
              </a:rPr>
              <a:t> </a:t>
            </a:r>
            <a:r>
              <a:rPr lang="ru-RU" sz="1600" dirty="0" err="1">
                <a:solidFill>
                  <a:schemeClr val="tx1"/>
                </a:solidFill>
              </a:rPr>
              <a:t>керування</a:t>
            </a:r>
            <a:r>
              <a:rPr lang="ru-RU" sz="1600" dirty="0">
                <a:solidFill>
                  <a:schemeClr val="tx1"/>
                </a:solidFill>
              </a:rPr>
              <a:t> </a:t>
            </a:r>
            <a:r>
              <a:rPr lang="ru-RU" sz="1600" dirty="0" err="1">
                <a:solidFill>
                  <a:schemeClr val="tx1"/>
                </a:solidFill>
              </a:rPr>
              <a:t>медитаціями</a:t>
            </a:r>
            <a:r>
              <a:rPr lang="ru-RU" sz="1600" dirty="0">
                <a:solidFill>
                  <a:schemeClr val="tx1"/>
                </a:solidFill>
              </a:rPr>
              <a:t> та </a:t>
            </a:r>
            <a:r>
              <a:rPr lang="ru-RU" sz="1600" dirty="0" err="1">
                <a:solidFill>
                  <a:schemeClr val="tx1"/>
                </a:solidFill>
              </a:rPr>
              <a:t>користувачами</a:t>
            </a:r>
            <a:r>
              <a:rPr lang="ru-RU" sz="1600" dirty="0">
                <a:solidFill>
                  <a:schemeClr val="tx1"/>
                </a:solidFill>
              </a:rPr>
              <a:t>.</a:t>
            </a:r>
          </a:p>
          <a:p>
            <a:pPr rtl="0">
              <a:buFont typeface="Arial" panose="020B0604020202020204" pitchFamily="34" charset="0"/>
              <a:buChar char="•"/>
            </a:pPr>
            <a:endParaRPr lang="uk-UA" sz="1600" dirty="0">
              <a:solidFill>
                <a:schemeClr val="tx1"/>
              </a:solidFill>
            </a:endParaRPr>
          </a:p>
          <a:p>
            <a:pPr rtl="0"/>
            <a:endParaRPr lang="en-US" sz="1600" dirty="0">
              <a:solidFill>
                <a:schemeClr val="tx1"/>
              </a:solidFill>
            </a:endParaRPr>
          </a:p>
        </p:txBody>
      </p:sp>
      <p:sp>
        <p:nvSpPr>
          <p:cNvPr id="4" name="TextBox 3"/>
          <p:cNvSpPr txBox="1"/>
          <p:nvPr/>
        </p:nvSpPr>
        <p:spPr>
          <a:xfrm>
            <a:off x="9515061" y="6350230"/>
            <a:ext cx="2650435" cy="461665"/>
          </a:xfrm>
          <a:prstGeom prst="rect">
            <a:avLst/>
          </a:prstGeom>
          <a:noFill/>
        </p:spPr>
        <p:txBody>
          <a:bodyPr wrap="square" rtlCol="0">
            <a:spAutoFit/>
          </a:bodyPr>
          <a:lstStyle/>
          <a:p>
            <a:pPr algn="r"/>
            <a:r>
              <a:rPr lang="uk-UA" sz="2400" dirty="0">
                <a:solidFill>
                  <a:schemeClr val="bg1"/>
                </a:solidFill>
              </a:rPr>
              <a:t>5/17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Tree>
    <p:extLst>
      <p:ext uri="{BB962C8B-B14F-4D97-AF65-F5344CB8AC3E}">
        <p14:creationId xmlns:p14="http://schemas.microsoft.com/office/powerpoint/2010/main" val="69112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78968"/>
            <a:ext cx="9144000" cy="923330"/>
          </a:xfrm>
        </p:spPr>
        <p:txBody>
          <a:bodyPr/>
          <a:lstStyle/>
          <a:p>
            <a:r>
              <a:rPr lang="uk-UA" dirty="0" err="1">
                <a:solidFill>
                  <a:srgbClr val="002060"/>
                </a:solidFill>
              </a:rPr>
              <a:t>Проєктування</a:t>
            </a:r>
            <a:r>
              <a:rPr lang="uk-UA" dirty="0">
                <a:solidFill>
                  <a:srgbClr val="002060"/>
                </a:solidFill>
              </a:rPr>
              <a:t> системи</a:t>
            </a:r>
            <a:endParaRPr lang="uk-UA" dirty="0"/>
          </a:p>
        </p:txBody>
      </p:sp>
      <p:sp>
        <p:nvSpPr>
          <p:cNvPr id="3" name="Підзаголовок 2"/>
          <p:cNvSpPr>
            <a:spLocks noGrp="1"/>
          </p:cNvSpPr>
          <p:nvPr>
            <p:ph type="subTitle" idx="1"/>
          </p:nvPr>
        </p:nvSpPr>
        <p:spPr>
          <a:xfrm>
            <a:off x="1696278" y="3309847"/>
            <a:ext cx="9144000" cy="369332"/>
          </a:xfrm>
        </p:spPr>
        <p:txBody>
          <a:bodyPr/>
          <a:lstStyle/>
          <a:p>
            <a:endParaRPr lang="uk-UA" dirty="0"/>
          </a:p>
        </p:txBody>
      </p:sp>
      <p:sp>
        <p:nvSpPr>
          <p:cNvPr id="4" name="TextBox 3"/>
          <p:cNvSpPr txBox="1"/>
          <p:nvPr/>
        </p:nvSpPr>
        <p:spPr>
          <a:xfrm>
            <a:off x="9515061" y="6350230"/>
            <a:ext cx="2650435" cy="461665"/>
          </a:xfrm>
          <a:prstGeom prst="rect">
            <a:avLst/>
          </a:prstGeom>
          <a:noFill/>
        </p:spPr>
        <p:txBody>
          <a:bodyPr wrap="square" rtlCol="0">
            <a:spAutoFit/>
          </a:bodyPr>
          <a:lstStyle/>
          <a:p>
            <a:pPr algn="r"/>
            <a:r>
              <a:rPr lang="uk-UA" sz="2400" dirty="0">
                <a:solidFill>
                  <a:schemeClr val="bg1"/>
                </a:solidFill>
              </a:rPr>
              <a:t>6/17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pic>
        <p:nvPicPr>
          <p:cNvPr id="8" name="Рисунок 7">
            <a:extLst>
              <a:ext uri="{FF2B5EF4-FFF2-40B4-BE49-F238E27FC236}">
                <a16:creationId xmlns:a16="http://schemas.microsoft.com/office/drawing/2014/main" id="{92778F91-E5BF-4588-9009-CE6612A8AD0A}"/>
              </a:ext>
            </a:extLst>
          </p:cNvPr>
          <p:cNvPicPr/>
          <p:nvPr/>
        </p:nvPicPr>
        <p:blipFill>
          <a:blip r:embed="rId2"/>
          <a:stretch>
            <a:fillRect/>
          </a:stretch>
        </p:blipFill>
        <p:spPr>
          <a:xfrm>
            <a:off x="940525" y="2438843"/>
            <a:ext cx="5510305" cy="3543975"/>
          </a:xfrm>
          <a:prstGeom prst="rect">
            <a:avLst/>
          </a:prstGeom>
        </p:spPr>
      </p:pic>
      <p:pic>
        <p:nvPicPr>
          <p:cNvPr id="9" name="Рисунок 8">
            <a:extLst>
              <a:ext uri="{FF2B5EF4-FFF2-40B4-BE49-F238E27FC236}">
                <a16:creationId xmlns:a16="http://schemas.microsoft.com/office/drawing/2014/main" id="{8ED0B5EF-7400-431D-8AA2-03335F8A79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05995" y="2300567"/>
            <a:ext cx="3448050" cy="3924300"/>
          </a:xfrm>
          <a:prstGeom prst="rect">
            <a:avLst/>
          </a:prstGeom>
          <a:noFill/>
          <a:ln>
            <a:noFill/>
          </a:ln>
        </p:spPr>
      </p:pic>
    </p:spTree>
    <p:extLst>
      <p:ext uri="{BB962C8B-B14F-4D97-AF65-F5344CB8AC3E}">
        <p14:creationId xmlns:p14="http://schemas.microsoft.com/office/powerpoint/2010/main" val="7100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3997"/>
            <a:ext cx="9144000" cy="923330"/>
          </a:xfrm>
        </p:spPr>
        <p:txBody>
          <a:bodyPr/>
          <a:lstStyle/>
          <a:p>
            <a:r>
              <a:rPr lang="uk-UA" dirty="0">
                <a:solidFill>
                  <a:srgbClr val="002060"/>
                </a:solidFill>
              </a:rPr>
              <a:t>Реалізація системи</a:t>
            </a:r>
            <a:endParaRPr lang="uk-UA" dirty="0"/>
          </a:p>
        </p:txBody>
      </p:sp>
      <p:sp>
        <p:nvSpPr>
          <p:cNvPr id="3" name="Підзаголовок 2"/>
          <p:cNvSpPr>
            <a:spLocks noGrp="1"/>
          </p:cNvSpPr>
          <p:nvPr>
            <p:ph type="subTitle" idx="1"/>
          </p:nvPr>
        </p:nvSpPr>
        <p:spPr>
          <a:xfrm>
            <a:off x="478971" y="2195246"/>
            <a:ext cx="11234057" cy="4185761"/>
          </a:xfrm>
        </p:spPr>
        <p:txBody>
          <a:bodyPr/>
          <a:lstStyle/>
          <a:p>
            <a:pPr lvl="0" rtl="0" eaLnBrk="0" fontAlgn="base" hangingPunct="0">
              <a:spcBef>
                <a:spcPct val="0"/>
              </a:spcBef>
              <a:spcAft>
                <a:spcPct val="0"/>
              </a:spcAft>
            </a:pPr>
            <a:endParaRPr lang="uk-UA" sz="1600" b="1" dirty="0">
              <a:solidFill>
                <a:schemeClr val="tx1"/>
              </a:solidFill>
              <a:latin typeface="+mn-lt"/>
            </a:endParaRPr>
          </a:p>
          <a:p>
            <a:r>
              <a:rPr lang="uk-UA" sz="1600" b="1" dirty="0">
                <a:solidFill>
                  <a:schemeClr val="tx1"/>
                </a:solidFill>
              </a:rPr>
              <a:t>Структура бази даних</a:t>
            </a:r>
            <a:endParaRPr lang="uk-UA" sz="1600" dirty="0">
              <a:solidFill>
                <a:schemeClr val="tx1"/>
              </a:solidFill>
            </a:endParaRPr>
          </a:p>
          <a:p>
            <a:r>
              <a:rPr lang="en-US" sz="1600" dirty="0">
                <a:solidFill>
                  <a:schemeClr val="tx1"/>
                </a:solidFill>
              </a:rPr>
              <a:t>MySQL: </a:t>
            </a:r>
            <a:r>
              <a:rPr lang="uk-UA" sz="1600" dirty="0">
                <a:solidFill>
                  <a:schemeClr val="tx1"/>
                </a:solidFill>
              </a:rPr>
              <a:t>таблиці </a:t>
            </a:r>
            <a:r>
              <a:rPr lang="en-US" sz="1600" dirty="0">
                <a:solidFill>
                  <a:schemeClr val="tx1"/>
                </a:solidFill>
              </a:rPr>
              <a:t>User (ID, </a:t>
            </a:r>
            <a:r>
              <a:rPr lang="uk-UA" sz="1600" dirty="0">
                <a:solidFill>
                  <a:schemeClr val="tx1"/>
                </a:solidFill>
              </a:rPr>
              <a:t>ім’я, </a:t>
            </a:r>
            <a:r>
              <a:rPr lang="en-US" sz="1600" dirty="0">
                <a:solidFill>
                  <a:schemeClr val="tx1"/>
                </a:solidFill>
              </a:rPr>
              <a:t>email, </a:t>
            </a:r>
            <a:r>
              <a:rPr lang="uk-UA" sz="1600" dirty="0">
                <a:solidFill>
                  <a:schemeClr val="tx1"/>
                </a:solidFill>
              </a:rPr>
              <a:t>пароль, роль), </a:t>
            </a:r>
            <a:r>
              <a:rPr lang="en-US" sz="1600" dirty="0">
                <a:solidFill>
                  <a:schemeClr val="tx1"/>
                </a:solidFill>
              </a:rPr>
              <a:t>Meditation (ID, </a:t>
            </a:r>
            <a:r>
              <a:rPr lang="uk-UA" sz="1600" dirty="0">
                <a:solidFill>
                  <a:schemeClr val="tx1"/>
                </a:solidFill>
              </a:rPr>
              <a:t>назва, опис, тривалість, складність, категорія), </a:t>
            </a:r>
            <a:r>
              <a:rPr lang="en-US" sz="1600" dirty="0">
                <a:solidFill>
                  <a:schemeClr val="tx1"/>
                </a:solidFill>
              </a:rPr>
              <a:t>Category (ID, </a:t>
            </a:r>
            <a:r>
              <a:rPr lang="uk-UA" sz="1600" dirty="0">
                <a:solidFill>
                  <a:schemeClr val="tx1"/>
                </a:solidFill>
              </a:rPr>
              <a:t>назва), </a:t>
            </a:r>
            <a:r>
              <a:rPr lang="en-US" sz="1600" dirty="0">
                <a:solidFill>
                  <a:schemeClr val="tx1"/>
                </a:solidFill>
              </a:rPr>
              <a:t>Favorite (ID, </a:t>
            </a:r>
            <a:r>
              <a:rPr lang="en-US" sz="1600" dirty="0" err="1">
                <a:solidFill>
                  <a:schemeClr val="tx1"/>
                </a:solidFill>
              </a:rPr>
              <a:t>UserID</a:t>
            </a:r>
            <a:r>
              <a:rPr lang="en-US" sz="1600" dirty="0">
                <a:solidFill>
                  <a:schemeClr val="tx1"/>
                </a:solidFill>
              </a:rPr>
              <a:t>, </a:t>
            </a:r>
            <a:r>
              <a:rPr lang="en-US" sz="1600" dirty="0" err="1">
                <a:solidFill>
                  <a:schemeClr val="tx1"/>
                </a:solidFill>
              </a:rPr>
              <a:t>MeditationID</a:t>
            </a:r>
            <a:r>
              <a:rPr lang="en-US" sz="1600" dirty="0">
                <a:solidFill>
                  <a:schemeClr val="tx1"/>
                </a:solidFill>
              </a:rPr>
              <a:t>, </a:t>
            </a:r>
            <a:r>
              <a:rPr lang="uk-UA" sz="1600" dirty="0">
                <a:solidFill>
                  <a:schemeClr val="tx1"/>
                </a:solidFill>
              </a:rPr>
              <a:t>дата), </a:t>
            </a:r>
            <a:r>
              <a:rPr lang="en-US" sz="1600" dirty="0">
                <a:solidFill>
                  <a:schemeClr val="tx1"/>
                </a:solidFill>
              </a:rPr>
              <a:t>Roles (ID, </a:t>
            </a:r>
            <a:r>
              <a:rPr lang="uk-UA" sz="1600" dirty="0">
                <a:solidFill>
                  <a:schemeClr val="tx1"/>
                </a:solidFill>
              </a:rPr>
              <a:t>назва).</a:t>
            </a:r>
          </a:p>
          <a:p>
            <a:r>
              <a:rPr lang="uk-UA" sz="1600" dirty="0">
                <a:solidFill>
                  <a:schemeClr val="tx1"/>
                </a:solidFill>
              </a:rPr>
              <a:t>Зовнішні ключі: </a:t>
            </a:r>
            <a:r>
              <a:rPr lang="en-US" sz="1600" dirty="0">
                <a:solidFill>
                  <a:schemeClr val="tx1"/>
                </a:solidFill>
              </a:rPr>
              <a:t>User-Roles, Meditation-Category, Favorite-User/Meditation.</a:t>
            </a:r>
            <a:br>
              <a:rPr lang="en-US" sz="1600" dirty="0">
                <a:solidFill>
                  <a:schemeClr val="tx1"/>
                </a:solidFill>
              </a:rPr>
            </a:br>
            <a:r>
              <a:rPr lang="uk-UA" sz="1600" b="1" dirty="0" err="1">
                <a:solidFill>
                  <a:schemeClr val="tx1"/>
                </a:solidFill>
              </a:rPr>
              <a:t>Фронтенд</a:t>
            </a:r>
            <a:endParaRPr lang="uk-UA" sz="1600" dirty="0">
              <a:solidFill>
                <a:schemeClr val="tx1"/>
              </a:solidFill>
            </a:endParaRPr>
          </a:p>
          <a:p>
            <a:r>
              <a:rPr lang="en-US" sz="1600" dirty="0">
                <a:solidFill>
                  <a:schemeClr val="tx1"/>
                </a:solidFill>
              </a:rPr>
              <a:t>HTML: </a:t>
            </a:r>
            <a:r>
              <a:rPr lang="uk-UA" sz="1600" dirty="0">
                <a:solidFill>
                  <a:schemeClr val="tx1"/>
                </a:solidFill>
              </a:rPr>
              <a:t>структура (</a:t>
            </a:r>
            <a:r>
              <a:rPr lang="en-US" sz="1600" dirty="0" err="1">
                <a:solidFill>
                  <a:schemeClr val="tx1"/>
                </a:solidFill>
              </a:rPr>
              <a:t>home.php</a:t>
            </a:r>
            <a:r>
              <a:rPr lang="en-US" sz="1600" dirty="0">
                <a:solidFill>
                  <a:schemeClr val="tx1"/>
                </a:solidFill>
              </a:rPr>
              <a:t>, profile.html).</a:t>
            </a:r>
          </a:p>
          <a:p>
            <a:r>
              <a:rPr lang="en-US" sz="1600" dirty="0">
                <a:solidFill>
                  <a:schemeClr val="tx1"/>
                </a:solidFill>
              </a:rPr>
              <a:t>CSS: </a:t>
            </a:r>
            <a:r>
              <a:rPr lang="uk-UA" sz="1600" dirty="0">
                <a:solidFill>
                  <a:schemeClr val="tx1"/>
                </a:solidFill>
              </a:rPr>
              <a:t>дизайн.</a:t>
            </a:r>
          </a:p>
          <a:p>
            <a:r>
              <a:rPr lang="en-US" sz="1600" dirty="0">
                <a:solidFill>
                  <a:schemeClr val="tx1"/>
                </a:solidFill>
              </a:rPr>
              <a:t>JavaScript: </a:t>
            </a:r>
            <a:r>
              <a:rPr lang="uk-UA" sz="1600" dirty="0">
                <a:solidFill>
                  <a:schemeClr val="tx1"/>
                </a:solidFill>
              </a:rPr>
              <a:t>інтерактивність </a:t>
            </a:r>
            <a:r>
              <a:rPr lang="uk-UA" sz="1600">
                <a:solidFill>
                  <a:schemeClr val="tx1"/>
                </a:solidFill>
              </a:rPr>
              <a:t>(фільтрація</a:t>
            </a:r>
            <a:r>
              <a:rPr lang="en-US" sz="1600">
                <a:solidFill>
                  <a:schemeClr val="tx1"/>
                </a:solidFill>
              </a:rPr>
              <a:t>).</a:t>
            </a:r>
            <a:endParaRPr lang="en-US" sz="1600" dirty="0">
              <a:solidFill>
                <a:schemeClr val="tx1"/>
              </a:solidFill>
            </a:endParaRPr>
          </a:p>
          <a:p>
            <a:r>
              <a:rPr lang="uk-UA" sz="1600" b="1" dirty="0" err="1">
                <a:solidFill>
                  <a:schemeClr val="tx1"/>
                </a:solidFill>
              </a:rPr>
              <a:t>Бекенд</a:t>
            </a:r>
            <a:endParaRPr lang="uk-UA" sz="1600" dirty="0">
              <a:solidFill>
                <a:schemeClr val="tx1"/>
              </a:solidFill>
            </a:endParaRPr>
          </a:p>
          <a:p>
            <a:r>
              <a:rPr lang="en-US" sz="1600" dirty="0">
                <a:solidFill>
                  <a:schemeClr val="tx1"/>
                </a:solidFill>
              </a:rPr>
              <a:t>PHP: </a:t>
            </a:r>
            <a:r>
              <a:rPr lang="uk-UA" sz="1600" dirty="0">
                <a:solidFill>
                  <a:schemeClr val="tx1"/>
                </a:solidFill>
              </a:rPr>
              <a:t>обробка запитів (реєстрація, авторизація, улюблені).</a:t>
            </a:r>
          </a:p>
          <a:p>
            <a:r>
              <a:rPr lang="en-US" sz="1600" dirty="0">
                <a:solidFill>
                  <a:schemeClr val="tx1"/>
                </a:solidFill>
              </a:rPr>
              <a:t>REST API: JSON-</a:t>
            </a:r>
            <a:r>
              <a:rPr lang="uk-UA" sz="1600" dirty="0">
                <a:solidFill>
                  <a:schemeClr val="tx1"/>
                </a:solidFill>
              </a:rPr>
              <a:t>відповіді.</a:t>
            </a:r>
          </a:p>
          <a:p>
            <a:r>
              <a:rPr lang="en-US" sz="1600" dirty="0">
                <a:solidFill>
                  <a:schemeClr val="tx1"/>
                </a:solidFill>
              </a:rPr>
              <a:t>MySQL: </a:t>
            </a:r>
            <a:r>
              <a:rPr lang="uk-UA" sz="1600" dirty="0">
                <a:solidFill>
                  <a:schemeClr val="tx1"/>
                </a:solidFill>
              </a:rPr>
              <a:t>захист від </a:t>
            </a:r>
            <a:r>
              <a:rPr lang="en-US" sz="1600" dirty="0">
                <a:solidFill>
                  <a:schemeClr val="tx1"/>
                </a:solidFill>
              </a:rPr>
              <a:t>SQL-</a:t>
            </a:r>
            <a:r>
              <a:rPr lang="uk-UA" sz="1600" dirty="0">
                <a:solidFill>
                  <a:schemeClr val="tx1"/>
                </a:solidFill>
              </a:rPr>
              <a:t>ін’єкцій.</a:t>
            </a:r>
          </a:p>
          <a:p>
            <a:r>
              <a:rPr lang="uk-UA" sz="1600" b="1" dirty="0" err="1">
                <a:solidFill>
                  <a:schemeClr val="tx1"/>
                </a:solidFill>
              </a:rPr>
              <a:t>Адмін</a:t>
            </a:r>
            <a:r>
              <a:rPr lang="uk-UA" sz="1600" b="1" dirty="0">
                <a:solidFill>
                  <a:schemeClr val="tx1"/>
                </a:solidFill>
              </a:rPr>
              <a:t>-панель</a:t>
            </a:r>
            <a:endParaRPr lang="uk-UA" sz="1600" dirty="0">
              <a:solidFill>
                <a:schemeClr val="tx1"/>
              </a:solidFill>
            </a:endParaRPr>
          </a:p>
          <a:p>
            <a:r>
              <a:rPr lang="uk-UA" sz="1600" dirty="0">
                <a:solidFill>
                  <a:schemeClr val="tx1"/>
                </a:solidFill>
              </a:rPr>
              <a:t>Функціонал: керування користувачами, редагування/видалення медитацій.</a:t>
            </a:r>
          </a:p>
          <a:p>
            <a:r>
              <a:rPr lang="uk-UA" sz="1600" dirty="0">
                <a:solidFill>
                  <a:schemeClr val="tx1"/>
                </a:solidFill>
              </a:rPr>
              <a:t>Реалізація: </a:t>
            </a:r>
            <a:r>
              <a:rPr lang="en-US" sz="1600" dirty="0" err="1">
                <a:solidFill>
                  <a:schemeClr val="tx1"/>
                </a:solidFill>
              </a:rPr>
              <a:t>admin.php</a:t>
            </a:r>
            <a:r>
              <a:rPr lang="en-US" sz="1600" dirty="0">
                <a:solidFill>
                  <a:schemeClr val="tx1"/>
                </a:solidFill>
              </a:rPr>
              <a:t> </a:t>
            </a:r>
            <a:r>
              <a:rPr lang="uk-UA" sz="1600" dirty="0">
                <a:solidFill>
                  <a:schemeClr val="tx1"/>
                </a:solidFill>
              </a:rPr>
              <a:t>із захистом доступу.</a:t>
            </a:r>
            <a:br>
              <a:rPr lang="uk-UA" sz="1600" dirty="0">
                <a:solidFill>
                  <a:schemeClr val="tx1"/>
                </a:solidFill>
              </a:rPr>
            </a:br>
            <a:endParaRPr lang="en-US" sz="1600" dirty="0">
              <a:solidFill>
                <a:schemeClr val="tx1"/>
              </a:solidFill>
            </a:endParaRPr>
          </a:p>
        </p:txBody>
      </p:sp>
      <p:sp>
        <p:nvSpPr>
          <p:cNvPr id="4" name="TextBox 3"/>
          <p:cNvSpPr txBox="1"/>
          <p:nvPr/>
        </p:nvSpPr>
        <p:spPr>
          <a:xfrm>
            <a:off x="9136251" y="6350230"/>
            <a:ext cx="3029245" cy="461665"/>
          </a:xfrm>
          <a:prstGeom prst="rect">
            <a:avLst/>
          </a:prstGeom>
          <a:noFill/>
        </p:spPr>
        <p:txBody>
          <a:bodyPr wrap="square" rtlCol="0">
            <a:spAutoFit/>
          </a:bodyPr>
          <a:lstStyle/>
          <a:p>
            <a:pPr algn="r"/>
            <a:r>
              <a:rPr lang="uk-UA" sz="2400" dirty="0">
                <a:solidFill>
                  <a:schemeClr val="bg1"/>
                </a:solidFill>
              </a:rPr>
              <a:t>7/17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spTree>
    <p:extLst>
      <p:ext uri="{BB962C8B-B14F-4D97-AF65-F5344CB8AC3E}">
        <p14:creationId xmlns:p14="http://schemas.microsoft.com/office/powerpoint/2010/main" val="121555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3997"/>
            <a:ext cx="9144000" cy="923330"/>
          </a:xfrm>
        </p:spPr>
        <p:txBody>
          <a:bodyPr/>
          <a:lstStyle/>
          <a:p>
            <a:r>
              <a:rPr lang="uk-UA" dirty="0">
                <a:solidFill>
                  <a:srgbClr val="002060"/>
                </a:solidFill>
              </a:rPr>
              <a:t>Реалізація системи</a:t>
            </a:r>
            <a:endParaRPr lang="uk-UA" dirty="0"/>
          </a:p>
        </p:txBody>
      </p:sp>
      <p:sp>
        <p:nvSpPr>
          <p:cNvPr id="3" name="Підзаголовок 2"/>
          <p:cNvSpPr>
            <a:spLocks noGrp="1"/>
          </p:cNvSpPr>
          <p:nvPr>
            <p:ph type="subTitle" idx="1"/>
          </p:nvPr>
        </p:nvSpPr>
        <p:spPr>
          <a:xfrm>
            <a:off x="391885" y="2326744"/>
            <a:ext cx="11234057" cy="246221"/>
          </a:xfrm>
        </p:spPr>
        <p:txBody>
          <a:bodyPr/>
          <a:lstStyle/>
          <a:p>
            <a:endParaRPr lang="uk-UA" sz="1600" dirty="0">
              <a:solidFill>
                <a:schemeClr val="tx1"/>
              </a:solidFill>
            </a:endParaRPr>
          </a:p>
        </p:txBody>
      </p:sp>
      <p:sp>
        <p:nvSpPr>
          <p:cNvPr id="4" name="TextBox 3"/>
          <p:cNvSpPr txBox="1"/>
          <p:nvPr/>
        </p:nvSpPr>
        <p:spPr>
          <a:xfrm>
            <a:off x="9136251" y="6350230"/>
            <a:ext cx="3029245" cy="461665"/>
          </a:xfrm>
          <a:prstGeom prst="rect">
            <a:avLst/>
          </a:prstGeom>
          <a:noFill/>
        </p:spPr>
        <p:txBody>
          <a:bodyPr wrap="square" rtlCol="0">
            <a:spAutoFit/>
          </a:bodyPr>
          <a:lstStyle/>
          <a:p>
            <a:pPr algn="r"/>
            <a:r>
              <a:rPr lang="uk-UA" sz="2400" dirty="0">
                <a:solidFill>
                  <a:schemeClr val="bg1"/>
                </a:solidFill>
              </a:rPr>
              <a:t>8/17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pic>
        <p:nvPicPr>
          <p:cNvPr id="6" name="Рисунок 5">
            <a:extLst>
              <a:ext uri="{FF2B5EF4-FFF2-40B4-BE49-F238E27FC236}">
                <a16:creationId xmlns:a16="http://schemas.microsoft.com/office/drawing/2014/main" id="{CB5E4741-0146-4328-A591-C15B9FC0EC5F}"/>
              </a:ext>
            </a:extLst>
          </p:cNvPr>
          <p:cNvPicPr/>
          <p:nvPr/>
        </p:nvPicPr>
        <p:blipFill>
          <a:blip r:embed="rId2"/>
          <a:stretch>
            <a:fillRect/>
          </a:stretch>
        </p:blipFill>
        <p:spPr>
          <a:xfrm>
            <a:off x="68488" y="2326744"/>
            <a:ext cx="5940425" cy="2837815"/>
          </a:xfrm>
          <a:prstGeom prst="rect">
            <a:avLst/>
          </a:prstGeom>
        </p:spPr>
      </p:pic>
      <p:pic>
        <p:nvPicPr>
          <p:cNvPr id="7" name="Рисунок 6">
            <a:extLst>
              <a:ext uri="{FF2B5EF4-FFF2-40B4-BE49-F238E27FC236}">
                <a16:creationId xmlns:a16="http://schemas.microsoft.com/office/drawing/2014/main" id="{B18BA20A-28E2-42EE-AD25-903545E052EB}"/>
              </a:ext>
            </a:extLst>
          </p:cNvPr>
          <p:cNvPicPr/>
          <p:nvPr/>
        </p:nvPicPr>
        <p:blipFill>
          <a:blip r:embed="rId3"/>
          <a:stretch>
            <a:fillRect/>
          </a:stretch>
        </p:blipFill>
        <p:spPr>
          <a:xfrm>
            <a:off x="6096000" y="2393081"/>
            <a:ext cx="5940425" cy="2650490"/>
          </a:xfrm>
          <a:prstGeom prst="rect">
            <a:avLst/>
          </a:prstGeom>
        </p:spPr>
      </p:pic>
    </p:spTree>
    <p:extLst>
      <p:ext uri="{BB962C8B-B14F-4D97-AF65-F5344CB8AC3E}">
        <p14:creationId xmlns:p14="http://schemas.microsoft.com/office/powerpoint/2010/main" val="365072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23997"/>
            <a:ext cx="9144000" cy="923330"/>
          </a:xfrm>
        </p:spPr>
        <p:txBody>
          <a:bodyPr/>
          <a:lstStyle/>
          <a:p>
            <a:r>
              <a:rPr lang="uk-UA" dirty="0">
                <a:solidFill>
                  <a:srgbClr val="002060"/>
                </a:solidFill>
              </a:rPr>
              <a:t>Реалізація системи</a:t>
            </a:r>
            <a:endParaRPr lang="uk-UA" dirty="0"/>
          </a:p>
        </p:txBody>
      </p:sp>
      <p:sp>
        <p:nvSpPr>
          <p:cNvPr id="3" name="Підзаголовок 2"/>
          <p:cNvSpPr>
            <a:spLocks noGrp="1"/>
          </p:cNvSpPr>
          <p:nvPr>
            <p:ph type="subTitle" idx="1"/>
          </p:nvPr>
        </p:nvSpPr>
        <p:spPr>
          <a:xfrm>
            <a:off x="391885" y="2326744"/>
            <a:ext cx="11234057" cy="246221"/>
          </a:xfrm>
        </p:spPr>
        <p:txBody>
          <a:bodyPr/>
          <a:lstStyle/>
          <a:p>
            <a:endParaRPr lang="uk-UA" sz="1600" dirty="0">
              <a:solidFill>
                <a:schemeClr val="tx1"/>
              </a:solidFill>
            </a:endParaRPr>
          </a:p>
        </p:txBody>
      </p:sp>
      <p:sp>
        <p:nvSpPr>
          <p:cNvPr id="4" name="TextBox 3"/>
          <p:cNvSpPr txBox="1"/>
          <p:nvPr/>
        </p:nvSpPr>
        <p:spPr>
          <a:xfrm>
            <a:off x="9136251" y="6350230"/>
            <a:ext cx="3029245" cy="461665"/>
          </a:xfrm>
          <a:prstGeom prst="rect">
            <a:avLst/>
          </a:prstGeom>
          <a:noFill/>
        </p:spPr>
        <p:txBody>
          <a:bodyPr wrap="square" rtlCol="0">
            <a:spAutoFit/>
          </a:bodyPr>
          <a:lstStyle/>
          <a:p>
            <a:pPr algn="r"/>
            <a:r>
              <a:rPr lang="uk-UA" sz="2400" dirty="0">
                <a:solidFill>
                  <a:schemeClr val="bg1"/>
                </a:solidFill>
              </a:rPr>
              <a:t>9/17</a:t>
            </a:r>
          </a:p>
        </p:txBody>
      </p:sp>
      <p:sp>
        <p:nvSpPr>
          <p:cNvPr id="5" name="TextBox 4"/>
          <p:cNvSpPr txBox="1"/>
          <p:nvPr/>
        </p:nvSpPr>
        <p:spPr>
          <a:xfrm>
            <a:off x="940525" y="54913"/>
            <a:ext cx="6165470" cy="923330"/>
          </a:xfrm>
          <a:prstGeom prst="rect">
            <a:avLst/>
          </a:prstGeom>
          <a:noFill/>
        </p:spPr>
        <p:txBody>
          <a:bodyPr wrap="none" rtlCol="0">
            <a:spAutoFit/>
          </a:bodyPr>
          <a:lstStyle/>
          <a:p>
            <a:r>
              <a:rPr lang="uk-UA" dirty="0">
                <a:solidFill>
                  <a:schemeClr val="bg1"/>
                </a:solidFill>
              </a:rPr>
              <a:t>НАЦІОНАЛЬНИЙ ТЕХНІЧНИЙ УНІВЕРСИТЕТ УКРАЇНИ</a:t>
            </a:r>
          </a:p>
          <a:p>
            <a:r>
              <a:rPr lang="uk-UA" dirty="0">
                <a:solidFill>
                  <a:schemeClr val="bg1"/>
                </a:solidFill>
              </a:rPr>
              <a:t>«КИЇВСЬКИЙ ПОЛІТЕХНІЧНИЙ ІНСТИТУТ</a:t>
            </a:r>
          </a:p>
          <a:p>
            <a:r>
              <a:rPr lang="uk-UA" dirty="0">
                <a:solidFill>
                  <a:schemeClr val="bg1"/>
                </a:solidFill>
              </a:rPr>
              <a:t>імені ІГОРЯ СІКОРСЬКОГО»</a:t>
            </a:r>
          </a:p>
        </p:txBody>
      </p:sp>
      <p:pic>
        <p:nvPicPr>
          <p:cNvPr id="7" name="Рисунок 6">
            <a:extLst>
              <a:ext uri="{FF2B5EF4-FFF2-40B4-BE49-F238E27FC236}">
                <a16:creationId xmlns:a16="http://schemas.microsoft.com/office/drawing/2014/main" id="{80227A94-C769-4C11-A248-593369CD9DE1}"/>
              </a:ext>
            </a:extLst>
          </p:cNvPr>
          <p:cNvPicPr/>
          <p:nvPr/>
        </p:nvPicPr>
        <p:blipFill>
          <a:blip r:embed="rId2"/>
          <a:stretch>
            <a:fillRect/>
          </a:stretch>
        </p:blipFill>
        <p:spPr>
          <a:xfrm>
            <a:off x="155575" y="2572965"/>
            <a:ext cx="5940425" cy="2567305"/>
          </a:xfrm>
          <a:prstGeom prst="rect">
            <a:avLst/>
          </a:prstGeom>
        </p:spPr>
      </p:pic>
      <p:pic>
        <p:nvPicPr>
          <p:cNvPr id="8" name="Рисунок 7">
            <a:extLst>
              <a:ext uri="{FF2B5EF4-FFF2-40B4-BE49-F238E27FC236}">
                <a16:creationId xmlns:a16="http://schemas.microsoft.com/office/drawing/2014/main" id="{6166FEB4-6393-4C32-9C1D-0F01AD7BF7AC}"/>
              </a:ext>
            </a:extLst>
          </p:cNvPr>
          <p:cNvPicPr/>
          <p:nvPr/>
        </p:nvPicPr>
        <p:blipFill>
          <a:blip r:embed="rId3"/>
          <a:stretch>
            <a:fillRect/>
          </a:stretch>
        </p:blipFill>
        <p:spPr>
          <a:xfrm>
            <a:off x="6225071" y="2572965"/>
            <a:ext cx="5940425" cy="2544445"/>
          </a:xfrm>
          <a:prstGeom prst="rect">
            <a:avLst/>
          </a:prstGeom>
        </p:spPr>
      </p:pic>
    </p:spTree>
    <p:extLst>
      <p:ext uri="{BB962C8B-B14F-4D97-AF65-F5344CB8AC3E}">
        <p14:creationId xmlns:p14="http://schemas.microsoft.com/office/powerpoint/2010/main" val="3679069037"/>
      </p:ext>
    </p:extLst>
  </p:cSld>
  <p:clrMapOvr>
    <a:masterClrMapping/>
  </p:clrMapOvr>
</p:sld>
</file>

<file path=ppt/theme/theme1.xml><?xml version="1.0" encoding="utf-8"?>
<a:theme xmlns:a="http://schemas.openxmlformats.org/drawingml/2006/main" name="Тема4">
  <a:themeElements>
    <a:clrScheme name="Офіс">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фіс">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4" id="{462375DE-8928-429B-B01E-09E2FDA995FC}" vid="{78FACF3B-D61D-4CDD-A381-200BC8A05362}"/>
    </a:ext>
  </a:extLst>
</a:theme>
</file>

<file path=docProps/app.xml><?xml version="1.0" encoding="utf-8"?>
<Properties xmlns="http://schemas.openxmlformats.org/officeDocument/2006/extended-properties" xmlns:vt="http://schemas.openxmlformats.org/officeDocument/2006/docPropsVTypes">
  <Template>Тема4</Template>
  <TotalTime>129</TotalTime>
  <Words>1127</Words>
  <Application>Microsoft Office PowerPoint</Application>
  <PresentationFormat>Широкоэкранный</PresentationFormat>
  <Paragraphs>151</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Arial Unicode MS</vt:lpstr>
      <vt:lpstr>Calibri</vt:lpstr>
      <vt:lpstr>Tahoma</vt:lpstr>
      <vt:lpstr>Тема4</vt:lpstr>
      <vt:lpstr>  Тема курсової роботи Посилання на GitHub репозиторій  https://github.com/Daria123H/-W_Ok_--33_-.git Виконав: Хомякова Дар’я Вадимівна, ТВ-33 Перевірив: ПІБ викладача  2025</vt:lpstr>
      <vt:lpstr>Актуальність теми</vt:lpstr>
      <vt:lpstr>Постановка задачі</vt:lpstr>
      <vt:lpstr>Аналіз предметної області</vt:lpstr>
      <vt:lpstr>Проєктування системи</vt:lpstr>
      <vt:lpstr>Проєктування системи</vt:lpstr>
      <vt:lpstr>Реалізація системи</vt:lpstr>
      <vt:lpstr>Реалізація системи</vt:lpstr>
      <vt:lpstr>Реалізація системи</vt:lpstr>
      <vt:lpstr>Реалізація системи</vt:lpstr>
      <vt:lpstr>Реалізація системи</vt:lpstr>
      <vt:lpstr>Впровадження та супровід</vt:lpstr>
      <vt:lpstr>Висновки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 роботи  ПІБ студента, група ПІБ наукового керівника, посада  Рік захисту</dc:title>
  <dc:creator>Olha Zalevska</dc:creator>
  <cp:lastModifiedBy>dasahomiakova111@outlook.com</cp:lastModifiedBy>
  <cp:revision>26</cp:revision>
  <dcterms:created xsi:type="dcterms:W3CDTF">2024-05-18T16:47:00Z</dcterms:created>
  <dcterms:modified xsi:type="dcterms:W3CDTF">2025-05-29T18:52:11Z</dcterms:modified>
</cp:coreProperties>
</file>