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2918400" cy="42062400"/>
  <p:notesSz cx="6858000" cy="9144000"/>
  <p:defaultTextStyle>
    <a:defPPr>
      <a:defRPr lang="en-US"/>
    </a:defPPr>
    <a:lvl1pPr marL="0" algn="l" defTabSz="4284604" rtl="0" eaLnBrk="1" latinLnBrk="0" hangingPunct="1">
      <a:defRPr sz="8434" kern="1200">
        <a:solidFill>
          <a:schemeClr val="tx1"/>
        </a:solidFill>
        <a:latin typeface="+mn-lt"/>
        <a:ea typeface="+mn-ea"/>
        <a:cs typeface="+mn-cs"/>
      </a:defRPr>
    </a:lvl1pPr>
    <a:lvl2pPr marL="2142302" algn="l" defTabSz="4284604" rtl="0" eaLnBrk="1" latinLnBrk="0" hangingPunct="1">
      <a:defRPr sz="8434" kern="1200">
        <a:solidFill>
          <a:schemeClr val="tx1"/>
        </a:solidFill>
        <a:latin typeface="+mn-lt"/>
        <a:ea typeface="+mn-ea"/>
        <a:cs typeface="+mn-cs"/>
      </a:defRPr>
    </a:lvl2pPr>
    <a:lvl3pPr marL="4284604" algn="l" defTabSz="4284604" rtl="0" eaLnBrk="1" latinLnBrk="0" hangingPunct="1">
      <a:defRPr sz="8434" kern="1200">
        <a:solidFill>
          <a:schemeClr val="tx1"/>
        </a:solidFill>
        <a:latin typeface="+mn-lt"/>
        <a:ea typeface="+mn-ea"/>
        <a:cs typeface="+mn-cs"/>
      </a:defRPr>
    </a:lvl3pPr>
    <a:lvl4pPr marL="6426906" algn="l" defTabSz="4284604" rtl="0" eaLnBrk="1" latinLnBrk="0" hangingPunct="1">
      <a:defRPr sz="8434" kern="1200">
        <a:solidFill>
          <a:schemeClr val="tx1"/>
        </a:solidFill>
        <a:latin typeface="+mn-lt"/>
        <a:ea typeface="+mn-ea"/>
        <a:cs typeface="+mn-cs"/>
      </a:defRPr>
    </a:lvl4pPr>
    <a:lvl5pPr marL="8569208" algn="l" defTabSz="4284604" rtl="0" eaLnBrk="1" latinLnBrk="0" hangingPunct="1">
      <a:defRPr sz="8434" kern="1200">
        <a:solidFill>
          <a:schemeClr val="tx1"/>
        </a:solidFill>
        <a:latin typeface="+mn-lt"/>
        <a:ea typeface="+mn-ea"/>
        <a:cs typeface="+mn-cs"/>
      </a:defRPr>
    </a:lvl5pPr>
    <a:lvl6pPr marL="10711510" algn="l" defTabSz="4284604" rtl="0" eaLnBrk="1" latinLnBrk="0" hangingPunct="1">
      <a:defRPr sz="8434" kern="1200">
        <a:solidFill>
          <a:schemeClr val="tx1"/>
        </a:solidFill>
        <a:latin typeface="+mn-lt"/>
        <a:ea typeface="+mn-ea"/>
        <a:cs typeface="+mn-cs"/>
      </a:defRPr>
    </a:lvl6pPr>
    <a:lvl7pPr marL="12853812" algn="l" defTabSz="4284604" rtl="0" eaLnBrk="1" latinLnBrk="0" hangingPunct="1">
      <a:defRPr sz="8434" kern="1200">
        <a:solidFill>
          <a:schemeClr val="tx1"/>
        </a:solidFill>
        <a:latin typeface="+mn-lt"/>
        <a:ea typeface="+mn-ea"/>
        <a:cs typeface="+mn-cs"/>
      </a:defRPr>
    </a:lvl7pPr>
    <a:lvl8pPr marL="14996114" algn="l" defTabSz="4284604" rtl="0" eaLnBrk="1" latinLnBrk="0" hangingPunct="1">
      <a:defRPr sz="8434" kern="1200">
        <a:solidFill>
          <a:schemeClr val="tx1"/>
        </a:solidFill>
        <a:latin typeface="+mn-lt"/>
        <a:ea typeface="+mn-ea"/>
        <a:cs typeface="+mn-cs"/>
      </a:defRPr>
    </a:lvl8pPr>
    <a:lvl9pPr marL="17138416" algn="l" defTabSz="4284604" rtl="0" eaLnBrk="1" latinLnBrk="0" hangingPunct="1">
      <a:defRPr sz="843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67"/>
    <p:restoredTop sz="94630"/>
  </p:normalViewPr>
  <p:slideViewPr>
    <p:cSldViewPr snapToGrid="0" snapToObjects="1">
      <p:cViewPr>
        <p:scale>
          <a:sx n="30" d="100"/>
          <a:sy n="30" d="100"/>
        </p:scale>
        <p:origin x="472"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24326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74075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28522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0125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DC8D49-B9C3-C346-AFA3-5F6D95D3281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2724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DC8D49-B9C3-C346-AFA3-5F6D95D32818}"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202790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DC8D49-B9C3-C346-AFA3-5F6D95D32818}" type="datetimeFigureOut">
              <a:rPr lang="en-US" smtClean="0"/>
              <a:t>4/19/16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96833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DC8D49-B9C3-C346-AFA3-5F6D95D32818}" type="datetimeFigureOut">
              <a:rPr lang="en-US" smtClean="0"/>
              <a:t>4/19/16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72230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C8D49-B9C3-C346-AFA3-5F6D95D32818}" type="datetimeFigureOut">
              <a:rPr lang="en-US" smtClean="0"/>
              <a:t>4/19/16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82038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C8D49-B9C3-C346-AFA3-5F6D95D32818}"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9331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C8D49-B9C3-C346-AFA3-5F6D95D32818}"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6939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86DC8D49-B9C3-C346-AFA3-5F6D95D32818}" type="datetimeFigureOut">
              <a:rPr lang="en-US" smtClean="0"/>
              <a:t>4/19/16</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FB2E34AF-8E5E-D245-A881-F23C98F1FF31}" type="slidenum">
              <a:rPr lang="en-US" smtClean="0"/>
              <a:t>‹#›</a:t>
            </a:fld>
            <a:endParaRPr lang="en-US"/>
          </a:p>
        </p:txBody>
      </p:sp>
    </p:spTree>
    <p:extLst>
      <p:ext uri="{BB962C8B-B14F-4D97-AF65-F5344CB8AC3E}">
        <p14:creationId xmlns:p14="http://schemas.microsoft.com/office/powerpoint/2010/main" val="15446175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tiff"/><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03" y="29959383"/>
            <a:ext cx="9476895" cy="94768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03" y="5891276"/>
            <a:ext cx="9476899" cy="9476899"/>
          </a:xfrm>
          <a:prstGeom prst="rect">
            <a:avLst/>
          </a:prstGeom>
        </p:spPr>
      </p:pic>
      <p:sp>
        <p:nvSpPr>
          <p:cNvPr id="2" name="Title 1"/>
          <p:cNvSpPr>
            <a:spLocks noGrp="1"/>
          </p:cNvSpPr>
          <p:nvPr>
            <p:ph type="ctrTitle"/>
          </p:nvPr>
        </p:nvSpPr>
        <p:spPr>
          <a:xfrm>
            <a:off x="3267791" y="6131301"/>
            <a:ext cx="3931920" cy="1018699"/>
          </a:xfrm>
        </p:spPr>
        <p:txBody>
          <a:bodyPr>
            <a:normAutofit/>
          </a:bodyPr>
          <a:lstStyle/>
          <a:p>
            <a:r>
              <a:rPr lang="en-US" sz="3240" dirty="0"/>
              <a:t>Naïve </a:t>
            </a:r>
            <a:r>
              <a:rPr lang="en-US" sz="3240" dirty="0" smtClean="0"/>
              <a:t>Bayes: 31%</a:t>
            </a:r>
            <a:endParaRPr lang="en-US" sz="324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3602" y="35538294"/>
            <a:ext cx="3126029" cy="312602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47305" y="35538294"/>
            <a:ext cx="3126029" cy="312602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6563" y="35538293"/>
            <a:ext cx="3126029" cy="3126029"/>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303" y="14096253"/>
            <a:ext cx="9476895" cy="9476895"/>
          </a:xfrm>
          <a:prstGeom prst="rect">
            <a:avLst/>
          </a:prstGeom>
        </p:spPr>
      </p:pic>
      <p:sp>
        <p:nvSpPr>
          <p:cNvPr id="20" name="Title 1"/>
          <p:cNvSpPr txBox="1">
            <a:spLocks/>
          </p:cNvSpPr>
          <p:nvPr/>
        </p:nvSpPr>
        <p:spPr>
          <a:xfrm>
            <a:off x="8809619" y="34592637"/>
            <a:ext cx="11201400" cy="1149866"/>
          </a:xfrm>
          <a:prstGeom prst="rect">
            <a:avLst/>
          </a:prstGeom>
        </p:spPr>
        <p:txBody>
          <a:bodyPr vert="horz" lIns="246888" tIns="123444" rIns="246888" bIns="123444"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Weight </a:t>
            </a:r>
            <a:r>
              <a:rPr lang="en-US" sz="2400" b="1" dirty="0" smtClean="0"/>
              <a:t>Visualizations for 1</a:t>
            </a:r>
            <a:r>
              <a:rPr lang="en-US" sz="2400" b="1" baseline="30000" dirty="0" smtClean="0"/>
              <a:t>st</a:t>
            </a:r>
            <a:r>
              <a:rPr lang="en-US" sz="2400" b="1" dirty="0" smtClean="0"/>
              <a:t> layer of CNN (R, G, B, respectively)</a:t>
            </a:r>
            <a:endParaRPr lang="en-US" sz="2400" b="1" dirty="0"/>
          </a:p>
        </p:txBody>
      </p:sp>
      <p:sp>
        <p:nvSpPr>
          <p:cNvPr id="27" name="Title 1"/>
          <p:cNvSpPr txBox="1">
            <a:spLocks/>
          </p:cNvSpPr>
          <p:nvPr/>
        </p:nvSpPr>
        <p:spPr>
          <a:xfrm>
            <a:off x="1760216" y="14462141"/>
            <a:ext cx="6947061" cy="946281"/>
          </a:xfrm>
          <a:prstGeom prst="rect">
            <a:avLst/>
          </a:prstGeom>
        </p:spPr>
        <p:txBody>
          <a:bodyPr vert="horz" lIns="91440" tIns="45720" rIns="91440" bIns="45720" rtlCol="0" anchor="b">
            <a:norm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US" sz="3240" dirty="0" smtClean="0"/>
              <a:t>One-vs-All Logistic Regression: 41%</a:t>
            </a:r>
          </a:p>
        </p:txBody>
      </p:sp>
      <p:pic>
        <p:nvPicPr>
          <p:cNvPr id="28" name="Picture 27"/>
          <p:cNvPicPr>
            <a:picLocks noChangeAspect="1"/>
          </p:cNvPicPr>
          <p:nvPr/>
        </p:nvPicPr>
        <p:blipFill>
          <a:blip r:embed="rId8"/>
          <a:stretch>
            <a:fillRect/>
          </a:stretch>
        </p:blipFill>
        <p:spPr>
          <a:xfrm>
            <a:off x="15408860" y="18230227"/>
            <a:ext cx="7226300" cy="2565400"/>
          </a:xfrm>
          <a:prstGeom prst="rect">
            <a:avLst/>
          </a:prstGeom>
        </p:spPr>
      </p:pic>
      <p:pic>
        <p:nvPicPr>
          <p:cNvPr id="29" name="Picture 28"/>
          <p:cNvPicPr>
            <a:picLocks noChangeAspect="1"/>
          </p:cNvPicPr>
          <p:nvPr/>
        </p:nvPicPr>
        <p:blipFill>
          <a:blip r:embed="rId8"/>
          <a:stretch>
            <a:fillRect/>
          </a:stretch>
        </p:blipFill>
        <p:spPr>
          <a:xfrm>
            <a:off x="15408860" y="20997271"/>
            <a:ext cx="7226300" cy="2565400"/>
          </a:xfrm>
          <a:prstGeom prst="rect">
            <a:avLst/>
          </a:prstGeom>
        </p:spPr>
      </p:pic>
      <p:pic>
        <p:nvPicPr>
          <p:cNvPr id="30" name="Picture 29"/>
          <p:cNvPicPr>
            <a:picLocks noChangeAspect="1"/>
          </p:cNvPicPr>
          <p:nvPr/>
        </p:nvPicPr>
        <p:blipFill>
          <a:blip r:embed="rId8"/>
          <a:stretch>
            <a:fillRect/>
          </a:stretch>
        </p:blipFill>
        <p:spPr>
          <a:xfrm>
            <a:off x="15408860" y="15368175"/>
            <a:ext cx="7226300" cy="2565400"/>
          </a:xfrm>
          <a:prstGeom prst="rect">
            <a:avLst/>
          </a:prstGeom>
        </p:spPr>
      </p:pic>
      <p:cxnSp>
        <p:nvCxnSpPr>
          <p:cNvPr id="34" name="Straight Arrow Connector 33"/>
          <p:cNvCxnSpPr>
            <a:stCxn id="30" idx="3"/>
          </p:cNvCxnSpPr>
          <p:nvPr/>
        </p:nvCxnSpPr>
        <p:spPr>
          <a:xfrm>
            <a:off x="22635160" y="16650875"/>
            <a:ext cx="1794668" cy="2034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28" idx="3"/>
          </p:cNvCxnSpPr>
          <p:nvPr/>
        </p:nvCxnSpPr>
        <p:spPr>
          <a:xfrm>
            <a:off x="22635160" y="19512927"/>
            <a:ext cx="17946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9" idx="3"/>
          </p:cNvCxnSpPr>
          <p:nvPr/>
        </p:nvCxnSpPr>
        <p:spPr>
          <a:xfrm flipV="1">
            <a:off x="22635160" y="20296698"/>
            <a:ext cx="1794668" cy="19832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4429828" y="18698373"/>
            <a:ext cx="2214004" cy="1390252"/>
          </a:xfrm>
          <a:prstGeom prst="rect">
            <a:avLst/>
          </a:prstGeom>
          <a:noFill/>
        </p:spPr>
        <p:txBody>
          <a:bodyPr wrap="none" rtlCol="0">
            <a:spAutoFit/>
          </a:bodyPr>
          <a:lstStyle/>
          <a:p>
            <a:r>
              <a:rPr lang="en-US" dirty="0" smtClean="0"/>
              <a:t>SVM</a:t>
            </a:r>
            <a:endParaRPr lang="en-US" dirty="0"/>
          </a:p>
        </p:txBody>
      </p:sp>
      <p:cxnSp>
        <p:nvCxnSpPr>
          <p:cNvPr id="43" name="Straight Arrow Connector 42"/>
          <p:cNvCxnSpPr/>
          <p:nvPr/>
        </p:nvCxnSpPr>
        <p:spPr>
          <a:xfrm>
            <a:off x="26643832" y="19512927"/>
            <a:ext cx="13480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8232019" y="18839501"/>
            <a:ext cx="2645276" cy="1723549"/>
          </a:xfrm>
          <a:prstGeom prst="rect">
            <a:avLst/>
          </a:prstGeom>
          <a:noFill/>
        </p:spPr>
        <p:txBody>
          <a:bodyPr wrap="none" rtlCol="0">
            <a:spAutoFit/>
          </a:bodyPr>
          <a:lstStyle/>
          <a:p>
            <a:pPr algn="ctr"/>
            <a:r>
              <a:rPr lang="en-US" sz="6600" dirty="0" smtClean="0"/>
              <a:t>Output</a:t>
            </a:r>
          </a:p>
          <a:p>
            <a:pPr algn="ctr"/>
            <a:r>
              <a:rPr lang="en-US" sz="4000" dirty="0" smtClean="0"/>
              <a:t>87%</a:t>
            </a:r>
            <a:endParaRPr lang="en-US" sz="4000" dirty="0"/>
          </a:p>
        </p:txBody>
      </p:sp>
      <p:cxnSp>
        <p:nvCxnSpPr>
          <p:cNvPr id="46" name="Straight Arrow Connector 45"/>
          <p:cNvCxnSpPr>
            <a:stCxn id="30" idx="3"/>
          </p:cNvCxnSpPr>
          <p:nvPr/>
        </p:nvCxnSpPr>
        <p:spPr>
          <a:xfrm>
            <a:off x="22635160" y="16650875"/>
            <a:ext cx="8973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23577774" y="16290552"/>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49" name="Straight Arrow Connector 48"/>
          <p:cNvCxnSpPr>
            <a:stCxn id="47" idx="3"/>
          </p:cNvCxnSpPr>
          <p:nvPr/>
        </p:nvCxnSpPr>
        <p:spPr>
          <a:xfrm>
            <a:off x="26489790" y="16644495"/>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27540964" y="16318924"/>
            <a:ext cx="2295821" cy="584775"/>
          </a:xfrm>
          <a:prstGeom prst="rect">
            <a:avLst/>
          </a:prstGeom>
          <a:noFill/>
        </p:spPr>
        <p:txBody>
          <a:bodyPr wrap="none" rtlCol="0">
            <a:spAutoFit/>
          </a:bodyPr>
          <a:lstStyle/>
          <a:p>
            <a:r>
              <a:rPr lang="en-US" sz="3200" dirty="0" smtClean="0"/>
              <a:t>Output: 81%</a:t>
            </a:r>
            <a:endParaRPr lang="en-US" sz="3200" dirty="0"/>
          </a:p>
        </p:txBody>
      </p:sp>
      <p:sp>
        <p:nvSpPr>
          <p:cNvPr id="51" name="TextBox 50"/>
          <p:cNvSpPr txBox="1"/>
          <p:nvPr/>
        </p:nvSpPr>
        <p:spPr>
          <a:xfrm>
            <a:off x="23577774" y="21926028"/>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52" name="Straight Arrow Connector 51"/>
          <p:cNvCxnSpPr/>
          <p:nvPr/>
        </p:nvCxnSpPr>
        <p:spPr>
          <a:xfrm>
            <a:off x="26489790" y="22279971"/>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27540964" y="21954400"/>
            <a:ext cx="2295821" cy="584775"/>
          </a:xfrm>
          <a:prstGeom prst="rect">
            <a:avLst/>
          </a:prstGeom>
          <a:noFill/>
        </p:spPr>
        <p:txBody>
          <a:bodyPr wrap="none" rtlCol="0">
            <a:spAutoFit/>
          </a:bodyPr>
          <a:lstStyle/>
          <a:p>
            <a:r>
              <a:rPr lang="en-US" sz="3200" dirty="0" smtClean="0"/>
              <a:t>Output: 81%</a:t>
            </a:r>
            <a:endParaRPr lang="en-US" sz="3200" dirty="0"/>
          </a:p>
        </p:txBody>
      </p:sp>
      <p:cxnSp>
        <p:nvCxnSpPr>
          <p:cNvPr id="55" name="Straight Arrow Connector 54"/>
          <p:cNvCxnSpPr>
            <a:stCxn id="29" idx="3"/>
            <a:endCxn id="51" idx="1"/>
          </p:cNvCxnSpPr>
          <p:nvPr/>
        </p:nvCxnSpPr>
        <p:spPr>
          <a:xfrm>
            <a:off x="22635160" y="22279971"/>
            <a:ext cx="942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24405819" y="20882241"/>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58" name="Straight Arrow Connector 57"/>
          <p:cNvCxnSpPr/>
          <p:nvPr/>
        </p:nvCxnSpPr>
        <p:spPr>
          <a:xfrm>
            <a:off x="27317835" y="21236184"/>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8369009" y="20910613"/>
            <a:ext cx="2295821" cy="584775"/>
          </a:xfrm>
          <a:prstGeom prst="rect">
            <a:avLst/>
          </a:prstGeom>
          <a:noFill/>
        </p:spPr>
        <p:txBody>
          <a:bodyPr wrap="none" rtlCol="0">
            <a:spAutoFit/>
          </a:bodyPr>
          <a:lstStyle/>
          <a:p>
            <a:r>
              <a:rPr lang="en-US" sz="3200" dirty="0" smtClean="0"/>
              <a:t>Output: 81%</a:t>
            </a:r>
          </a:p>
        </p:txBody>
      </p:sp>
      <p:cxnSp>
        <p:nvCxnSpPr>
          <p:cNvPr id="61" name="Straight Arrow Connector 60"/>
          <p:cNvCxnSpPr>
            <a:stCxn id="28" idx="3"/>
            <a:endCxn id="57" idx="1"/>
          </p:cNvCxnSpPr>
          <p:nvPr/>
        </p:nvCxnSpPr>
        <p:spPr>
          <a:xfrm>
            <a:off x="22635160" y="19512927"/>
            <a:ext cx="1770659" cy="1723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Multiply 61"/>
          <p:cNvSpPr/>
          <p:nvPr/>
        </p:nvSpPr>
        <p:spPr>
          <a:xfrm>
            <a:off x="22774939" y="21874924"/>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Multiply 62"/>
          <p:cNvSpPr/>
          <p:nvPr/>
        </p:nvSpPr>
        <p:spPr>
          <a:xfrm>
            <a:off x="22823668" y="19697077"/>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Multiply 63"/>
          <p:cNvSpPr/>
          <p:nvPr/>
        </p:nvSpPr>
        <p:spPr>
          <a:xfrm>
            <a:off x="22702414" y="16169494"/>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TextBox 64"/>
          <p:cNvSpPr txBox="1"/>
          <p:nvPr/>
        </p:nvSpPr>
        <p:spPr>
          <a:xfrm>
            <a:off x="21590170" y="30196426"/>
            <a:ext cx="5181227" cy="923330"/>
          </a:xfrm>
          <a:prstGeom prst="rect">
            <a:avLst/>
          </a:prstGeom>
          <a:noFill/>
        </p:spPr>
        <p:txBody>
          <a:bodyPr wrap="none" rtlCol="0">
            <a:spAutoFit/>
          </a:bodyPr>
          <a:lstStyle/>
          <a:p>
            <a:r>
              <a:rPr lang="en-US" sz="5400" b="1" dirty="0" smtClean="0"/>
              <a:t>CNN Architecture</a:t>
            </a:r>
            <a:endParaRPr lang="en-US" sz="5400" b="1" dirty="0"/>
          </a:p>
        </p:txBody>
      </p:sp>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20371" y="31221687"/>
            <a:ext cx="4662046" cy="7140291"/>
          </a:xfrm>
          <a:prstGeom prst="rect">
            <a:avLst/>
          </a:prstGeom>
        </p:spPr>
      </p:pic>
      <p:sp>
        <p:nvSpPr>
          <p:cNvPr id="67" name="TextBox 66"/>
          <p:cNvSpPr txBox="1"/>
          <p:nvPr/>
        </p:nvSpPr>
        <p:spPr>
          <a:xfrm>
            <a:off x="0" y="3203085"/>
            <a:ext cx="32918400" cy="3108543"/>
          </a:xfrm>
          <a:prstGeom prst="rect">
            <a:avLst/>
          </a:prstGeom>
          <a:noFill/>
        </p:spPr>
        <p:txBody>
          <a:bodyPr wrap="square" rtlCol="0">
            <a:spAutoFit/>
          </a:bodyPr>
          <a:lstStyle/>
          <a:p>
            <a:pPr algn="ctr"/>
            <a:r>
              <a:rPr lang="en-US" sz="10800" b="1" dirty="0" smtClean="0"/>
              <a:t>CIFAR 10 Image Recognition:</a:t>
            </a:r>
          </a:p>
          <a:p>
            <a:pPr algn="ctr"/>
            <a:r>
              <a:rPr lang="en-US" sz="8800" b="1" dirty="0" smtClean="0"/>
              <a:t>Ensembling with Support Vector Machines</a:t>
            </a:r>
            <a:endParaRPr lang="en-US" sz="8800" b="1" dirty="0"/>
          </a:p>
        </p:txBody>
      </p:sp>
      <p:sp>
        <p:nvSpPr>
          <p:cNvPr id="70" name="TextBox 69"/>
          <p:cNvSpPr txBox="1"/>
          <p:nvPr/>
        </p:nvSpPr>
        <p:spPr>
          <a:xfrm>
            <a:off x="10239934" y="25533611"/>
            <a:ext cx="8771270" cy="932563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To the left, you will see various confusion matrices of different methods we tried on the CIFAR 10 Problem. We found that Naïve Bayes performed the worst (31%), likely since it does not account for the interdependence of the image pixels. Next was Logistic Regression (41%) which observes inter-pixel relationships, but only to a degree. Then was the Neural Network (52%) which heavily learns inter-pixel relationships. Finally was the Convolutional </a:t>
            </a:r>
            <a:r>
              <a:rPr lang="en-US" sz="4000" smtClean="0"/>
              <a:t>Neural Network </a:t>
            </a:r>
            <a:r>
              <a:rPr lang="en-US" sz="4000" dirty="0" smtClean="0"/>
              <a:t>(81%) which heavily learns inter-pixel relationships with a specific emphasis on 2D locality, a crucial aspect of images.</a:t>
            </a:r>
            <a:endParaRPr lang="en-US" sz="4000" dirty="0"/>
          </a:p>
        </p:txBody>
      </p:sp>
      <p:sp>
        <p:nvSpPr>
          <p:cNvPr id="72" name="TextBox 71"/>
          <p:cNvSpPr txBox="1"/>
          <p:nvPr/>
        </p:nvSpPr>
        <p:spPr>
          <a:xfrm>
            <a:off x="9888205" y="7835690"/>
            <a:ext cx="1544379" cy="4062651"/>
          </a:xfrm>
          <a:prstGeom prst="rect">
            <a:avLst/>
          </a:prstGeom>
          <a:noFill/>
        </p:spPr>
        <p:txBody>
          <a:bodyPr wrap="square" rtlCol="0">
            <a:spAutoFit/>
          </a:bodyPr>
          <a:lstStyle/>
          <a:p>
            <a:r>
              <a:rPr lang="en-US" sz="2400" dirty="0" smtClean="0"/>
              <a:t>0: plane</a:t>
            </a:r>
          </a:p>
          <a:p>
            <a:r>
              <a:rPr lang="en-US" sz="2400" dirty="0" smtClean="0"/>
              <a:t>1: car</a:t>
            </a:r>
          </a:p>
          <a:p>
            <a:r>
              <a:rPr lang="en-US" sz="2400" dirty="0" smtClean="0"/>
              <a:t>2: bird</a:t>
            </a:r>
          </a:p>
          <a:p>
            <a:r>
              <a:rPr lang="en-US" sz="2400" dirty="0" smtClean="0"/>
              <a:t>3: cat</a:t>
            </a:r>
          </a:p>
          <a:p>
            <a:r>
              <a:rPr lang="en-US" sz="2400" dirty="0" smtClean="0"/>
              <a:t>4: deer</a:t>
            </a:r>
          </a:p>
          <a:p>
            <a:r>
              <a:rPr lang="en-US" sz="2400" dirty="0" smtClean="0"/>
              <a:t>5: dog</a:t>
            </a:r>
          </a:p>
          <a:p>
            <a:r>
              <a:rPr lang="en-US" sz="2400" dirty="0" smtClean="0"/>
              <a:t>6: frog</a:t>
            </a:r>
          </a:p>
          <a:p>
            <a:r>
              <a:rPr lang="en-US" sz="2400" dirty="0" smtClean="0"/>
              <a:t>7: horse</a:t>
            </a:r>
          </a:p>
          <a:p>
            <a:r>
              <a:rPr lang="en-US" sz="2400" dirty="0" smtClean="0"/>
              <a:t>8: ship</a:t>
            </a:r>
          </a:p>
          <a:p>
            <a:r>
              <a:rPr lang="en-US" sz="2400" dirty="0" smtClean="0"/>
              <a:t>9: truck</a:t>
            </a:r>
            <a:r>
              <a:rPr lang="en-US" sz="1800" dirty="0" smtClean="0"/>
              <a:t/>
            </a:r>
            <a:br>
              <a:rPr lang="en-US" sz="1800" dirty="0" smtClean="0"/>
            </a:br>
            <a:endParaRPr lang="en-US" sz="1800" dirty="0"/>
          </a:p>
        </p:txBody>
      </p:sp>
      <p:sp>
        <p:nvSpPr>
          <p:cNvPr id="73" name="TextBox 72"/>
          <p:cNvSpPr txBox="1"/>
          <p:nvPr/>
        </p:nvSpPr>
        <p:spPr>
          <a:xfrm>
            <a:off x="24293400" y="31120308"/>
            <a:ext cx="5048628" cy="747897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To the left, you will see the CNN structure we used to train the various models that were underlying our SVM. This is a powerful </a:t>
            </a:r>
            <a:r>
              <a:rPr lang="en-US" sz="4000" dirty="0" err="1" smtClean="0"/>
              <a:t>ResNet</a:t>
            </a:r>
            <a:r>
              <a:rPr lang="en-US" sz="4000" dirty="0" smtClean="0"/>
              <a:t> architecture given by Microsoft Research for the CIFAR-10 Problem. For the </a:t>
            </a:r>
            <a:r>
              <a:rPr lang="en-US" sz="4000" dirty="0" err="1" smtClean="0"/>
              <a:t>conv</a:t>
            </a:r>
            <a:r>
              <a:rPr lang="en-US" sz="4000" dirty="0" smtClean="0"/>
              <a:t> layers, only 3x3 filters are used.</a:t>
            </a:r>
          </a:p>
        </p:txBody>
      </p:sp>
      <p:sp>
        <p:nvSpPr>
          <p:cNvPr id="78" name="TextBox 77"/>
          <p:cNvSpPr txBox="1"/>
          <p:nvPr/>
        </p:nvSpPr>
        <p:spPr>
          <a:xfrm>
            <a:off x="10364197" y="15926020"/>
            <a:ext cx="5172850" cy="8710077"/>
          </a:xfrm>
          <a:prstGeom prst="rect">
            <a:avLst/>
          </a:prstGeom>
          <a:noFill/>
        </p:spPr>
        <p:txBody>
          <a:bodyPr wrap="square" rtlCol="0">
            <a:spAutoFit/>
          </a:bodyPr>
          <a:lstStyle/>
          <a:p>
            <a:r>
              <a:rPr lang="en-US" sz="4000" dirty="0" smtClean="0"/>
              <a:t>Instead of having each CNN output to a hidden layer which then does more processing before outputting, we hand that job off to an SVM. Each CNN summarizes each image into 64 key values, and the SVM, a powerful classifier, processes all of the key values of each image from each CNN into a solid classification</a:t>
            </a:r>
          </a:p>
        </p:txBody>
      </p:sp>
      <p:pic>
        <p:nvPicPr>
          <p:cNvPr id="79" name="Picture 7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8925" y="21754410"/>
            <a:ext cx="9467277" cy="9467277"/>
          </a:xfrm>
          <a:prstGeom prst="rect">
            <a:avLst/>
          </a:prstGeom>
        </p:spPr>
      </p:pic>
      <p:sp>
        <p:nvSpPr>
          <p:cNvPr id="3" name="Subtitle 2"/>
          <p:cNvSpPr>
            <a:spLocks noGrp="1"/>
          </p:cNvSpPr>
          <p:nvPr>
            <p:ph type="subTitle" idx="1"/>
          </p:nvPr>
        </p:nvSpPr>
        <p:spPr>
          <a:xfrm>
            <a:off x="4003597" y="30756633"/>
            <a:ext cx="2873930" cy="654822"/>
          </a:xfrm>
        </p:spPr>
        <p:txBody>
          <a:bodyPr>
            <a:normAutofit/>
          </a:bodyPr>
          <a:lstStyle/>
          <a:p>
            <a:r>
              <a:rPr lang="en-US" sz="3240" dirty="0" smtClean="0"/>
              <a:t>CNN</a:t>
            </a:r>
            <a:r>
              <a:rPr lang="en-US" sz="3240" smtClean="0"/>
              <a:t>: 81</a:t>
            </a:r>
            <a:r>
              <a:rPr lang="en-US" sz="3240" dirty="0" smtClean="0"/>
              <a:t>%</a:t>
            </a:r>
          </a:p>
          <a:p>
            <a:endParaRPr lang="en-US" sz="3240" dirty="0"/>
          </a:p>
        </p:txBody>
      </p:sp>
      <p:sp>
        <p:nvSpPr>
          <p:cNvPr id="80" name="Subtitle 2"/>
          <p:cNvSpPr txBox="1">
            <a:spLocks/>
          </p:cNvSpPr>
          <p:nvPr/>
        </p:nvSpPr>
        <p:spPr>
          <a:xfrm>
            <a:off x="2363599" y="22608837"/>
            <a:ext cx="5940636" cy="584775"/>
          </a:xfrm>
          <a:prstGeom prst="rect">
            <a:avLst/>
          </a:prstGeom>
        </p:spPr>
        <p:txBody>
          <a:bodyPr vert="horz" lIns="91440" tIns="45720" rIns="91440" bIns="45720" rtlCol="0">
            <a:normAutofit/>
          </a:bodyPr>
          <a:lstStyle>
            <a:lvl1pPr marL="0" indent="0" algn="ctr" defTabSz="3291840" rtl="0" eaLnBrk="1" latinLnBrk="0" hangingPunct="1">
              <a:lnSpc>
                <a:spcPct val="90000"/>
              </a:lnSpc>
              <a:spcBef>
                <a:spcPts val="3600"/>
              </a:spcBef>
              <a:buFont typeface="Arial" panose="020B0604020202020204" pitchFamily="34" charset="0"/>
              <a:buNone/>
              <a:defRPr sz="8640" kern="1200">
                <a:solidFill>
                  <a:schemeClr val="tx1"/>
                </a:solidFill>
                <a:latin typeface="+mn-lt"/>
                <a:ea typeface="+mn-ea"/>
                <a:cs typeface="+mn-cs"/>
              </a:defRPr>
            </a:lvl1pPr>
            <a:lvl2pPr marL="1645920" indent="0" algn="ctr" defTabSz="3291840" rtl="0" eaLnBrk="1" latinLnBrk="0" hangingPunct="1">
              <a:lnSpc>
                <a:spcPct val="90000"/>
              </a:lnSpc>
              <a:spcBef>
                <a:spcPts val="1800"/>
              </a:spcBef>
              <a:buFont typeface="Arial" panose="020B0604020202020204" pitchFamily="34" charset="0"/>
              <a:buNone/>
              <a:defRPr sz="7200" kern="1200">
                <a:solidFill>
                  <a:schemeClr val="tx1"/>
                </a:solidFill>
                <a:latin typeface="+mn-lt"/>
                <a:ea typeface="+mn-ea"/>
                <a:cs typeface="+mn-cs"/>
              </a:defRPr>
            </a:lvl2pPr>
            <a:lvl3pPr marL="3291840" indent="0" algn="ctr" defTabSz="3291840" rtl="0" eaLnBrk="1" latinLnBrk="0" hangingPunct="1">
              <a:lnSpc>
                <a:spcPct val="90000"/>
              </a:lnSpc>
              <a:spcBef>
                <a:spcPts val="1800"/>
              </a:spcBef>
              <a:buFont typeface="Arial" panose="020B0604020202020204" pitchFamily="34" charset="0"/>
              <a:buNone/>
              <a:defRPr sz="6480" kern="1200">
                <a:solidFill>
                  <a:schemeClr val="tx1"/>
                </a:solidFill>
                <a:latin typeface="+mn-lt"/>
                <a:ea typeface="+mn-ea"/>
                <a:cs typeface="+mn-cs"/>
              </a:defRPr>
            </a:lvl3pPr>
            <a:lvl4pPr marL="493776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4pPr>
            <a:lvl5pPr marL="658368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5pPr>
            <a:lvl6pPr marL="822960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6pPr>
            <a:lvl7pPr marL="987552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7pPr>
            <a:lvl8pPr marL="1152144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8pPr>
            <a:lvl9pPr marL="1316736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9pPr>
          </a:lstStyle>
          <a:p>
            <a:r>
              <a:rPr lang="en-US" sz="3240" smtClean="0"/>
              <a:t>Neural Network: 52%</a:t>
            </a:r>
          </a:p>
          <a:p>
            <a:endParaRPr lang="en-US" sz="3240" dirty="0"/>
          </a:p>
        </p:txBody>
      </p:sp>
      <p:sp>
        <p:nvSpPr>
          <p:cNvPr id="81" name="TextBox 80"/>
          <p:cNvSpPr txBox="1"/>
          <p:nvPr/>
        </p:nvSpPr>
        <p:spPr>
          <a:xfrm>
            <a:off x="10397825" y="24600274"/>
            <a:ext cx="8494768" cy="933335"/>
          </a:xfrm>
          <a:prstGeom prst="rect">
            <a:avLst/>
          </a:prstGeom>
          <a:noFill/>
        </p:spPr>
        <p:txBody>
          <a:bodyPr wrap="square" rtlCol="0">
            <a:spAutoFit/>
          </a:bodyPr>
          <a:lstStyle/>
          <a:p>
            <a:r>
              <a:rPr lang="en-US" sz="5400" b="1" dirty="0" smtClean="0"/>
              <a:t>Other Methods on CIFAR-10</a:t>
            </a:r>
            <a:endParaRPr lang="en-US" sz="5400" b="1" dirty="0"/>
          </a:p>
        </p:txBody>
      </p:sp>
      <p:sp>
        <p:nvSpPr>
          <p:cNvPr id="82" name="TextBox 81"/>
          <p:cNvSpPr txBox="1"/>
          <p:nvPr/>
        </p:nvSpPr>
        <p:spPr>
          <a:xfrm>
            <a:off x="10660394" y="15055542"/>
            <a:ext cx="3734356" cy="923330"/>
          </a:xfrm>
          <a:prstGeom prst="rect">
            <a:avLst/>
          </a:prstGeom>
          <a:noFill/>
        </p:spPr>
        <p:txBody>
          <a:bodyPr wrap="none" rtlCol="0">
            <a:spAutoFit/>
          </a:bodyPr>
          <a:lstStyle/>
          <a:p>
            <a:r>
              <a:rPr lang="en-US" sz="5400" b="1" smtClean="0"/>
              <a:t>Our Method</a:t>
            </a:r>
            <a:endParaRPr lang="en-US" sz="5400" b="1" dirty="0"/>
          </a:p>
        </p:txBody>
      </p:sp>
      <p:sp>
        <p:nvSpPr>
          <p:cNvPr id="83" name="TextBox 82"/>
          <p:cNvSpPr txBox="1"/>
          <p:nvPr/>
        </p:nvSpPr>
        <p:spPr>
          <a:xfrm>
            <a:off x="21529149" y="24507702"/>
            <a:ext cx="5528501" cy="923330"/>
          </a:xfrm>
          <a:prstGeom prst="rect">
            <a:avLst/>
          </a:prstGeom>
          <a:noFill/>
        </p:spPr>
        <p:txBody>
          <a:bodyPr wrap="none" rtlCol="0">
            <a:spAutoFit/>
          </a:bodyPr>
          <a:lstStyle/>
          <a:p>
            <a:r>
              <a:rPr lang="en-US" sz="5400" b="1" dirty="0" smtClean="0"/>
              <a:t>Why Our Method?</a:t>
            </a:r>
            <a:endParaRPr lang="en-US" sz="5400" b="1" dirty="0"/>
          </a:p>
        </p:txBody>
      </p:sp>
      <p:sp>
        <p:nvSpPr>
          <p:cNvPr id="85" name="TextBox 84"/>
          <p:cNvSpPr txBox="1"/>
          <p:nvPr/>
        </p:nvSpPr>
        <p:spPr>
          <a:xfrm>
            <a:off x="13019314" y="7489371"/>
            <a:ext cx="184731" cy="400110"/>
          </a:xfrm>
          <a:prstGeom prst="rect">
            <a:avLst/>
          </a:prstGeom>
          <a:noFill/>
        </p:spPr>
        <p:txBody>
          <a:bodyPr wrap="none" rtlCol="0">
            <a:spAutoFit/>
          </a:bodyPr>
          <a:lstStyle/>
          <a:p>
            <a:endParaRPr lang="en-US" sz="2000" dirty="0"/>
          </a:p>
        </p:txBody>
      </p:sp>
      <p:sp>
        <p:nvSpPr>
          <p:cNvPr id="87" name="Rectangle 86"/>
          <p:cNvSpPr/>
          <p:nvPr/>
        </p:nvSpPr>
        <p:spPr>
          <a:xfrm>
            <a:off x="11432584" y="7640044"/>
            <a:ext cx="19444710" cy="7478970"/>
          </a:xfrm>
          <a:prstGeom prst="rect">
            <a:avLst/>
          </a:prstGeom>
        </p:spPr>
        <p:txBody>
          <a:bodyPr wrap="square">
            <a:spAutoFit/>
          </a:bodyPr>
          <a:lstStyle/>
          <a:p>
            <a:r>
              <a:rPr lang="en-US" sz="4000" dirty="0" smtClean="0"/>
              <a:t>The CIFAR-10 Object Recognition problem is a famous benchmark Machine Learning problem, which entails best predicting the class - airplane, car, bird, cat, deer, dog, frog, horse, ship, and truck - of an image of one of those classes. Each image is given in a 32x32 </a:t>
            </a:r>
            <a:r>
              <a:rPr lang="en-US" sz="4000" dirty="0" err="1" smtClean="0"/>
              <a:t>png</a:t>
            </a:r>
            <a:r>
              <a:rPr lang="en-US" sz="4000" dirty="0" smtClean="0"/>
              <a:t> image format, and researchers are given 50,000 images to train on and need to predict on 10,000 held out test images. It is a challenge which thousands of researchers have taken up, vying for the highest accuracy possible, and it is an important one, as many technologies such as self-driving cars or facial recognition hinge upon it. Our goal was to investigate various methods for tackling the CIFAR-10 and see how well they perform, as well as combine these models in interesting ways to achieve higher accuracies. We find that running a linear Support Vector Machine on top of the features extracted using several distinct Convolutional Neural Networks (CNN’s) produces a model of 87% accuracy, which is very substantial, considering that human accuracy on the same problem is around 94%.</a:t>
            </a:r>
            <a:endParaRPr lang="en-US" sz="4000" dirty="0"/>
          </a:p>
        </p:txBody>
      </p:sp>
      <p:sp>
        <p:nvSpPr>
          <p:cNvPr id="89" name="TextBox 88"/>
          <p:cNvSpPr txBox="1"/>
          <p:nvPr/>
        </p:nvSpPr>
        <p:spPr>
          <a:xfrm>
            <a:off x="17561359" y="6589644"/>
            <a:ext cx="3835987" cy="923330"/>
          </a:xfrm>
          <a:prstGeom prst="rect">
            <a:avLst/>
          </a:prstGeom>
          <a:noFill/>
        </p:spPr>
        <p:txBody>
          <a:bodyPr wrap="none" rtlCol="0">
            <a:spAutoFit/>
          </a:bodyPr>
          <a:lstStyle/>
          <a:p>
            <a:r>
              <a:rPr lang="en-US" sz="5400" b="1" dirty="0" smtClean="0"/>
              <a:t>The Problem</a:t>
            </a:r>
            <a:endParaRPr lang="en-US" sz="5400" b="1" dirty="0"/>
          </a:p>
        </p:txBody>
      </p:sp>
      <p:sp>
        <p:nvSpPr>
          <p:cNvPr id="92" name="TextBox 91"/>
          <p:cNvSpPr txBox="1"/>
          <p:nvPr/>
        </p:nvSpPr>
        <p:spPr>
          <a:xfrm>
            <a:off x="19133923" y="25428192"/>
            <a:ext cx="12086305" cy="501675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Where our method is stronger than many others in the field is its ability to produce good models very quickly or on lower compute power. Many can achieve higher accuracies, but take hours or days to do so, while our model can achieve ~86% accuracy within minutes. In addition, even with more time or compute power available, ensembling with an SVM still has a solid shot of outperforming a single CNN or another CNN ensemble.</a:t>
            </a: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614</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Naïve Bayes: 31%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Perez</dc:creator>
  <cp:lastModifiedBy>Ethan Perez</cp:lastModifiedBy>
  <cp:revision>38</cp:revision>
  <cp:lastPrinted>2016-04-19T14:13:52Z</cp:lastPrinted>
  <dcterms:created xsi:type="dcterms:W3CDTF">2016-04-19T08:39:18Z</dcterms:created>
  <dcterms:modified xsi:type="dcterms:W3CDTF">2016-04-19T14:13:57Z</dcterms:modified>
</cp:coreProperties>
</file>