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64"/>
  </p:notesMasterIdLst>
  <p:sldIdLst>
    <p:sldId id="256" r:id="rId2"/>
    <p:sldId id="304" r:id="rId3"/>
    <p:sldId id="305" r:id="rId4"/>
    <p:sldId id="258" r:id="rId5"/>
    <p:sldId id="261" r:id="rId6"/>
    <p:sldId id="306" r:id="rId7"/>
    <p:sldId id="333" r:id="rId8"/>
    <p:sldId id="307" r:id="rId9"/>
    <p:sldId id="334" r:id="rId10"/>
    <p:sldId id="308" r:id="rId11"/>
    <p:sldId id="335" r:id="rId12"/>
    <p:sldId id="309" r:id="rId13"/>
    <p:sldId id="336" r:id="rId14"/>
    <p:sldId id="310" r:id="rId15"/>
    <p:sldId id="337" r:id="rId16"/>
    <p:sldId id="311" r:id="rId17"/>
    <p:sldId id="338" r:id="rId18"/>
    <p:sldId id="312" r:id="rId19"/>
    <p:sldId id="339" r:id="rId20"/>
    <p:sldId id="313" r:id="rId21"/>
    <p:sldId id="340" r:id="rId22"/>
    <p:sldId id="314" r:id="rId23"/>
    <p:sldId id="341" r:id="rId24"/>
    <p:sldId id="315" r:id="rId25"/>
    <p:sldId id="342" r:id="rId26"/>
    <p:sldId id="316" r:id="rId27"/>
    <p:sldId id="343" r:id="rId28"/>
    <p:sldId id="317" r:id="rId29"/>
    <p:sldId id="344" r:id="rId30"/>
    <p:sldId id="318" r:id="rId31"/>
    <p:sldId id="345" r:id="rId32"/>
    <p:sldId id="319" r:id="rId33"/>
    <p:sldId id="346" r:id="rId34"/>
    <p:sldId id="320" r:id="rId35"/>
    <p:sldId id="347" r:id="rId36"/>
    <p:sldId id="321" r:id="rId37"/>
    <p:sldId id="348" r:id="rId38"/>
    <p:sldId id="322" r:id="rId39"/>
    <p:sldId id="349" r:id="rId40"/>
    <p:sldId id="323" r:id="rId41"/>
    <p:sldId id="350" r:id="rId42"/>
    <p:sldId id="324" r:id="rId43"/>
    <p:sldId id="351" r:id="rId44"/>
    <p:sldId id="325" r:id="rId45"/>
    <p:sldId id="352" r:id="rId46"/>
    <p:sldId id="326" r:id="rId47"/>
    <p:sldId id="353" r:id="rId48"/>
    <p:sldId id="327" r:id="rId49"/>
    <p:sldId id="354" r:id="rId50"/>
    <p:sldId id="328" r:id="rId51"/>
    <p:sldId id="355" r:id="rId52"/>
    <p:sldId id="329" r:id="rId53"/>
    <p:sldId id="356" r:id="rId54"/>
    <p:sldId id="330" r:id="rId55"/>
    <p:sldId id="357" r:id="rId56"/>
    <p:sldId id="331" r:id="rId57"/>
    <p:sldId id="358" r:id="rId58"/>
    <p:sldId id="332" r:id="rId59"/>
    <p:sldId id="359" r:id="rId60"/>
    <p:sldId id="360" r:id="rId61"/>
    <p:sldId id="361" r:id="rId62"/>
    <p:sldId id="262" r:id="rId63"/>
  </p:sldIdLst>
  <p:sldSz cx="9144000" cy="5143500" type="screen16x9"/>
  <p:notesSz cx="6858000" cy="9144000"/>
  <p:embeddedFontLst>
    <p:embeddedFont>
      <p:font typeface="Anaheim" panose="020B0604020202020204" charset="0"/>
      <p:regular r:id="rId65"/>
    </p:embeddedFont>
    <p:embeddedFont>
      <p:font typeface="Zen Dots" panose="020B0604020202020204" charset="0"/>
      <p:regular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D8EC0E-33BE-438D-9A6D-BDB7742DE4EF}">
  <a:tblStyle styleId="{AED8EC0E-33BE-438D-9A6D-BDB7742DE4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29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40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10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048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360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656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547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87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251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06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730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334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02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800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951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169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745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866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193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49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724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833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349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168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4398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668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9099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0121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185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37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0470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8263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920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6384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4119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6880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0037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815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1409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644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6954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1501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902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0986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3941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9831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3058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8561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3800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84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8792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5241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1808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59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6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94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  <p:sldLayoutId id="214748365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Zen Dots"/>
                <a:ea typeface="Zen Dots"/>
                <a:cs typeface="Zen Dots"/>
                <a:sym typeface="Zen Dots"/>
              </a:rPr>
              <a:t>Sortari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594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Daria-Ștefana Clem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Grupa 134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ECE478-25EB-4944-8ADE-DCE58C808EAE}"/>
              </a:ext>
            </a:extLst>
          </p:cNvPr>
          <p:cNvSpPr txBox="1"/>
          <p:nvPr/>
        </p:nvSpPr>
        <p:spPr>
          <a:xfrm rot="16200000">
            <a:off x="4381773" y="1280150"/>
            <a:ext cx="167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tx2"/>
                </a:solidFill>
                <a:latin typeface="Zen Dots" panose="020B0604020202020204" charset="0"/>
              </a:rPr>
              <a:t>(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1000 1000 8192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22378" y="1739210"/>
            <a:ext cx="4524878" cy="16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2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STL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410548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1000 1000 16384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33704" y="1739210"/>
            <a:ext cx="4502226" cy="16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8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STL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51301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1000 1000 32768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33704" y="1798502"/>
            <a:ext cx="4502226" cy="154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2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6098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1000 1000 65536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7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33704" y="1809349"/>
            <a:ext cx="4502226" cy="15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2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7980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1000000 1000 1024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8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3538" y="1809349"/>
            <a:ext cx="4182557" cy="15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9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Quick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68521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Algoritmii de sortare implementati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en-US" sz="2000" dirty="0">
                <a:latin typeface="Anaheim" panose="020B0604020202020204" charset="0"/>
              </a:rPr>
              <a:t>Radix Sort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ro-RO" sz="2000" dirty="0">
                <a:latin typeface="Anaheim" panose="020B0604020202020204" charset="0"/>
              </a:rPr>
              <a:t>Merge Sort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ro-RO" sz="2000" dirty="0"/>
              <a:t>Shell Sort</a:t>
            </a:r>
            <a:endParaRPr lang="en-US" sz="2000" dirty="0"/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en-US" sz="2000" dirty="0"/>
              <a:t>Counting Sort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5000"/>
              <a:buBlip>
                <a:blip r:embed="rId3"/>
              </a:buBlip>
            </a:pPr>
            <a:r>
              <a:rPr lang="en-US" sz="2000" dirty="0"/>
              <a:t>Quick Sort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CEF34-1939-484F-99CB-50DE0651AF0F}"/>
              </a:ext>
            </a:extLst>
          </p:cNvPr>
          <p:cNvSpPr txBox="1"/>
          <p:nvPr/>
        </p:nvSpPr>
        <p:spPr>
          <a:xfrm>
            <a:off x="7902497" y="709026"/>
            <a:ext cx="379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1000000 1000 2048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9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3538" y="1844721"/>
            <a:ext cx="4182557" cy="145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63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Quick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4225679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1000000 1000 4096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10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47492" y="1844721"/>
            <a:ext cx="4074648" cy="145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Quick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89787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1000000 1000 8192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11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54853" y="1844721"/>
            <a:ext cx="4059925" cy="145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26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Quick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37855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1000000 1000 16384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12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54853" y="1853837"/>
            <a:ext cx="4059925" cy="14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48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Quick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958590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1000000 1000 32768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13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91504" y="1853837"/>
            <a:ext cx="3986623" cy="143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0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Quick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60990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Analiza algoritmilor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1000000 1000 65536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14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91504" y="1888559"/>
            <a:ext cx="3986623" cy="13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2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Quick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596151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1000000 10000 1024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15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91504" y="1888783"/>
            <a:ext cx="3986623" cy="13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14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15389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1000000 10000 2048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16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91504" y="1893863"/>
            <a:ext cx="3986623" cy="13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83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084818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1000000 10000 4096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17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91504" y="1895232"/>
            <a:ext cx="3986623" cy="13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4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755205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1000000 10000 8192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18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05173" y="1895232"/>
            <a:ext cx="3759284" cy="13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17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6476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1000 1000 1024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BCFCF8F-2422-4EBB-9F85-5AC99F0D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365" y="1738196"/>
            <a:ext cx="4696480" cy="166710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1000000 10000 16384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19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05173" y="1897697"/>
            <a:ext cx="3759284" cy="134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4196968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1000000 10000 32768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20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05173" y="1908569"/>
            <a:ext cx="3759284" cy="13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08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846204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1000000 10000 65536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21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30159" y="1908569"/>
            <a:ext cx="3709312" cy="13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95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572950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1000000 100000 1024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22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30159" y="1913402"/>
            <a:ext cx="3709312" cy="13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09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990047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1000000 100000 2048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23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64017" y="1913402"/>
            <a:ext cx="3641595" cy="13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25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3994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Merge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1000000 100000 4096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24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64017" y="1932611"/>
            <a:ext cx="3641595" cy="127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91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989166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1000000 100000 8192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25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54977" y="1932611"/>
            <a:ext cx="3459675" cy="127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232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540879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1000000 100000 16384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26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54977" y="1957012"/>
            <a:ext cx="3459675" cy="122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33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045075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1000000 100000 32768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27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54977" y="1963101"/>
            <a:ext cx="3459675" cy="12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74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899434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1000000 100000 65536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28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55706" y="1963101"/>
            <a:ext cx="3458216" cy="12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06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97124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1000 1000 2048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630" y="1733433"/>
            <a:ext cx="4658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087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100000000 100000000 65536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29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3961" y="1963101"/>
            <a:ext cx="3281706" cy="12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81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Quick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5505618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719999" y="936725"/>
            <a:ext cx="5546121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accent6"/>
                </a:solidFill>
              </a:rPr>
              <a:t>În 85% din cazuri, Radix Sort este mai rapid decât Quick Sort, iar în celelalte cazuri diferenta de timp este foarte mica.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940AC-446D-467F-AAD9-D9EA568E8591}"/>
              </a:ext>
            </a:extLst>
          </p:cNvPr>
          <p:cNvSpPr txBox="1"/>
          <p:nvPr/>
        </p:nvSpPr>
        <p:spPr>
          <a:xfrm rot="16200000">
            <a:off x="3729964" y="2053538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Zen Dots" panose="020B0604020202020204" charset="0"/>
              </a:rPr>
              <a:t>(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F14F5-6495-43C3-AB95-704259213901}"/>
              </a:ext>
            </a:extLst>
          </p:cNvPr>
          <p:cNvSpPr txBox="1"/>
          <p:nvPr/>
        </p:nvSpPr>
        <p:spPr>
          <a:xfrm>
            <a:off x="3402161" y="1868872"/>
            <a:ext cx="307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>
                <a:latin typeface="Zen Dots" panose="020B0604020202020204" charset="0"/>
              </a:rPr>
              <a:t>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75368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68962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4"/>
          <p:cNvGrpSpPr/>
          <p:nvPr/>
        </p:nvGrpSpPr>
        <p:grpSpPr>
          <a:xfrm>
            <a:off x="656205" y="1875600"/>
            <a:ext cx="2336400" cy="1392300"/>
            <a:chOff x="720000" y="1123025"/>
            <a:chExt cx="2336400" cy="1392300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656205" y="2093474"/>
            <a:ext cx="2336400" cy="117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/>
              <a:t>1000 1000 4096</a:t>
            </a:r>
            <a:endParaRPr sz="1400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17305" y="18756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C328-C9D6-4E90-A137-B99083B8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55630" y="1739210"/>
            <a:ext cx="4658375" cy="16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1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68132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7"/>
          <p:cNvSpPr/>
          <p:nvPr/>
        </p:nvSpPr>
        <p:spPr>
          <a:xfrm>
            <a:off x="1359525" y="1427525"/>
            <a:ext cx="2907600" cy="69927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7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Counting Sort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Merge Sort</a:t>
            </a:r>
            <a:endParaRPr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Eficienta (Best/Worst)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2907600" cy="218100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4876875" y="3287950"/>
            <a:ext cx="2907600" cy="218100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37"/>
          <p:cNvGrpSpPr/>
          <p:nvPr/>
        </p:nvGrpSpPr>
        <p:grpSpPr>
          <a:xfrm>
            <a:off x="4876875" y="1427500"/>
            <a:ext cx="1130400" cy="1319125"/>
            <a:chOff x="4876875" y="1427500"/>
            <a:chExt cx="1130400" cy="1319125"/>
          </a:xfrm>
        </p:grpSpPr>
        <p:sp>
          <p:nvSpPr>
            <p:cNvPr id="1368" name="Google Shape;1368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37"/>
          <p:cNvGrpSpPr/>
          <p:nvPr/>
        </p:nvGrpSpPr>
        <p:grpSpPr>
          <a:xfrm>
            <a:off x="3136725" y="3287950"/>
            <a:ext cx="1130400" cy="1319125"/>
            <a:chOff x="3136725" y="3287950"/>
            <a:chExt cx="1130400" cy="1319125"/>
          </a:xfrm>
        </p:grpSpPr>
        <p:sp>
          <p:nvSpPr>
            <p:cNvPr id="1371" name="Google Shape;1371;p37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1373;p37"/>
          <p:cNvGrpSpPr/>
          <p:nvPr/>
        </p:nvGrpSpPr>
        <p:grpSpPr>
          <a:xfrm>
            <a:off x="3509286" y="3829991"/>
            <a:ext cx="385297" cy="421910"/>
            <a:chOff x="3451663" y="3618198"/>
            <a:chExt cx="298656" cy="327036"/>
          </a:xfrm>
        </p:grpSpPr>
        <p:sp>
          <p:nvSpPr>
            <p:cNvPr id="1374" name="Google Shape;1374;p37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>
            <a:off x="5137113" y="1985159"/>
            <a:ext cx="609914" cy="421922"/>
            <a:chOff x="4732210" y="3668507"/>
            <a:chExt cx="327049" cy="226231"/>
          </a:xfrm>
        </p:grpSpPr>
        <p:sp>
          <p:nvSpPr>
            <p:cNvPr id="1394" name="Google Shape;1394;p37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19" name="Google Shape;1419;p37"/>
          <p:cNvCxnSpPr>
            <a:stCxn id="1352" idx="3"/>
            <a:endCxn id="1368" idx="1"/>
          </p:cNvCxnSpPr>
          <p:nvPr/>
        </p:nvCxnSpPr>
        <p:spPr>
          <a:xfrm>
            <a:off x="4267125" y="187722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0" name="Google Shape;1420;p37"/>
          <p:cNvCxnSpPr>
            <a:stCxn id="1371" idx="3"/>
            <a:endCxn id="1353" idx="1"/>
          </p:cNvCxnSpPr>
          <p:nvPr/>
        </p:nvCxnSpPr>
        <p:spPr>
          <a:xfrm rot="10800000" flipH="1">
            <a:off x="4267125" y="3737675"/>
            <a:ext cx="609900" cy="3189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2032DD-8313-488B-B6DF-AE132CDE361A}"/>
              </a:ext>
            </a:extLst>
          </p:cNvPr>
          <p:cNvSpPr txBox="1"/>
          <p:nvPr/>
        </p:nvSpPr>
        <p:spPr>
          <a:xfrm>
            <a:off x="2282456" y="735635"/>
            <a:ext cx="256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solidFill>
                  <a:schemeClr val="bg2"/>
                </a:solidFill>
                <a:latin typeface="Zen Dots" panose="020B0604020202020204" charset="0"/>
              </a:rPr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1D944-3684-4C6E-8AD7-F7E4E3B06335}"/>
              </a:ext>
            </a:extLst>
          </p:cNvPr>
          <p:cNvSpPr txBox="1"/>
          <p:nvPr/>
        </p:nvSpPr>
        <p:spPr>
          <a:xfrm rot="16200000">
            <a:off x="2482367" y="536872"/>
            <a:ext cx="2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>
                <a:solidFill>
                  <a:schemeClr val="bg2"/>
                </a:solidFill>
                <a:latin typeface="Zen Dots" panose="020B0604020202020204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614438247"/>
      </p:ext>
    </p:extLst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523</Words>
  <Application>Microsoft Office PowerPoint</Application>
  <PresentationFormat>On-screen Show (16:9)</PresentationFormat>
  <Paragraphs>218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Zen Dots</vt:lpstr>
      <vt:lpstr>Arial</vt:lpstr>
      <vt:lpstr>Anaheim</vt:lpstr>
      <vt:lpstr> Computer Science Degree for College by Slidesgo</vt:lpstr>
      <vt:lpstr>Sortari</vt:lpstr>
      <vt:lpstr>Algoritmii de sortare implementati</vt:lpstr>
      <vt:lpstr>Analiza algoritmilor</vt:lpstr>
      <vt:lpstr>1000 1000 1024</vt:lpstr>
      <vt:lpstr>Eficienta (Best/Worst)</vt:lpstr>
      <vt:lpstr>1000 1000 2048</vt:lpstr>
      <vt:lpstr>Eficienta (Best/Worst)</vt:lpstr>
      <vt:lpstr>1000 1000 4096</vt:lpstr>
      <vt:lpstr>Eficienta (Best/Worst)</vt:lpstr>
      <vt:lpstr>1000 1000 8192</vt:lpstr>
      <vt:lpstr>Eficienta (Best/Worst)</vt:lpstr>
      <vt:lpstr>1000 1000 16384</vt:lpstr>
      <vt:lpstr>Eficienta (Best/Worst)</vt:lpstr>
      <vt:lpstr>1000 1000 32768</vt:lpstr>
      <vt:lpstr>Eficienta (Best/Worst)</vt:lpstr>
      <vt:lpstr>1000 1000 65536</vt:lpstr>
      <vt:lpstr>Eficienta (Best/Worst)</vt:lpstr>
      <vt:lpstr>1000000 1000 1024</vt:lpstr>
      <vt:lpstr>Eficienta (Best/Worst)</vt:lpstr>
      <vt:lpstr>1000000 1000 2048</vt:lpstr>
      <vt:lpstr>Eficienta (Best/Worst)</vt:lpstr>
      <vt:lpstr>1000000 1000 4096</vt:lpstr>
      <vt:lpstr>Eficienta (Best/Worst)</vt:lpstr>
      <vt:lpstr>1000000 1000 8192</vt:lpstr>
      <vt:lpstr>Eficienta (Best/Worst)</vt:lpstr>
      <vt:lpstr>1000000 1000 16384</vt:lpstr>
      <vt:lpstr>Eficienta (Best/Worst)</vt:lpstr>
      <vt:lpstr>1000000 1000 32768</vt:lpstr>
      <vt:lpstr>Eficienta (Best/Worst)</vt:lpstr>
      <vt:lpstr>1000000 1000 65536</vt:lpstr>
      <vt:lpstr>Eficienta (Best/Worst)</vt:lpstr>
      <vt:lpstr>1000000 10000 1024</vt:lpstr>
      <vt:lpstr>Eficienta (Best/Worst)</vt:lpstr>
      <vt:lpstr>1000000 10000 2048</vt:lpstr>
      <vt:lpstr>Eficienta (Best/Worst)</vt:lpstr>
      <vt:lpstr>1000000 10000 4096</vt:lpstr>
      <vt:lpstr>Eficienta (Best/Worst)</vt:lpstr>
      <vt:lpstr>1000000 10000 8192</vt:lpstr>
      <vt:lpstr>Eficienta (Best/Worst)</vt:lpstr>
      <vt:lpstr>1000000 10000 16384</vt:lpstr>
      <vt:lpstr>Eficienta (Best/Worst)</vt:lpstr>
      <vt:lpstr>1000000 10000 32768</vt:lpstr>
      <vt:lpstr>Eficienta (Best/Worst)</vt:lpstr>
      <vt:lpstr>1000000 10000 65536</vt:lpstr>
      <vt:lpstr>Eficienta (Best/Worst)</vt:lpstr>
      <vt:lpstr>1000000 100000 1024</vt:lpstr>
      <vt:lpstr>Eficienta (Best/Worst)</vt:lpstr>
      <vt:lpstr>1000000 100000 2048</vt:lpstr>
      <vt:lpstr>Eficienta (Best/Worst)</vt:lpstr>
      <vt:lpstr>1000000 100000 4096</vt:lpstr>
      <vt:lpstr>Eficienta (Best/Worst)</vt:lpstr>
      <vt:lpstr>1000000 100000 8192</vt:lpstr>
      <vt:lpstr>Eficienta (Best/Worst)</vt:lpstr>
      <vt:lpstr>1000000 100000 16384</vt:lpstr>
      <vt:lpstr>Eficienta (Best/Worst)</vt:lpstr>
      <vt:lpstr>1000000 100000 32768</vt:lpstr>
      <vt:lpstr>Eficienta (Best/Worst)</vt:lpstr>
      <vt:lpstr>1000000 100000 65536</vt:lpstr>
      <vt:lpstr>Eficienta (Best/Worst)</vt:lpstr>
      <vt:lpstr>100000000 100000000 65536</vt:lpstr>
      <vt:lpstr>Eficienta (Best/Worst)</vt:lpstr>
      <vt:lpstr>În 85% din cazuri, Radix Sort este mai rapid decât Quick Sort, iar în celelalte cazuri diferenta de timp este foarte mica.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</dc:title>
  <dc:creator>Daria</dc:creator>
  <cp:lastModifiedBy>Daria Stefana  Clem</cp:lastModifiedBy>
  <cp:revision>6</cp:revision>
  <dcterms:modified xsi:type="dcterms:W3CDTF">2022-03-30T19:22:09Z</dcterms:modified>
</cp:coreProperties>
</file>