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comments/comment1.xml" ContentType="application/vnd.openxmlformats-officedocument.presentationml.comments+xml"/>
  <Override PartName="/ppt/theme/themeOverride24.xml" ContentType="application/vnd.openxmlformats-officedocument.themeOverride+xml"/>
  <Override PartName="/ppt/theme/themeOverride25.xml" ContentType="application/vnd.openxmlformats-officedocument.themeOverride+xml"/>
  <Override PartName="/ppt/comments/comment2.xml" ContentType="application/vnd.openxmlformats-officedocument.presentationml.comments+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9"/>
  </p:notesMasterIdLst>
  <p:handoutMasterIdLst>
    <p:handoutMasterId r:id="rId40"/>
  </p:handoutMasterIdLst>
  <p:sldIdLst>
    <p:sldId id="323" r:id="rId2"/>
    <p:sldId id="256" r:id="rId3"/>
    <p:sldId id="339" r:id="rId4"/>
    <p:sldId id="340" r:id="rId5"/>
    <p:sldId id="341" r:id="rId6"/>
    <p:sldId id="343" r:id="rId7"/>
    <p:sldId id="344" r:id="rId8"/>
    <p:sldId id="345" r:id="rId9"/>
    <p:sldId id="346" r:id="rId10"/>
    <p:sldId id="347" r:id="rId11"/>
    <p:sldId id="348" r:id="rId12"/>
    <p:sldId id="324" r:id="rId13"/>
    <p:sldId id="325" r:id="rId14"/>
    <p:sldId id="327" r:id="rId15"/>
    <p:sldId id="328" r:id="rId16"/>
    <p:sldId id="329" r:id="rId17"/>
    <p:sldId id="358" r:id="rId18"/>
    <p:sldId id="330" r:id="rId19"/>
    <p:sldId id="331" r:id="rId20"/>
    <p:sldId id="333" r:id="rId21"/>
    <p:sldId id="334" r:id="rId22"/>
    <p:sldId id="335" r:id="rId23"/>
    <p:sldId id="352" r:id="rId24"/>
    <p:sldId id="366" r:id="rId25"/>
    <p:sldId id="373" r:id="rId26"/>
    <p:sldId id="367" r:id="rId27"/>
    <p:sldId id="368" r:id="rId28"/>
    <p:sldId id="360" r:id="rId29"/>
    <p:sldId id="370" r:id="rId30"/>
    <p:sldId id="371" r:id="rId31"/>
    <p:sldId id="362" r:id="rId32"/>
    <p:sldId id="372" r:id="rId33"/>
    <p:sldId id="374" r:id="rId34"/>
    <p:sldId id="364" r:id="rId35"/>
    <p:sldId id="338" r:id="rId36"/>
    <p:sldId id="350" r:id="rId37"/>
    <p:sldId id="349" r:id="rId38"/>
  </p:sldIdLst>
  <p:sldSz cx="9144000" cy="5143500" type="screen16x9"/>
  <p:notesSz cx="6669088" cy="9926638"/>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khovets Daria" initials="LD" lastIdx="9" clrIdx="0">
    <p:extLst>
      <p:ext uri="{19B8F6BF-5375-455C-9EA6-DF929625EA0E}">
        <p15:presenceInfo xmlns:p15="http://schemas.microsoft.com/office/powerpoint/2012/main" userId="S::110336@fhwn.ac.at::21cd0c50-b9c0-4c2b-a10e-e314577720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D62"/>
    <a:srgbClr val="FFFF99"/>
    <a:srgbClr val="FFCC66"/>
    <a:srgbClr val="93C4E5"/>
    <a:srgbClr val="68ACDA"/>
    <a:srgbClr val="33CC33"/>
    <a:srgbClr val="E9EBF5"/>
    <a:srgbClr val="61A4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33" autoAdjust="0"/>
  </p:normalViewPr>
  <p:slideViewPr>
    <p:cSldViewPr snapToGrid="0" snapToObjects="1" showGuides="1">
      <p:cViewPr varScale="1">
        <p:scale>
          <a:sx n="144" d="100"/>
          <a:sy n="144" d="100"/>
        </p:scale>
        <p:origin x="636"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86" d="100"/>
          <a:sy n="86" d="100"/>
        </p:scale>
        <p:origin x="2736" y="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4T09:28:12.035" idx="1">
    <p:pos x="10" y="10"/>
    <p:text>Ich habe die Reihenfolge geändert
(die Folie war ganz am Ende, gehört aber zum Abschnitt von Katalin)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15T08:04:16.057" idx="9">
    <p:pos x="2480" y="366"/>
    <p:text>Deskriptive Statistiken für Samples hinzugefügt</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90665" cy="49800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776866" y="0"/>
            <a:ext cx="2890665" cy="498008"/>
          </a:xfrm>
          <a:prstGeom prst="rect">
            <a:avLst/>
          </a:prstGeom>
        </p:spPr>
        <p:txBody>
          <a:bodyPr vert="horz" lIns="91440" tIns="45720" rIns="91440" bIns="45720" rtlCol="0"/>
          <a:lstStyle>
            <a:lvl1pPr algn="r">
              <a:defRPr sz="1200"/>
            </a:lvl1pPr>
          </a:lstStyle>
          <a:p>
            <a:fld id="{8C6004CA-E9E3-427C-A086-EAA89992CF63}" type="datetimeFigureOut">
              <a:rPr lang="de-DE" smtClean="0"/>
              <a:t>22.01.2020</a:t>
            </a:fld>
            <a:endParaRPr lang="de-DE"/>
          </a:p>
        </p:txBody>
      </p:sp>
      <p:sp>
        <p:nvSpPr>
          <p:cNvPr id="4" name="Fußzeilenplatzhalter 3"/>
          <p:cNvSpPr>
            <a:spLocks noGrp="1"/>
          </p:cNvSpPr>
          <p:nvPr>
            <p:ph type="ftr" sz="quarter" idx="2"/>
          </p:nvPr>
        </p:nvSpPr>
        <p:spPr>
          <a:xfrm>
            <a:off x="0" y="9428630"/>
            <a:ext cx="2890665" cy="498008"/>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776866" y="9428630"/>
            <a:ext cx="2890665" cy="498008"/>
          </a:xfrm>
          <a:prstGeom prst="rect">
            <a:avLst/>
          </a:prstGeom>
        </p:spPr>
        <p:txBody>
          <a:bodyPr vert="horz" lIns="91440" tIns="45720" rIns="91440" bIns="45720" rtlCol="0" anchor="b"/>
          <a:lstStyle>
            <a:lvl1pPr algn="r">
              <a:defRPr sz="1200"/>
            </a:lvl1pPr>
          </a:lstStyle>
          <a:p>
            <a:fld id="{AF526D4C-7E23-43D6-99C4-A87DD059C583}" type="slidenum">
              <a:rPr lang="de-DE" smtClean="0"/>
              <a:t>‹Nr.›</a:t>
            </a:fld>
            <a:endParaRPr lang="de-DE"/>
          </a:p>
        </p:txBody>
      </p:sp>
    </p:spTree>
    <p:extLst>
      <p:ext uri="{BB962C8B-B14F-4D97-AF65-F5344CB8AC3E}">
        <p14:creationId xmlns:p14="http://schemas.microsoft.com/office/powerpoint/2010/main" val="988353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8056"/>
          </a:xfrm>
          <a:prstGeom prst="rect">
            <a:avLst/>
          </a:prstGeom>
        </p:spPr>
        <p:txBody>
          <a:bodyPr vert="horz" lIns="94964" tIns="47482" rIns="94964" bIns="47482" rtlCol="0"/>
          <a:lstStyle>
            <a:lvl1pPr algn="l">
              <a:defRPr sz="1200"/>
            </a:lvl1pPr>
          </a:lstStyle>
          <a:p>
            <a:endParaRPr lang="de-DE"/>
          </a:p>
        </p:txBody>
      </p:sp>
      <p:sp>
        <p:nvSpPr>
          <p:cNvPr id="3" name="Datumsplatzhalter 2"/>
          <p:cNvSpPr>
            <a:spLocks noGrp="1"/>
          </p:cNvSpPr>
          <p:nvPr>
            <p:ph type="dt" idx="1"/>
          </p:nvPr>
        </p:nvSpPr>
        <p:spPr>
          <a:xfrm>
            <a:off x="3777607" y="0"/>
            <a:ext cx="2889938" cy="498056"/>
          </a:xfrm>
          <a:prstGeom prst="rect">
            <a:avLst/>
          </a:prstGeom>
        </p:spPr>
        <p:txBody>
          <a:bodyPr vert="horz" lIns="94964" tIns="47482" rIns="94964" bIns="47482" rtlCol="0"/>
          <a:lstStyle>
            <a:lvl1pPr algn="r">
              <a:defRPr sz="1200"/>
            </a:lvl1pPr>
          </a:lstStyle>
          <a:p>
            <a:fld id="{476508B5-6671-0946-9B48-476821C09FB8}" type="datetimeFigureOut">
              <a:rPr lang="de-DE" smtClean="0"/>
              <a:t>22.01.2020</a:t>
            </a:fld>
            <a:endParaRPr lang="de-DE"/>
          </a:p>
        </p:txBody>
      </p:sp>
      <p:sp>
        <p:nvSpPr>
          <p:cNvPr id="4" name="Folienbildplatzhalter 3"/>
          <p:cNvSpPr>
            <a:spLocks noGrp="1" noRot="1" noChangeAspect="1"/>
          </p:cNvSpPr>
          <p:nvPr>
            <p:ph type="sldImg" idx="2"/>
          </p:nvPr>
        </p:nvSpPr>
        <p:spPr>
          <a:xfrm>
            <a:off x="357188" y="1239838"/>
            <a:ext cx="5954712" cy="3351212"/>
          </a:xfrm>
          <a:prstGeom prst="rect">
            <a:avLst/>
          </a:prstGeom>
          <a:noFill/>
          <a:ln w="12700">
            <a:solidFill>
              <a:prstClr val="black"/>
            </a:solidFill>
          </a:ln>
        </p:spPr>
        <p:txBody>
          <a:bodyPr vert="horz" lIns="94964" tIns="47482" rIns="94964" bIns="47482" rtlCol="0" anchor="ctr"/>
          <a:lstStyle/>
          <a:p>
            <a:endParaRPr lang="de-DE"/>
          </a:p>
        </p:txBody>
      </p:sp>
      <p:sp>
        <p:nvSpPr>
          <p:cNvPr id="5" name="Notizenplatzhalter 4"/>
          <p:cNvSpPr>
            <a:spLocks noGrp="1"/>
          </p:cNvSpPr>
          <p:nvPr>
            <p:ph type="body" sz="quarter" idx="3"/>
          </p:nvPr>
        </p:nvSpPr>
        <p:spPr>
          <a:xfrm>
            <a:off x="666909" y="4777196"/>
            <a:ext cx="5335270" cy="3908614"/>
          </a:xfrm>
          <a:prstGeom prst="rect">
            <a:avLst/>
          </a:prstGeom>
        </p:spPr>
        <p:txBody>
          <a:bodyPr vert="horz" lIns="94964" tIns="47482" rIns="94964" bIns="4748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4"/>
            <a:ext cx="2889938" cy="498055"/>
          </a:xfrm>
          <a:prstGeom prst="rect">
            <a:avLst/>
          </a:prstGeom>
        </p:spPr>
        <p:txBody>
          <a:bodyPr vert="horz" lIns="94964" tIns="47482" rIns="94964" bIns="47482" rtlCol="0" anchor="b"/>
          <a:lstStyle>
            <a:lvl1pPr algn="l">
              <a:defRPr sz="1200"/>
            </a:lvl1pPr>
          </a:lstStyle>
          <a:p>
            <a:endParaRPr lang="de-DE"/>
          </a:p>
        </p:txBody>
      </p:sp>
      <p:sp>
        <p:nvSpPr>
          <p:cNvPr id="7" name="Foliennummernplatzhalter 6"/>
          <p:cNvSpPr>
            <a:spLocks noGrp="1"/>
          </p:cNvSpPr>
          <p:nvPr>
            <p:ph type="sldNum" sz="quarter" idx="5"/>
          </p:nvPr>
        </p:nvSpPr>
        <p:spPr>
          <a:xfrm>
            <a:off x="3777607" y="9428584"/>
            <a:ext cx="2889938" cy="498055"/>
          </a:xfrm>
          <a:prstGeom prst="rect">
            <a:avLst/>
          </a:prstGeom>
        </p:spPr>
        <p:txBody>
          <a:bodyPr vert="horz" lIns="94964" tIns="47482" rIns="94964" bIns="47482" rtlCol="0" anchor="b"/>
          <a:lstStyle>
            <a:lvl1pPr algn="r">
              <a:defRPr sz="1200"/>
            </a:lvl1pPr>
          </a:lstStyle>
          <a:p>
            <a:fld id="{519636FB-2810-CE46-8A29-6E5E185D030A}" type="slidenum">
              <a:rPr lang="de-DE" smtClean="0"/>
              <a:t>‹Nr.›</a:t>
            </a:fld>
            <a:endParaRPr lang="de-DE"/>
          </a:p>
        </p:txBody>
      </p:sp>
    </p:spTree>
    <p:extLst>
      <p:ext uri="{BB962C8B-B14F-4D97-AF65-F5344CB8AC3E}">
        <p14:creationId xmlns:p14="http://schemas.microsoft.com/office/powerpoint/2010/main" val="174112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3868" y="2621882"/>
            <a:ext cx="8425008" cy="822597"/>
          </a:xfrm>
          <a:prstGeom prst="rect">
            <a:avLst/>
          </a:prstGeom>
        </p:spPr>
        <p:txBody>
          <a:bodyPr lIns="0" tIns="0" rIns="0" bIns="0"/>
          <a:lstStyle>
            <a:lvl1pPr marL="0" indent="0">
              <a:lnSpc>
                <a:spcPct val="100000"/>
              </a:lnSpc>
              <a:spcBef>
                <a:spcPts val="0"/>
              </a:spcBef>
              <a:buFontTx/>
              <a:buNone/>
              <a:defRPr sz="20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20 Pt.</a:t>
            </a:r>
          </a:p>
        </p:txBody>
      </p:sp>
      <p:sp>
        <p:nvSpPr>
          <p:cNvPr id="19" name="Textplatzhalter 18"/>
          <p:cNvSpPr>
            <a:spLocks noGrp="1" noChangeAspect="1"/>
          </p:cNvSpPr>
          <p:nvPr>
            <p:ph type="body" sz="quarter" idx="12" hasCustomPrompt="1"/>
          </p:nvPr>
        </p:nvSpPr>
        <p:spPr>
          <a:xfrm>
            <a:off x="353870" y="2124190"/>
            <a:ext cx="8425006" cy="426155"/>
          </a:xfrm>
          <a:prstGeom prst="rect">
            <a:avLst/>
          </a:prstGeom>
          <a:solidFill>
            <a:schemeClr val="bg1"/>
          </a:solidFill>
        </p:spPr>
        <p:txBody>
          <a:bodyPr wrap="none" lIns="0" tIns="0" rIns="0" bIns="0"/>
          <a:lstStyle>
            <a:lvl1pPr marL="0" indent="0">
              <a:spcBef>
                <a:spcPts val="0"/>
              </a:spcBef>
              <a:buFontTx/>
              <a:buNone/>
              <a:defRPr sz="33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3500" b="1" i="0">
                <a:latin typeface="Montserrat Semi" charset="0"/>
                <a:ea typeface="Montserrat Semi" charset="0"/>
                <a:cs typeface="Montserrat Semi" charset="0"/>
              </a:defRPr>
            </a:lvl2pPr>
            <a:lvl3pPr marL="685800" indent="0">
              <a:buFontTx/>
              <a:buNone/>
              <a:defRPr sz="3500" b="1" i="0">
                <a:latin typeface="Montserrat Semi" charset="0"/>
                <a:ea typeface="Montserrat Semi" charset="0"/>
                <a:cs typeface="Montserrat Semi" charset="0"/>
              </a:defRPr>
            </a:lvl3pPr>
            <a:lvl4pPr marL="1028700" indent="0">
              <a:buFontTx/>
              <a:buNone/>
              <a:defRPr sz="3500" b="1" i="0">
                <a:latin typeface="Montserrat Semi" charset="0"/>
                <a:ea typeface="Montserrat Semi" charset="0"/>
                <a:cs typeface="Montserrat Semi" charset="0"/>
              </a:defRPr>
            </a:lvl4pPr>
            <a:lvl5pPr marL="1371600" indent="0">
              <a:buFontTx/>
              <a:buNone/>
              <a:defRPr sz="3500" b="1" i="0">
                <a:latin typeface="Montserrat Semi" charset="0"/>
                <a:ea typeface="Montserrat Semi" charset="0"/>
                <a:cs typeface="Montserrat Semi" charset="0"/>
              </a:defRPr>
            </a:lvl5pPr>
          </a:lstStyle>
          <a:p>
            <a:pPr lvl="0"/>
            <a:r>
              <a:rPr lang="de-DE" dirty="0"/>
              <a:t>Titelfolie - TW </a:t>
            </a:r>
            <a:r>
              <a:rPr lang="de-DE" dirty="0" err="1"/>
              <a:t>Cen</a:t>
            </a:r>
            <a:r>
              <a:rPr lang="de-DE" dirty="0"/>
              <a:t> MT, Titel 1zeilig 33 Pt</a:t>
            </a:r>
          </a:p>
        </p:txBody>
      </p:sp>
      <p:sp>
        <p:nvSpPr>
          <p:cNvPr id="22" name="Textplatzhalter 21"/>
          <p:cNvSpPr>
            <a:spLocks noGrp="1"/>
          </p:cNvSpPr>
          <p:nvPr>
            <p:ph type="body" sz="quarter" idx="13" hasCustomPrompt="1"/>
          </p:nvPr>
        </p:nvSpPr>
        <p:spPr>
          <a:xfrm>
            <a:off x="358775" y="4558483"/>
            <a:ext cx="7521892" cy="330274"/>
          </a:xfrm>
          <a:prstGeom prst="rect">
            <a:avLst/>
          </a:prstGeom>
        </p:spPr>
        <p:txBody>
          <a:bodyPr lIns="0" tIns="0" rIns="0" bIns="0" anchor="b"/>
          <a:lstStyle>
            <a:lvl1pPr marL="0" indent="0">
              <a:lnSpc>
                <a:spcPct val="100000"/>
              </a:lnSpc>
              <a:spcBef>
                <a:spcPts val="0"/>
              </a:spcBef>
              <a:buNone/>
              <a:defRPr sz="1000" b="0" i="0" baseline="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1400" b="0" i="0">
                <a:solidFill>
                  <a:schemeClr val="tx1">
                    <a:lumMod val="50000"/>
                    <a:lumOff val="50000"/>
                  </a:schemeClr>
                </a:solidFill>
                <a:latin typeface="Montserrat Light" charset="0"/>
                <a:ea typeface="Montserrat Light" charset="0"/>
                <a:cs typeface="Montserrat Light"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Titel Vorname Nachname Titel, </a:t>
            </a:r>
            <a:r>
              <a:rPr lang="de-DE" dirty="0" err="1"/>
              <a:t>Jobtitle</a:t>
            </a:r>
            <a:r>
              <a:rPr lang="de-DE" dirty="0"/>
              <a:t>, Bereich oder Abteilung</a:t>
            </a:r>
          </a:p>
          <a:p>
            <a:pPr lvl="0"/>
            <a:r>
              <a:rPr lang="de-DE" dirty="0"/>
              <a:t>(TW </a:t>
            </a:r>
            <a:r>
              <a:rPr lang="de-DE" dirty="0" err="1"/>
              <a:t>Cen</a:t>
            </a:r>
            <a:r>
              <a:rPr lang="de-DE" dirty="0"/>
              <a:t> </a:t>
            </a:r>
            <a:r>
              <a:rPr lang="de-DE" dirty="0" err="1"/>
              <a:t>Mt</a:t>
            </a:r>
            <a:r>
              <a:rPr lang="de-DE" dirty="0"/>
              <a:t> 10 Pt.)</a:t>
            </a:r>
          </a:p>
        </p:txBody>
      </p:sp>
      <p:pic>
        <p:nvPicPr>
          <p:cNvPr id="11" name="Bild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Tree>
    <p:extLst>
      <p:ext uri="{BB962C8B-B14F-4D97-AF65-F5344CB8AC3E}">
        <p14:creationId xmlns:p14="http://schemas.microsoft.com/office/powerpoint/2010/main" val="2623219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userDrawn="1">
          <p15:clr>
            <a:srgbClr val="FBAE40"/>
          </p15:clr>
        </p15:guide>
        <p15:guide id="4" pos="226" userDrawn="1">
          <p15:clr>
            <a:srgbClr val="FBAE40"/>
          </p15:clr>
        </p15:guide>
        <p15:guide id="5" orient="horz" pos="804">
          <p15:clr>
            <a:srgbClr val="FBAE40"/>
          </p15:clr>
        </p15:guide>
        <p15:guide id="6" orient="horz" pos="1555">
          <p15:clr>
            <a:srgbClr val="FBAE40"/>
          </p15:clr>
        </p15:guide>
        <p15:guide id="7" orient="horz" pos="3072" userDrawn="1">
          <p15:clr>
            <a:srgbClr val="FBAE40"/>
          </p15:clr>
        </p15:guide>
        <p15:guide id="9" orient="horz" pos="1801" userDrawn="1">
          <p15:clr>
            <a:srgbClr val="FBAE40"/>
          </p15:clr>
        </p15:guide>
        <p15:guide id="10" pos="55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ufzählung">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1" y="1544400"/>
            <a:ext cx="8450732" cy="3105407"/>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8362224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8" orient="horz" pos="804">
          <p15:clr>
            <a:srgbClr val="FBAE40"/>
          </p15:clr>
        </p15:guide>
        <p15:guide id="9" orient="horz" pos="1102" userDrawn="1">
          <p15:clr>
            <a:srgbClr val="FBAE40"/>
          </p15:clr>
        </p15:guide>
        <p15:guide id="10" pos="22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urzer Header Aufzählung">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0" y="1544400"/>
            <a:ext cx="8470187" cy="3093690"/>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51231365"/>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2" userDrawn="1">
          <p15:clr>
            <a:srgbClr val="FBAE40"/>
          </p15:clr>
        </p15:guide>
        <p15:guide id="8" pos="22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Header ">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8294762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userDrawn="1">
          <p15:clr>
            <a:srgbClr val="FBAE40"/>
          </p15:clr>
        </p15:guide>
        <p15:guide id="6" orient="horz" pos="110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r kurzer Header">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55327057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3 Bilder">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51041118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userDrawn="1">
          <p15:clr>
            <a:srgbClr val="FBAE40"/>
          </p15:clr>
        </p15:guide>
        <p15:guide id="7" orient="horz" pos="102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urzer Header 3 Bilder">
    <p:spTree>
      <p:nvGrpSpPr>
        <p:cNvPr id="1" name=""/>
        <p:cNvGrpSpPr/>
        <p:nvPr/>
      </p:nvGrpSpPr>
      <p:grpSpPr>
        <a:xfrm>
          <a:off x="0" y="0"/>
          <a:ext cx="0" cy="0"/>
          <a:chOff x="0" y="0"/>
          <a:chExt cx="0" cy="0"/>
        </a:xfrm>
      </p:grpSpPr>
      <p:pic>
        <p:nvPicPr>
          <p:cNvPr id="12"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3567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77278588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guide id="7" orient="horz" pos="10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1 Bild">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408909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urzer Header 1 Bild">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7780557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Diagramm">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2"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3493926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rzer Header Diagramm">
    <p:spTree>
      <p:nvGrpSpPr>
        <p:cNvPr id="1" name=""/>
        <p:cNvGrpSpPr/>
        <p:nvPr/>
      </p:nvGrpSpPr>
      <p:grpSpPr>
        <a:xfrm>
          <a:off x="0" y="0"/>
          <a:ext cx="0" cy="0"/>
          <a:chOff x="0" y="0"/>
          <a:chExt cx="0" cy="0"/>
        </a:xfrm>
      </p:grpSpPr>
      <p:pic>
        <p:nvPicPr>
          <p:cNvPr id="9"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162001"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0235158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Subheader Fließtext">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97"/>
            <a:ext cx="8426450"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spcAft>
                <a:spcPts val="0"/>
              </a:spcAft>
              <a:buClr>
                <a:srgbClr val="132D62"/>
              </a:buClr>
              <a:buSzPct val="120000"/>
              <a:buFont typeface="Arial" panose="020B0604020202020204" pitchFamily="34"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a:p>
            <a:pPr lvl="1"/>
            <a:r>
              <a:rPr lang="de-DE" dirty="0"/>
              <a:t>Aufzählungsbeispiel</a:t>
            </a:r>
          </a:p>
          <a:p>
            <a:pPr lvl="0"/>
            <a:endParaRPr lang="de-DE" dirty="0"/>
          </a:p>
          <a:p>
            <a:pPr lvl="0"/>
            <a:r>
              <a:rPr lang="de-DE" dirty="0"/>
              <a:t>Fließtextbeispiel</a:t>
            </a:r>
          </a:p>
          <a:p>
            <a:pPr lvl="1"/>
            <a:endParaRPr lang="de-DE" dirty="0"/>
          </a:p>
          <a:p>
            <a:pPr lvl="1"/>
            <a:endParaRPr lang="de-DE" dirty="0"/>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773473932"/>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6" orient="horz" pos="804" userDrawn="1">
          <p15:clr>
            <a:srgbClr val="FBAE40"/>
          </p15:clr>
        </p15:guide>
        <p15:guide id="9" orient="horz" pos="114">
          <p15:clr>
            <a:srgbClr val="FBAE40"/>
          </p15:clr>
        </p15:guide>
        <p15:guide id="12" orient="horz" pos="1104" userDrawn="1">
          <p15:clr>
            <a:srgbClr val="FBAE40"/>
          </p15:clr>
        </p15:guide>
        <p15:guide id="13" orient="horz" pos="513" userDrawn="1">
          <p15:clr>
            <a:srgbClr val="FBAE40"/>
          </p15:clr>
        </p15:guide>
        <p15:guide id="14" pos="226" userDrawn="1">
          <p15:clr>
            <a:srgbClr val="FBAE40"/>
          </p15:clr>
        </p15:guide>
        <p15:guide id="15" pos="55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ischenüberschrift Subheader">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449634"/>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7009465"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10824524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urze Zwischenüberschrift Subheader">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4394012"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1" y="2237074"/>
            <a:ext cx="4394012"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449813"/>
            <a:ext cx="5116284" cy="447675"/>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53395129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0" orient="horz" pos="181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Zwischenüberschrif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144833"/>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071215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urze Zwischenüberschrift">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139942"/>
            <a:ext cx="5116284" cy="447675"/>
          </a:xfrm>
          <a:prstGeom prst="rect">
            <a:avLst/>
          </a:prstGeom>
        </p:spPr>
      </p:pic>
      <p:sp>
        <p:nvSpPr>
          <p:cNvPr id="15" name="Textplatzhalter 14"/>
          <p:cNvSpPr>
            <a:spLocks noGrp="1"/>
          </p:cNvSpPr>
          <p:nvPr>
            <p:ph type="body" sz="quarter" idx="10" hasCustomPrompt="1"/>
          </p:nvPr>
        </p:nvSpPr>
        <p:spPr>
          <a:xfrm>
            <a:off x="352800" y="2237074"/>
            <a:ext cx="43805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892554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Vollflächig">
    <p:spTree>
      <p:nvGrpSpPr>
        <p:cNvPr id="1" name=""/>
        <p:cNvGrpSpPr/>
        <p:nvPr/>
      </p:nvGrpSpPr>
      <p:grpSpPr>
        <a:xfrm>
          <a:off x="0" y="0"/>
          <a:ext cx="0" cy="0"/>
          <a:chOff x="0" y="0"/>
          <a:chExt cx="0" cy="0"/>
        </a:xfrm>
      </p:grpSpPr>
      <p:sp useBgFill="1">
        <p:nvSpPr>
          <p:cNvPr id="4" name="Medienplatzhalter 3"/>
          <p:cNvSpPr>
            <a:spLocks noGrp="1"/>
          </p:cNvSpPr>
          <p:nvPr>
            <p:ph type="media" sz="quarter" idx="10"/>
          </p:nvPr>
        </p:nvSpPr>
        <p:spPr>
          <a:xfrm>
            <a:off x="0" y="0"/>
            <a:ext cx="9144000" cy="5143500"/>
          </a:xfrm>
          <a:prstGeom prst="rect">
            <a:avLst/>
          </a:prstGeom>
        </p:spPr>
        <p:txBody>
          <a:bodyPr anchor="ctr"/>
          <a:lstStyle>
            <a:lvl1pPr marL="0" indent="0" algn="ctr">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Mediaclip durch Klicken auf Symbol hinzufügen</a:t>
            </a:r>
          </a:p>
        </p:txBody>
      </p:sp>
    </p:spTree>
    <p:extLst>
      <p:ext uri="{BB962C8B-B14F-4D97-AF65-F5344CB8AC3E}">
        <p14:creationId xmlns:p14="http://schemas.microsoft.com/office/powerpoint/2010/main" val="10366943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rtschaf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Wirtschaft</a:t>
            </a:r>
          </a:p>
        </p:txBody>
      </p:sp>
    </p:spTree>
    <p:extLst>
      <p:ext uri="{BB962C8B-B14F-4D97-AF65-F5344CB8AC3E}">
        <p14:creationId xmlns:p14="http://schemas.microsoft.com/office/powerpoint/2010/main" val="121940081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chnik">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Technik</a:t>
            </a:r>
          </a:p>
        </p:txBody>
      </p:sp>
    </p:spTree>
    <p:extLst>
      <p:ext uri="{BB962C8B-B14F-4D97-AF65-F5344CB8AC3E}">
        <p14:creationId xmlns:p14="http://schemas.microsoft.com/office/powerpoint/2010/main" val="85218174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esund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Gesundheit</a:t>
            </a:r>
          </a:p>
        </p:txBody>
      </p:sp>
    </p:spTree>
    <p:extLst>
      <p:ext uri="{BB962C8B-B14F-4D97-AF65-F5344CB8AC3E}">
        <p14:creationId xmlns:p14="http://schemas.microsoft.com/office/powerpoint/2010/main" val="179063771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or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Sport</a:t>
            </a:r>
          </a:p>
        </p:txBody>
      </p:sp>
    </p:spTree>
    <p:extLst>
      <p:ext uri="{BB962C8B-B14F-4D97-AF65-F5344CB8AC3E}">
        <p14:creationId xmlns:p14="http://schemas.microsoft.com/office/powerpoint/2010/main" val="33185633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cher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Sicherheit</a:t>
            </a:r>
          </a:p>
        </p:txBody>
      </p:sp>
    </p:spTree>
    <p:extLst>
      <p:ext uri="{BB962C8B-B14F-4D97-AF65-F5344CB8AC3E}">
        <p14:creationId xmlns:p14="http://schemas.microsoft.com/office/powerpoint/2010/main" val="154193090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ubheader 2 Spalten Aufzählung">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9" name="Textplatzhalter 8"/>
          <p:cNvSpPr>
            <a:spLocks noGrp="1"/>
          </p:cNvSpPr>
          <p:nvPr>
            <p:ph type="body" sz="quarter" idx="16" hasCustomPrompt="1"/>
          </p:nvPr>
        </p:nvSpPr>
        <p:spPr>
          <a:xfrm>
            <a:off x="3528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8"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
        <p:nvSpPr>
          <p:cNvPr id="10" name="Textplatzhalter 8"/>
          <p:cNvSpPr>
            <a:spLocks noGrp="1"/>
          </p:cNvSpPr>
          <p:nvPr>
            <p:ph type="body" sz="quarter" idx="17" hasCustomPrompt="1"/>
          </p:nvPr>
        </p:nvSpPr>
        <p:spPr>
          <a:xfrm>
            <a:off x="45720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baseline="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712597309"/>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5" orient="horz" pos="804">
          <p15:clr>
            <a:srgbClr val="FBAE40"/>
          </p15:clr>
        </p15:guide>
        <p15:guide id="6" orient="horz" pos="305" userDrawn="1">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0" pos="57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llflächiges dunk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chemeClr val="bg1"/>
          </a:solidFill>
        </p:spPr>
        <p:txBody>
          <a:bodyPr wrap="none" lIns="648000" tIns="0" rIns="648000" bIns="0" anchor="ctr" anchorCtr="0"/>
          <a:lstStyle>
            <a:lvl1pPr marL="0" indent="0" algn="r">
              <a:buFontTx/>
              <a:buNone/>
              <a:defRPr sz="28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204678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llflächiges hel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rgbClr val="132D62"/>
          </a:solidFill>
        </p:spPr>
        <p:txBody>
          <a:bodyPr wrap="none" lIns="648000" tIns="0" rIns="648000" bIns="0" anchor="ctr" anchorCtr="0"/>
          <a:lstStyle>
            <a:lvl1pPr marL="0" indent="0" algn="r">
              <a:buFontTx/>
              <a:buNone/>
              <a:defRPr sz="28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74055439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Subheader Aufzählung Bild">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4" name="Bildplatzhalter 3"/>
          <p:cNvSpPr>
            <a:spLocks noGrp="1"/>
          </p:cNvSpPr>
          <p:nvPr>
            <p:ph type="pic" sz="quarter" idx="17"/>
          </p:nvPr>
        </p:nvSpPr>
        <p:spPr>
          <a:xfrm>
            <a:off x="4574381" y="1628531"/>
            <a:ext cx="4395600" cy="3322800"/>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
        <p:nvSpPr>
          <p:cNvPr id="10" name="Textplatzhalter 8"/>
          <p:cNvSpPr>
            <a:spLocks noGrp="1"/>
          </p:cNvSpPr>
          <p:nvPr>
            <p:ph type="body" sz="quarter" idx="18" hasCustomPrompt="1"/>
          </p:nvPr>
        </p:nvSpPr>
        <p:spPr>
          <a:xfrm>
            <a:off x="352800" y="1544400"/>
            <a:ext cx="4025022" cy="3406931"/>
          </a:xfrm>
          <a:prstGeom prst="rect">
            <a:avLst/>
          </a:prstGeom>
        </p:spPr>
        <p:txBody>
          <a:bodyPr wrap="square"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312640894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12" pos="2980">
          <p15:clr>
            <a:srgbClr val="FBAE40"/>
          </p15:clr>
        </p15:guide>
        <p15:guide id="13" orient="horz" pos="102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rzer Header Subheader Fließtext">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95955"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00"/>
            <a:ext cx="8426449"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11"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2268380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1" pos="5534" userDrawn="1">
          <p15:clr>
            <a:srgbClr val="FBAE40"/>
          </p15:clr>
        </p15:guide>
        <p15:guide id="12" pos="226" userDrawn="1">
          <p15:clr>
            <a:srgbClr val="FBAE40"/>
          </p15:clr>
        </p15:guide>
        <p15:guide id="13" orient="horz" pos="5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urzer Header Subheader 2 Spalten Aufzählung">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15906"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4" name="Textplatzhalter 3"/>
          <p:cNvSpPr>
            <a:spLocks noGrp="1"/>
          </p:cNvSpPr>
          <p:nvPr>
            <p:ph type="body" sz="quarter" idx="15" hasCustomPrompt="1"/>
          </p:nvPr>
        </p:nvSpPr>
        <p:spPr>
          <a:xfrm>
            <a:off x="4572000" y="1544400"/>
            <a:ext cx="4206875"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6" name="Textplatzhalter 5"/>
          <p:cNvSpPr>
            <a:spLocks noGrp="1"/>
          </p:cNvSpPr>
          <p:nvPr>
            <p:ph type="body" sz="quarter" idx="16" hasCustomPrompt="1"/>
          </p:nvPr>
        </p:nvSpPr>
        <p:spPr>
          <a:xfrm>
            <a:off x="352425" y="1544400"/>
            <a:ext cx="3960306"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8852329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2" pos="5534">
          <p15:clr>
            <a:srgbClr val="FBAE40"/>
          </p15:clr>
        </p15:guide>
        <p15:guide id="13" pos="226">
          <p15:clr>
            <a:srgbClr val="FBAE40"/>
          </p15:clr>
        </p15:guide>
        <p15:guide id="14" orient="horz" pos="5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rzer Header Subheader Aufzählung Bild">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03591"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6" name="Textplatzhalter 5"/>
          <p:cNvSpPr>
            <a:spLocks noGrp="1"/>
          </p:cNvSpPr>
          <p:nvPr>
            <p:ph type="body" sz="quarter" idx="16" hasCustomPrompt="1"/>
          </p:nvPr>
        </p:nvSpPr>
        <p:spPr>
          <a:xfrm>
            <a:off x="352425" y="1544400"/>
            <a:ext cx="3960306" cy="340361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5" name="Bildplatzhalter 4"/>
          <p:cNvSpPr>
            <a:spLocks noGrp="1"/>
          </p:cNvSpPr>
          <p:nvPr>
            <p:ph type="pic" sz="quarter" idx="17"/>
          </p:nvPr>
        </p:nvSpPr>
        <p:spPr>
          <a:xfrm>
            <a:off x="4575600" y="1627200"/>
            <a:ext cx="4394200" cy="3324002"/>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Tree>
    <p:extLst>
      <p:ext uri="{BB962C8B-B14F-4D97-AF65-F5344CB8AC3E}">
        <p14:creationId xmlns:p14="http://schemas.microsoft.com/office/powerpoint/2010/main" val="424994294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3" userDrawn="1">
          <p15:clr>
            <a:srgbClr val="FBAE40"/>
          </p15:clr>
        </p15:guide>
        <p15:guide id="12" pos="5534">
          <p15:clr>
            <a:srgbClr val="FBAE40"/>
          </p15:clr>
        </p15:guide>
        <p15:guide id="13" pos="226">
          <p15:clr>
            <a:srgbClr val="FBAE40"/>
          </p15:clr>
        </p15:guide>
        <p15:guide id="14" orient="horz" pos="513">
          <p15:clr>
            <a:srgbClr val="FBAE40"/>
          </p15:clr>
        </p15:guide>
        <p15:guide id="15" orient="horz" pos="102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Fließtex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971550" indent="-285750">
              <a:buClr>
                <a:srgbClr val="132D62"/>
              </a:buClr>
              <a:buSzPct val="120000"/>
              <a:buFont typeface="Symbol" panose="05050102010706020507" pitchFamily="18" charset="2"/>
              <a:buChar char="-"/>
              <a:defRPr sz="14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a:p>
            <a:pPr lvl="2"/>
            <a:r>
              <a:rPr lang="de-DE" dirty="0"/>
              <a:t>Aufzählungsbeispiel 14 Pt.</a:t>
            </a:r>
          </a:p>
          <a:p>
            <a:pPr lvl="2"/>
            <a:endParaRPr lang="de-DE" dirty="0"/>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2461220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8" orient="horz" pos="804" userDrawn="1">
          <p15:clr>
            <a:srgbClr val="FBAE40"/>
          </p15:clr>
        </p15:guide>
        <p15:guide id="9" orient="horz" pos="1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urzer Header Fließtext">
    <p:spTree>
      <p:nvGrpSpPr>
        <p:cNvPr id="1" name=""/>
        <p:cNvGrpSpPr/>
        <p:nvPr/>
      </p:nvGrpSpPr>
      <p:grpSpPr>
        <a:xfrm>
          <a:off x="0" y="0"/>
          <a:ext cx="0" cy="0"/>
          <a:chOff x="0" y="0"/>
          <a:chExt cx="0" cy="0"/>
        </a:xfrm>
      </p:grpSpPr>
      <p:pic>
        <p:nvPicPr>
          <p:cNvPr id="6"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87826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5" orient="horz" pos="804">
          <p15:clr>
            <a:srgbClr val="FBAE40"/>
          </p15:clr>
        </p15:guide>
        <p15:guide id="6" orient="horz" pos="110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98470"/>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8" r:id="rId3"/>
    <p:sldLayoutId id="2147483711" r:id="rId4"/>
    <p:sldLayoutId id="2147483699" r:id="rId5"/>
    <p:sldLayoutId id="2147483709" r:id="rId6"/>
    <p:sldLayoutId id="2147483712" r:id="rId7"/>
    <p:sldLayoutId id="2147483671" r:id="rId8"/>
    <p:sldLayoutId id="2147483700" r:id="rId9"/>
    <p:sldLayoutId id="2147483691" r:id="rId10"/>
    <p:sldLayoutId id="2147483701" r:id="rId11"/>
    <p:sldLayoutId id="2147483668" r:id="rId12"/>
    <p:sldLayoutId id="2147483702" r:id="rId13"/>
    <p:sldLayoutId id="2147483695" r:id="rId14"/>
    <p:sldLayoutId id="2147483714" r:id="rId15"/>
    <p:sldLayoutId id="2147483698" r:id="rId16"/>
    <p:sldLayoutId id="2147483704" r:id="rId17"/>
    <p:sldLayoutId id="2147483696" r:id="rId18"/>
    <p:sldLayoutId id="2147483705" r:id="rId19"/>
    <p:sldLayoutId id="2147483693" r:id="rId20"/>
    <p:sldLayoutId id="2147483707" r:id="rId21"/>
    <p:sldLayoutId id="2147483694" r:id="rId22"/>
    <p:sldLayoutId id="2147483706" r:id="rId23"/>
    <p:sldLayoutId id="2147483697" r:id="rId24"/>
    <p:sldLayoutId id="2147483719" r:id="rId25"/>
    <p:sldLayoutId id="2147483720" r:id="rId26"/>
    <p:sldLayoutId id="2147483721" r:id="rId27"/>
    <p:sldLayoutId id="2147483722" r:id="rId28"/>
    <p:sldLayoutId id="2147483723" r:id="rId29"/>
    <p:sldLayoutId id="2147483710" r:id="rId30"/>
    <p:sldLayoutId id="2147483718" r:id="rId31"/>
  </p:sldLayoutIdLst>
  <p:transition>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piegel.de/thema/klimawandel/" TargetMode="External"/><Relationship Id="rId2" Type="http://schemas.openxmlformats.org/officeDocument/2006/relationships/slideLayout" Target="../slideLayouts/slideLayout8.xml"/><Relationship Id="rId1" Type="http://schemas.openxmlformats.org/officeDocument/2006/relationships/themeOverride" Target="../theme/themeOverride13.xml"/><Relationship Id="rId4" Type="http://schemas.openxmlformats.org/officeDocument/2006/relationships/hyperlink" Target="https://www.bild.de/themen/ereignisse/klimawandel/news-nachrichten-news-fotos-videos-16877746.bild.html"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themeOverride" Target="../theme/themeOverride23.xml"/><Relationship Id="rId4" Type="http://schemas.openxmlformats.org/officeDocument/2006/relationships/comments" Target="../comments/commen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hemeOverride" Target="../theme/themeOverride24.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0.xml"/><Relationship Id="rId1" Type="http://schemas.openxmlformats.org/officeDocument/2006/relationships/themeOverride" Target="../theme/themeOverride25.xml"/><Relationship Id="rId5" Type="http://schemas.openxmlformats.org/officeDocument/2006/relationships/comments" Target="../comments/commen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0.xml"/><Relationship Id="rId1" Type="http://schemas.openxmlformats.org/officeDocument/2006/relationships/themeOverride" Target="../theme/themeOverride26.xml"/></Relationships>
</file>

<file path=ppt/slides/_rels/slide3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de-AT" dirty="0"/>
              <a:t>Datenquellen und Datenaufbereitung</a:t>
            </a:r>
          </a:p>
        </p:txBody>
      </p:sp>
      <p:sp>
        <p:nvSpPr>
          <p:cNvPr id="5" name="Rechteck 4"/>
          <p:cNvSpPr/>
          <p:nvPr/>
        </p:nvSpPr>
        <p:spPr>
          <a:xfrm>
            <a:off x="869763" y="1532098"/>
            <a:ext cx="5458149" cy="1615827"/>
          </a:xfrm>
          <a:prstGeom prst="rect">
            <a:avLst/>
          </a:prstGeom>
          <a:noFill/>
          <a:effectLst/>
        </p:spPr>
        <p:txBody>
          <a:bodyPr wrap="square">
            <a:spAutoFit/>
          </a:bodyPr>
          <a:lstStyle/>
          <a:p>
            <a:pPr lvl="0">
              <a:spcAft>
                <a:spcPts val="600"/>
              </a:spcAft>
              <a:defRPr/>
            </a:pPr>
            <a:r>
              <a:rPr lang="de-AT" sz="2400" b="1" dirty="0">
                <a:latin typeface="Tw Cen MT" panose="020B0602020104020603" pitchFamily="34" charset="0"/>
              </a:rPr>
              <a:t>Text-</a:t>
            </a:r>
            <a:r>
              <a:rPr lang="de-AT" sz="2400" b="1" dirty="0" err="1">
                <a:latin typeface="Tw Cen MT" panose="020B0602020104020603" pitchFamily="34" charset="0"/>
              </a:rPr>
              <a:t>Scraping</a:t>
            </a:r>
            <a:r>
              <a:rPr lang="de-AT" sz="2400" b="1" dirty="0">
                <a:latin typeface="Tw Cen MT" panose="020B0602020104020603" pitchFamily="34" charset="0"/>
              </a:rPr>
              <a:t> und Textanalyse </a:t>
            </a:r>
          </a:p>
          <a:p>
            <a:pPr lvl="0">
              <a:spcAft>
                <a:spcPts val="600"/>
              </a:spcAft>
              <a:defRPr/>
            </a:pPr>
            <a:endParaRPr lang="de-AT" sz="2400" b="1">
              <a:latin typeface="Tw Cen MT" panose="020B0602020104020603" pitchFamily="34" charset="0"/>
            </a:endParaRPr>
          </a:p>
          <a:p>
            <a:pPr lvl="0">
              <a:spcAft>
                <a:spcPts val="600"/>
              </a:spcAft>
              <a:defRPr/>
            </a:pPr>
            <a:r>
              <a:rPr lang="de-AT" sz="1800" b="1">
                <a:latin typeface="Tw Cen MT" panose="020B0602020104020603" pitchFamily="34" charset="0"/>
              </a:rPr>
              <a:t>Daria Liakhovets		Stefan Kostelecky</a:t>
            </a:r>
          </a:p>
          <a:p>
            <a:pPr lvl="0">
              <a:spcAft>
                <a:spcPts val="600"/>
              </a:spcAft>
              <a:defRPr/>
            </a:pPr>
            <a:r>
              <a:rPr lang="de-AT" sz="1800" b="1">
                <a:latin typeface="Tw Cen MT" panose="020B0602020104020603" pitchFamily="34" charset="0"/>
              </a:rPr>
              <a:t>Christoph Jungbauer		Katalin Feichtinger</a:t>
            </a:r>
            <a:endParaRPr lang="de-AT" sz="1800" b="1" dirty="0">
              <a:latin typeface="Tw Cen MT" panose="020B0602020104020603" pitchFamily="34" charset="0"/>
            </a:endParaRPr>
          </a:p>
        </p:txBody>
      </p:sp>
      <p:pic>
        <p:nvPicPr>
          <p:cNvPr id="1026" name="Picture 2" descr="Bildergebnis für data source cartoon">
            <a:extLst>
              <a:ext uri="{FF2B5EF4-FFF2-40B4-BE49-F238E27FC236}">
                <a16:creationId xmlns:a16="http://schemas.microsoft.com/office/drawing/2014/main" id="{98F5662E-889D-4BB3-9364-A3F9F959B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63" y="3364524"/>
            <a:ext cx="4080841" cy="126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71195"/>
      </p:ext>
    </p:extLst>
  </p:cSld>
  <p:clrMapOvr>
    <a:overrideClrMapping bg1="lt1" tx1="dk1" bg2="lt2" tx2="dk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Text Mining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Text Mining ist ein Analyseverfahren zur Entdeckung von Strukturen und Daten im Text. </a:t>
            </a:r>
          </a:p>
          <a:p>
            <a:r>
              <a:rPr lang="de-AT" dirty="0"/>
              <a:t>Data Mining mit Hilfe von Datenbanken (wie Kundendaten einer E-Commerce Plattform) prägen den Begriff KDD (Knowledge Discovery in Databases). </a:t>
            </a:r>
          </a:p>
          <a:p>
            <a:r>
              <a:rPr lang="de-AT" dirty="0"/>
              <a:t>Text Mining durch automatisierte Verarbeitung bezeichnet Tan analog dazu als KDT (Knowledge Discovery </a:t>
            </a:r>
            <a:r>
              <a:rPr lang="de-AT" dirty="0" err="1"/>
              <a:t>from</a:t>
            </a:r>
            <a:r>
              <a:rPr lang="de-AT" dirty="0"/>
              <a:t> Text).</a:t>
            </a:r>
          </a:p>
          <a:p>
            <a:r>
              <a:rPr lang="de-DE" dirty="0" err="1"/>
              <a:t>Pang</a:t>
            </a:r>
            <a:r>
              <a:rPr lang="de-DE" dirty="0"/>
              <a:t> und Lee beschreiben im Kontext von Text Mining zwei wesentliche Techniken für das automatisierte Lernen: </a:t>
            </a:r>
          </a:p>
          <a:p>
            <a:pPr marL="342900" indent="-342900">
              <a:buFont typeface="Wingdings" panose="05000000000000000000" pitchFamily="2" charset="2"/>
              <a:buChar char="§"/>
            </a:pPr>
            <a:r>
              <a:rPr lang="de-DE" sz="1600" dirty="0"/>
              <a:t>Linguistische Methoden und</a:t>
            </a:r>
          </a:p>
          <a:p>
            <a:pPr marL="342900" indent="-342900">
              <a:buFont typeface="Wingdings" panose="05000000000000000000" pitchFamily="2" charset="2"/>
              <a:buChar char="§"/>
            </a:pPr>
            <a:r>
              <a:rPr lang="de-DE" sz="1600" dirty="0"/>
              <a:t>Maschinelles Lernen </a:t>
            </a:r>
          </a:p>
          <a:p>
            <a:endParaRPr lang="de-AT" dirty="0"/>
          </a:p>
          <a:p>
            <a:r>
              <a:rPr lang="de-AT" b="1" dirty="0"/>
              <a:t>Kombination der Beiden: Sentiment Analyse</a:t>
            </a:r>
          </a:p>
        </p:txBody>
      </p:sp>
    </p:spTree>
    <p:extLst>
      <p:ext uri="{BB962C8B-B14F-4D97-AF65-F5344CB8AC3E}">
        <p14:creationId xmlns:p14="http://schemas.microsoft.com/office/powerpoint/2010/main" val="2446725277"/>
      </p:ext>
    </p:extLst>
  </p:cSld>
  <p:clrMapOvr>
    <a:overrideClrMapping bg1="lt1" tx1="dk1" bg2="lt2" tx2="dk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Die Sentiment Analyse kombiniert linguistische Methoden und maschinelles Lernen im Kontext von Text Mining und versucht mittels statistischer Methoden Stimmungen der Nutzerinnen zu extrahieren. </a:t>
            </a:r>
          </a:p>
          <a:p>
            <a:r>
              <a:rPr lang="de-DE" dirty="0"/>
              <a:t>Eine Liste mit bewerteten Wörtern bietet hierfür beispielsweise die Hochschule Hof. </a:t>
            </a:r>
          </a:p>
          <a:p>
            <a:endParaRPr lang="de-DE" dirty="0"/>
          </a:p>
          <a:p>
            <a:endParaRPr lang="de-DE" dirty="0"/>
          </a:p>
          <a:p>
            <a:endParaRPr lang="de-DE" dirty="0"/>
          </a:p>
          <a:p>
            <a:endParaRPr lang="de-AT" dirty="0"/>
          </a:p>
        </p:txBody>
      </p:sp>
      <p:graphicFrame>
        <p:nvGraphicFramePr>
          <p:cNvPr id="3" name="Tabelle 2">
            <a:extLst>
              <a:ext uri="{FF2B5EF4-FFF2-40B4-BE49-F238E27FC236}">
                <a16:creationId xmlns:a16="http://schemas.microsoft.com/office/drawing/2014/main" id="{42E0BC1B-1411-494F-994E-6B01AC1120DC}"/>
              </a:ext>
            </a:extLst>
          </p:cNvPr>
          <p:cNvGraphicFramePr>
            <a:graphicFrameLocks noGrp="1"/>
          </p:cNvGraphicFramePr>
          <p:nvPr>
            <p:extLst>
              <p:ext uri="{D42A27DB-BD31-4B8C-83A1-F6EECF244321}">
                <p14:modId xmlns:p14="http://schemas.microsoft.com/office/powerpoint/2010/main" val="2912922646"/>
              </p:ext>
            </p:extLst>
          </p:nvPr>
        </p:nvGraphicFramePr>
        <p:xfrm>
          <a:off x="628650" y="2734179"/>
          <a:ext cx="7886700" cy="1429071"/>
        </p:xfrm>
        <a:graphic>
          <a:graphicData uri="http://schemas.openxmlformats.org/drawingml/2006/table">
            <a:tbl>
              <a:tblPr firstRow="1" firstCol="1" bandRow="1">
                <a:tableStyleId>{5C22544A-7EE6-4342-B048-85BDC9FD1C3A}</a:tableStyleId>
              </a:tblPr>
              <a:tblGrid>
                <a:gridCol w="1418029">
                  <a:extLst>
                    <a:ext uri="{9D8B030D-6E8A-4147-A177-3AD203B41FA5}">
                      <a16:colId xmlns:a16="http://schemas.microsoft.com/office/drawing/2014/main" val="1313283382"/>
                    </a:ext>
                  </a:extLst>
                </a:gridCol>
                <a:gridCol w="1556835">
                  <a:extLst>
                    <a:ext uri="{9D8B030D-6E8A-4147-A177-3AD203B41FA5}">
                      <a16:colId xmlns:a16="http://schemas.microsoft.com/office/drawing/2014/main" val="3053224574"/>
                    </a:ext>
                  </a:extLst>
                </a:gridCol>
                <a:gridCol w="2444877">
                  <a:extLst>
                    <a:ext uri="{9D8B030D-6E8A-4147-A177-3AD203B41FA5}">
                      <a16:colId xmlns:a16="http://schemas.microsoft.com/office/drawing/2014/main" val="349465781"/>
                    </a:ext>
                  </a:extLst>
                </a:gridCol>
                <a:gridCol w="1810786">
                  <a:extLst>
                    <a:ext uri="{9D8B030D-6E8A-4147-A177-3AD203B41FA5}">
                      <a16:colId xmlns:a16="http://schemas.microsoft.com/office/drawing/2014/main" val="3399977478"/>
                    </a:ext>
                  </a:extLst>
                </a:gridCol>
                <a:gridCol w="656173">
                  <a:extLst>
                    <a:ext uri="{9D8B030D-6E8A-4147-A177-3AD203B41FA5}">
                      <a16:colId xmlns:a16="http://schemas.microsoft.com/office/drawing/2014/main" val="863053308"/>
                    </a:ext>
                  </a:extLst>
                </a:gridCol>
              </a:tblGrid>
              <a:tr h="0">
                <a:tc gridSpan="5">
                  <a:txBody>
                    <a:bodyPr/>
                    <a:lstStyle/>
                    <a:p>
                      <a:pPr algn="ctr">
                        <a:lnSpc>
                          <a:spcPct val="150000"/>
                        </a:lnSpc>
                        <a:spcBef>
                          <a:spcPts val="300"/>
                        </a:spcBef>
                        <a:spcAft>
                          <a:spcPts val="0"/>
                        </a:spcAft>
                      </a:pPr>
                      <a:r>
                        <a:rPr lang="de-AT" sz="1000">
                          <a:effectLst/>
                        </a:rPr>
                        <a:t>Sentiment Bewertung</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1482781166"/>
                  </a:ext>
                </a:extLst>
              </a:tr>
              <a:tr h="179705">
                <a:tc>
                  <a:txBody>
                    <a:bodyPr/>
                    <a:lstStyle/>
                    <a:p>
                      <a:pPr algn="just">
                        <a:lnSpc>
                          <a:spcPct val="150000"/>
                        </a:lnSpc>
                        <a:spcBef>
                          <a:spcPts val="300"/>
                        </a:spcBef>
                        <a:spcAft>
                          <a:spcPts val="0"/>
                        </a:spcAft>
                      </a:pPr>
                      <a:r>
                        <a:rPr lang="de-AT" sz="1000">
                          <a:effectLst/>
                        </a:rPr>
                        <a:t>Phrase</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Opinionwert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Standardabweichung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Standardfehler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Typ</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0025463"/>
                  </a:ext>
                </a:extLst>
              </a:tr>
              <a:tr h="179705">
                <a:tc>
                  <a:txBody>
                    <a:bodyPr/>
                    <a:lstStyle/>
                    <a:p>
                      <a:pPr algn="just">
                        <a:lnSpc>
                          <a:spcPct val="150000"/>
                        </a:lnSpc>
                        <a:spcBef>
                          <a:spcPts val="300"/>
                        </a:spcBef>
                        <a:spcAft>
                          <a:spcPts val="0"/>
                        </a:spcAft>
                      </a:pPr>
                      <a:r>
                        <a:rPr lang="de-AT" sz="1000">
                          <a:effectLst/>
                        </a:rPr>
                        <a:t>einfach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0.19</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9131527"/>
                  </a:ext>
                </a:extLst>
              </a:tr>
              <a:tr h="179705">
                <a:tc>
                  <a:txBody>
                    <a:bodyPr/>
                    <a:lstStyle/>
                    <a:p>
                      <a:pPr algn="just">
                        <a:lnSpc>
                          <a:spcPct val="150000"/>
                        </a:lnSpc>
                        <a:spcBef>
                          <a:spcPts val="300"/>
                        </a:spcBef>
                        <a:spcAft>
                          <a:spcPts val="0"/>
                        </a:spcAft>
                      </a:pPr>
                      <a:r>
                        <a:rPr lang="de-AT" sz="1000">
                          <a:effectLst/>
                        </a:rPr>
                        <a:t>großartig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16273115"/>
                  </a:ext>
                </a:extLst>
              </a:tr>
              <a:tr h="179705">
                <a:tc>
                  <a:txBody>
                    <a:bodyPr/>
                    <a:lstStyle/>
                    <a:p>
                      <a:pPr algn="just">
                        <a:lnSpc>
                          <a:spcPct val="150000"/>
                        </a:lnSpc>
                        <a:spcBef>
                          <a:spcPts val="300"/>
                        </a:spcBef>
                        <a:spcAft>
                          <a:spcPts val="0"/>
                        </a:spcAft>
                      </a:pPr>
                      <a:r>
                        <a:rPr lang="de-AT" sz="1000">
                          <a:effectLst/>
                        </a:rPr>
                        <a:t>sehr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8331697"/>
                  </a:ext>
                </a:extLst>
              </a:tr>
              <a:tr h="179705">
                <a:tc>
                  <a:txBody>
                    <a:bodyPr/>
                    <a:lstStyle/>
                    <a:p>
                      <a:pPr algn="just">
                        <a:lnSpc>
                          <a:spcPct val="150000"/>
                        </a:lnSpc>
                        <a:spcBef>
                          <a:spcPts val="300"/>
                        </a:spcBef>
                        <a:spcAft>
                          <a:spcPts val="0"/>
                        </a:spcAft>
                      </a:pPr>
                      <a:r>
                        <a:rPr lang="de-AT" sz="1000">
                          <a:effectLst/>
                        </a:rPr>
                        <a:t>nur Schrott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-0.85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0.52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n</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9908109"/>
                  </a:ext>
                </a:extLst>
              </a:tr>
              <a:tr h="179705">
                <a:tc>
                  <a:txBody>
                    <a:bodyPr/>
                    <a:lstStyle/>
                    <a:p>
                      <a:pPr algn="just">
                        <a:lnSpc>
                          <a:spcPct val="150000"/>
                        </a:lnSpc>
                        <a:spcBef>
                          <a:spcPts val="300"/>
                        </a:spcBef>
                        <a:spcAft>
                          <a:spcPts val="0"/>
                        </a:spcAft>
                      </a:pPr>
                      <a:r>
                        <a:rPr lang="de-AT" sz="1000">
                          <a:effectLst/>
                        </a:rPr>
                        <a:t>nur schlecht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-0.97</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0.16</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a</a:t>
                      </a:r>
                      <a:endParaRPr lang="de-AT"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18750392"/>
                  </a:ext>
                </a:extLst>
              </a:tr>
            </a:tbl>
          </a:graphicData>
        </a:graphic>
      </p:graphicFrame>
    </p:spTree>
    <p:extLst>
      <p:ext uri="{BB962C8B-B14F-4D97-AF65-F5344CB8AC3E}">
        <p14:creationId xmlns:p14="http://schemas.microsoft.com/office/powerpoint/2010/main" val="2785204370"/>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Aufbau</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err="1"/>
              <a:t>Theoretischer</a:t>
            </a:r>
            <a:r>
              <a:rPr lang="en-US" sz="1600" dirty="0"/>
              <a:t> </a:t>
            </a:r>
            <a:r>
              <a:rPr lang="en-US" sz="1600" dirty="0" err="1"/>
              <a:t>Hintergrund</a:t>
            </a:r>
            <a:endParaRPr lang="en-US" sz="1600" dirty="0"/>
          </a:p>
          <a:p>
            <a:pPr marL="342900" indent="-342900">
              <a:buFont typeface="Wingdings" panose="05000000000000000000" pitchFamily="2" charset="2"/>
              <a:buChar char="§"/>
            </a:pPr>
            <a:r>
              <a:rPr lang="en-US" sz="1600" dirty="0" err="1"/>
              <a:t>Daten</a:t>
            </a:r>
            <a:r>
              <a:rPr lang="en-US" sz="1600" dirty="0"/>
              <a:t> </a:t>
            </a:r>
            <a:r>
              <a:rPr lang="en-US" sz="1600" dirty="0" err="1"/>
              <a:t>extrahieren</a:t>
            </a:r>
            <a:r>
              <a:rPr lang="en-US" sz="1600" dirty="0"/>
              <a:t> und </a:t>
            </a:r>
            <a:r>
              <a:rPr lang="en-US" sz="1600" dirty="0" err="1"/>
              <a:t>aufbereiten</a:t>
            </a:r>
            <a:endParaRPr lang="en-US" sz="1600" dirty="0"/>
          </a:p>
          <a:p>
            <a:pPr marL="342900" indent="-342900">
              <a:buFont typeface="Wingdings" panose="05000000000000000000" pitchFamily="2" charset="2"/>
              <a:buChar char="§"/>
            </a:pPr>
            <a:r>
              <a:rPr lang="en-US" sz="1600" dirty="0" err="1"/>
              <a:t>Lesbarkeitsindex</a:t>
            </a:r>
            <a:r>
              <a:rPr lang="en-US" sz="1600" dirty="0"/>
              <a:t> </a:t>
            </a:r>
            <a:r>
              <a:rPr lang="en-US" sz="1600" dirty="0" err="1"/>
              <a:t>berechnen</a:t>
            </a:r>
            <a:endParaRPr lang="en-US" sz="1600" dirty="0"/>
          </a:p>
          <a:p>
            <a:pPr marL="342900" indent="-342900">
              <a:buFont typeface="Wingdings" panose="05000000000000000000" pitchFamily="2" charset="2"/>
              <a:buChar char="§"/>
            </a:pPr>
            <a:r>
              <a:rPr lang="en-US" sz="1600" dirty="0" err="1"/>
              <a:t>Textsentiment</a:t>
            </a:r>
            <a:r>
              <a:rPr lang="en-US" sz="1600" dirty="0"/>
              <a:t> </a:t>
            </a:r>
            <a:r>
              <a:rPr lang="en-US" sz="1600" dirty="0" err="1"/>
              <a:t>evaluieren</a:t>
            </a:r>
            <a:r>
              <a:rPr lang="en-US" sz="1600" dirty="0"/>
              <a:t> (</a:t>
            </a:r>
            <a:r>
              <a:rPr lang="en-US" sz="1600" dirty="0" err="1"/>
              <a:t>textblob_de</a:t>
            </a:r>
            <a:r>
              <a:rPr lang="en-US" sz="1600" dirty="0"/>
              <a:t> package)</a:t>
            </a:r>
          </a:p>
          <a:p>
            <a:pPr marL="342900" indent="-342900">
              <a:buFont typeface="Wingdings" panose="05000000000000000000" pitchFamily="2" charset="2"/>
              <a:buChar char="§"/>
            </a:pPr>
            <a:r>
              <a:rPr lang="en-US" sz="1600" dirty="0" err="1"/>
              <a:t>Weitere</a:t>
            </a:r>
            <a:r>
              <a:rPr lang="en-US" sz="1600" dirty="0"/>
              <a:t> </a:t>
            </a:r>
            <a:r>
              <a:rPr lang="en-US" sz="1600" dirty="0" err="1"/>
              <a:t>Merkmale</a:t>
            </a:r>
            <a:r>
              <a:rPr lang="en-US" sz="1600" dirty="0"/>
              <a:t> </a:t>
            </a:r>
            <a:r>
              <a:rPr lang="en-US" sz="1600" dirty="0" err="1"/>
              <a:t>wie</a:t>
            </a:r>
            <a:r>
              <a:rPr lang="en-US" sz="1600" dirty="0"/>
              <a:t> </a:t>
            </a:r>
            <a:r>
              <a:rPr lang="en-US" sz="1600" dirty="0" err="1"/>
              <a:t>Länge</a:t>
            </a:r>
            <a:r>
              <a:rPr lang="en-US" sz="1600" dirty="0"/>
              <a:t> </a:t>
            </a:r>
            <a:r>
              <a:rPr lang="en-US" sz="1600" dirty="0" err="1"/>
              <a:t>eines</a:t>
            </a:r>
            <a:r>
              <a:rPr lang="en-US" sz="1600" dirty="0"/>
              <a:t> </a:t>
            </a:r>
            <a:r>
              <a:rPr lang="en-US" sz="1600" dirty="0" err="1"/>
              <a:t>Artikels</a:t>
            </a:r>
            <a:r>
              <a:rPr lang="en-US" sz="1600" dirty="0"/>
              <a:t>, </a:t>
            </a:r>
            <a:r>
              <a:rPr lang="en-US" sz="1600" dirty="0" err="1"/>
              <a:t>Anzahl</a:t>
            </a:r>
            <a:r>
              <a:rPr lang="en-US" sz="1600" dirty="0"/>
              <a:t> </a:t>
            </a:r>
            <a:r>
              <a:rPr lang="en-US" sz="1600" dirty="0" err="1"/>
              <a:t>Kommentare</a:t>
            </a:r>
            <a:r>
              <a:rPr lang="en-US" sz="1600" dirty="0"/>
              <a:t> </a:t>
            </a:r>
            <a:r>
              <a:rPr lang="en-US" sz="1600" dirty="0" err="1"/>
              <a:t>u.a.</a:t>
            </a:r>
            <a:r>
              <a:rPr lang="en-US" sz="1600" dirty="0"/>
              <a:t> </a:t>
            </a:r>
            <a:r>
              <a:rPr lang="en-US" sz="1600" dirty="0" err="1"/>
              <a:t>erfassen</a:t>
            </a:r>
            <a:r>
              <a:rPr lang="en-US" sz="1600" dirty="0"/>
              <a:t>, </a:t>
            </a:r>
            <a:r>
              <a:rPr lang="en-US" sz="1600" dirty="0" err="1"/>
              <a:t>Ähnlichkeit</a:t>
            </a:r>
            <a:r>
              <a:rPr lang="en-US" sz="1600" dirty="0"/>
              <a:t> der </a:t>
            </a:r>
            <a:r>
              <a:rPr lang="en-US" sz="1600" dirty="0" err="1"/>
              <a:t>Datenquellen</a:t>
            </a:r>
            <a:r>
              <a:rPr lang="en-US" sz="1600" dirty="0"/>
              <a:t> </a:t>
            </a:r>
            <a:r>
              <a:rPr lang="en-US" sz="1600" dirty="0" err="1"/>
              <a:t>evaluieren</a:t>
            </a:r>
            <a:endParaRPr lang="en-US" sz="1600" dirty="0"/>
          </a:p>
          <a:p>
            <a:pPr marL="342900" indent="-342900">
              <a:buFont typeface="Wingdings" panose="05000000000000000000" pitchFamily="2" charset="2"/>
              <a:buChar char="§"/>
            </a:pPr>
            <a:r>
              <a:rPr lang="en-US" sz="1600" dirty="0" err="1"/>
              <a:t>Ergebnisse</a:t>
            </a:r>
            <a:r>
              <a:rPr lang="en-US" sz="1600" dirty="0"/>
              <a:t> </a:t>
            </a:r>
            <a:r>
              <a:rPr lang="en-US" sz="1600" dirty="0" err="1"/>
              <a:t>visualisieren</a:t>
            </a:r>
            <a:endParaRPr lang="en-US" sz="1600" dirty="0"/>
          </a:p>
        </p:txBody>
      </p:sp>
    </p:spTree>
    <p:extLst>
      <p:ext uri="{BB962C8B-B14F-4D97-AF65-F5344CB8AC3E}">
        <p14:creationId xmlns:p14="http://schemas.microsoft.com/office/powerpoint/2010/main" val="728364434"/>
      </p:ext>
    </p:extLst>
  </p:cSld>
  <p:clrMapOvr>
    <a:overrideClrMapping bg1="lt1" tx1="dk1" bg2="lt2" tx2="dk2" accent1="accent1" accent2="accent2" accent3="accent3" accent4="accent4" accent5="accent5" accent6="accent6" hlink="hlink" folHlink="folHlink"/>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r>
              <a:rPr lang="en-US" sz="2100" b="1" dirty="0"/>
              <a:t>Spiegel.de:</a:t>
            </a:r>
          </a:p>
          <a:p>
            <a:pPr marL="180000" lvl="1" indent="0">
              <a:buNone/>
            </a:pPr>
            <a:r>
              <a:rPr lang="en-US" sz="2100" dirty="0"/>
              <a:t>1000 </a:t>
            </a:r>
            <a:r>
              <a:rPr lang="en-US" sz="2100" dirty="0" err="1"/>
              <a:t>Artikel</a:t>
            </a:r>
            <a:r>
              <a:rPr lang="en-US" sz="2100" dirty="0"/>
              <a:t>, August 2015 – </a:t>
            </a:r>
            <a:r>
              <a:rPr lang="en-US" sz="2100" dirty="0" err="1"/>
              <a:t>Dezember</a:t>
            </a:r>
            <a:r>
              <a:rPr lang="en-US" sz="2100" dirty="0"/>
              <a:t> 2019</a:t>
            </a:r>
          </a:p>
          <a:p>
            <a:pPr marL="180000" lvl="1" indent="0">
              <a:buNone/>
            </a:pPr>
            <a:r>
              <a:rPr lang="en-US" i="1" dirty="0">
                <a:hlinkClick r:id="rId3">
                  <a:extLst>
                    <a:ext uri="{A12FA001-AC4F-418D-AE19-62706E023703}">
                      <ahyp:hlinkClr xmlns:ahyp="http://schemas.microsoft.com/office/drawing/2018/hyperlinkcolor" val="tx"/>
                    </a:ext>
                  </a:extLst>
                </a:hlinkClick>
              </a:rPr>
              <a:t>https://www.spiegel.de/thema/klimawandel/</a:t>
            </a:r>
            <a:endParaRPr lang="en-US" i="1" dirty="0"/>
          </a:p>
          <a:p>
            <a:pPr marL="342900" lvl="1" indent="0">
              <a:buNone/>
            </a:pPr>
            <a:endParaRPr lang="en-US" i="1" dirty="0"/>
          </a:p>
          <a:p>
            <a:r>
              <a:rPr lang="en-US" sz="2100" b="1" dirty="0"/>
              <a:t>Bild.de:</a:t>
            </a:r>
          </a:p>
          <a:p>
            <a:pPr marL="180000" lvl="1" indent="0">
              <a:buNone/>
            </a:pPr>
            <a:r>
              <a:rPr lang="en-US" sz="2100" dirty="0"/>
              <a:t>100 </a:t>
            </a:r>
            <a:r>
              <a:rPr lang="en-US" sz="2100" dirty="0" err="1"/>
              <a:t>Artikel</a:t>
            </a:r>
            <a:r>
              <a:rPr lang="en-US" sz="2100" dirty="0"/>
              <a:t>, November 2019 – </a:t>
            </a:r>
            <a:r>
              <a:rPr lang="en-US" sz="2100" dirty="0" err="1"/>
              <a:t>Dezember</a:t>
            </a:r>
            <a:r>
              <a:rPr lang="en-US" sz="2100" dirty="0"/>
              <a:t> 2019</a:t>
            </a:r>
          </a:p>
          <a:p>
            <a:pPr marL="180000" lvl="1" indent="0">
              <a:buNone/>
            </a:pPr>
            <a:r>
              <a:rPr lang="en-US" i="1" dirty="0">
                <a:hlinkClick r:id="rId4">
                  <a:extLst>
                    <a:ext uri="{A12FA001-AC4F-418D-AE19-62706E023703}">
                      <ahyp:hlinkClr xmlns:ahyp="http://schemas.microsoft.com/office/drawing/2018/hyperlinkcolor" val="tx"/>
                    </a:ext>
                  </a:extLst>
                </a:hlinkClick>
              </a:rPr>
              <a:t>https://www.bild.de/themen/ereignisse/klimawandel/news-nachrichten-news-fotos-videos-16877746.bild.html</a:t>
            </a:r>
            <a:endParaRPr lang="en-US" i="1" dirty="0"/>
          </a:p>
          <a:p>
            <a:pPr marL="342900" lvl="1" indent="0">
              <a:buNone/>
            </a:pPr>
            <a:endParaRPr lang="en-US" sz="2100" dirty="0"/>
          </a:p>
          <a:p>
            <a:r>
              <a:rPr lang="en-US" sz="2100" dirty="0"/>
              <a:t>F</a:t>
            </a:r>
            <a:r>
              <a:rPr lang="de-DE" sz="2100" dirty="0" err="1"/>
              <a:t>ür</a:t>
            </a:r>
            <a:r>
              <a:rPr lang="de-DE" sz="2100" dirty="0"/>
              <a:t> den Vergleich wurde ein entsprechendes Sample der Spiegel-Artikel verwendet </a:t>
            </a:r>
            <a:endParaRPr lang="en-US" sz="2100" dirty="0"/>
          </a:p>
        </p:txBody>
      </p:sp>
    </p:spTree>
    <p:extLst>
      <p:ext uri="{BB962C8B-B14F-4D97-AF65-F5344CB8AC3E}">
        <p14:creationId xmlns:p14="http://schemas.microsoft.com/office/powerpoint/2010/main" val="2852047404"/>
      </p:ext>
    </p:extLst>
  </p:cSld>
  <p:clrMapOvr>
    <a:overrideClrMapping bg1="lt1" tx1="dk1" bg2="lt2" tx2="dk2" accent1="accent1" accent2="accent2" accent3="accent3" accent4="accent4" accent5="accent5" accent6="accent6" hlink="hlink" folHlink="folHlink"/>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b="1" dirty="0"/>
              <a:t>requests, beautifulsoup4</a:t>
            </a:r>
          </a:p>
          <a:p>
            <a:pPr marL="342900" indent="-342900">
              <a:buFont typeface="Wingdings" panose="05000000000000000000" pitchFamily="2" charset="2"/>
              <a:buChar char="§"/>
            </a:pPr>
            <a:r>
              <a:rPr lang="en-US" sz="2100" b="1" dirty="0"/>
              <a:t> </a:t>
            </a:r>
            <a:r>
              <a:rPr lang="en-US" sz="2100" dirty="0" err="1"/>
              <a:t>Funktionen</a:t>
            </a:r>
            <a:r>
              <a:rPr lang="en-US" sz="2100" dirty="0"/>
              <a:t> </a:t>
            </a:r>
            <a:r>
              <a:rPr lang="en-US" sz="2100" dirty="0" err="1"/>
              <a:t>für</a:t>
            </a:r>
            <a:r>
              <a:rPr lang="en-US" sz="2100" dirty="0"/>
              <a:t> das </a:t>
            </a:r>
            <a:r>
              <a:rPr lang="en-US" sz="2100" dirty="0" err="1"/>
              <a:t>Extrahieren</a:t>
            </a:r>
            <a:r>
              <a:rPr lang="en-US" sz="2100" dirty="0"/>
              <a:t> von </a:t>
            </a:r>
            <a:r>
              <a:rPr lang="en-US" sz="2100" dirty="0" err="1"/>
              <a:t>relevanten</a:t>
            </a:r>
            <a:r>
              <a:rPr lang="en-US" sz="2100" dirty="0"/>
              <a:t> </a:t>
            </a:r>
            <a:r>
              <a:rPr lang="en-US" sz="2100" dirty="0" err="1"/>
              <a:t>Daten</a:t>
            </a:r>
            <a:endParaRPr lang="en-US" sz="2100" dirty="0"/>
          </a:p>
          <a:p>
            <a:pPr marL="342900" indent="-342900">
              <a:buFont typeface="Wingdings" panose="05000000000000000000" pitchFamily="2" charset="2"/>
              <a:buChar char="§"/>
            </a:pPr>
            <a:r>
              <a:rPr lang="en-US" sz="2100" b="1" dirty="0"/>
              <a:t> </a:t>
            </a:r>
            <a:r>
              <a:rPr lang="en-US" sz="2100" dirty="0" err="1"/>
              <a:t>Beispiel</a:t>
            </a:r>
            <a:r>
              <a:rPr lang="en-US" sz="2100" dirty="0"/>
              <a:t>:</a:t>
            </a:r>
          </a:p>
          <a:p>
            <a:r>
              <a:rPr lang="en-US" dirty="0"/>
              <a:t>def </a:t>
            </a:r>
            <a:r>
              <a:rPr lang="en-US" dirty="0" err="1"/>
              <a:t>get_date_time</a:t>
            </a:r>
            <a:r>
              <a:rPr lang="en-US" dirty="0"/>
              <a:t>(art):</a:t>
            </a:r>
          </a:p>
          <a:p>
            <a:r>
              <a:rPr lang="en-US" dirty="0"/>
              <a:t>    return [</a:t>
            </a:r>
            <a:r>
              <a:rPr lang="en-US" dirty="0" err="1"/>
              <a:t>i.strip</a:t>
            </a:r>
            <a:r>
              <a:rPr lang="en-US" dirty="0"/>
              <a:t>('\r\n\t') for </a:t>
            </a:r>
            <a:r>
              <a:rPr lang="en-US" dirty="0" err="1"/>
              <a:t>i</a:t>
            </a:r>
            <a:r>
              <a:rPr lang="en-US" dirty="0"/>
              <a:t> in </a:t>
            </a:r>
            <a:r>
              <a:rPr lang="en-US" dirty="0" err="1"/>
              <a:t>art.find</a:t>
            </a:r>
            <a:r>
              <a:rPr lang="en-US" dirty="0"/>
              <a:t>('span', class_ = "article-function-date")\</a:t>
            </a:r>
          </a:p>
          <a:p>
            <a:r>
              <a:rPr lang="en-US" dirty="0"/>
              <a:t>   .find('time').</a:t>
            </a:r>
            <a:r>
              <a:rPr lang="en-US" dirty="0" err="1"/>
              <a:t>get_text</a:t>
            </a:r>
            <a:r>
              <a:rPr lang="en-US" dirty="0"/>
              <a:t>().split('\xa0’)]</a:t>
            </a:r>
          </a:p>
          <a:p>
            <a:pPr marL="342900" indent="-342900">
              <a:buFont typeface="Wingdings" panose="05000000000000000000" pitchFamily="2" charset="2"/>
              <a:buChar char="§"/>
            </a:pPr>
            <a:r>
              <a:rPr lang="en-US" sz="2100" b="1" dirty="0"/>
              <a:t> </a:t>
            </a:r>
            <a:r>
              <a:rPr lang="en-US" sz="2100" dirty="0"/>
              <a:t>Generator </a:t>
            </a:r>
            <a:r>
              <a:rPr lang="en-US" sz="2100" dirty="0" err="1"/>
              <a:t>für</a:t>
            </a:r>
            <a:r>
              <a:rPr lang="en-US" sz="2100" dirty="0"/>
              <a:t> </a:t>
            </a:r>
            <a:r>
              <a:rPr lang="en-US" sz="2100" dirty="0" err="1"/>
              <a:t>Bearbeitung</a:t>
            </a:r>
            <a:r>
              <a:rPr lang="en-US" sz="2100" dirty="0"/>
              <a:t> </a:t>
            </a:r>
            <a:r>
              <a:rPr lang="en-US" sz="2100" dirty="0" err="1"/>
              <a:t>aller</a:t>
            </a:r>
            <a:r>
              <a:rPr lang="en-US" sz="2100" dirty="0"/>
              <a:t> </a:t>
            </a:r>
            <a:r>
              <a:rPr lang="en-US" sz="2100" dirty="0" err="1"/>
              <a:t>Artikellinks</a:t>
            </a:r>
            <a:r>
              <a:rPr lang="en-US" sz="2100" dirty="0"/>
              <a:t> auf der Website</a:t>
            </a:r>
          </a:p>
        </p:txBody>
      </p:sp>
    </p:spTree>
    <p:extLst>
      <p:ext uri="{BB962C8B-B14F-4D97-AF65-F5344CB8AC3E}">
        <p14:creationId xmlns:p14="http://schemas.microsoft.com/office/powerpoint/2010/main" val="2049796765"/>
      </p:ext>
    </p:extLst>
  </p:cSld>
  <p:clrMapOvr>
    <a:overrideClrMapping bg1="lt1" tx1="dk1" bg2="lt2" tx2="dk2" accent1="accent1" accent2="accent2" accent3="accent3" accent4="accent4" accent5="accent5" accent6="accent6" hlink="hlink" folHlink="folHlink"/>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6" name="Текст 4">
            <a:extLst>
              <a:ext uri="{FF2B5EF4-FFF2-40B4-BE49-F238E27FC236}">
                <a16:creationId xmlns:a16="http://schemas.microsoft.com/office/drawing/2014/main" id="{8215BC8D-E8A3-4DD9-915F-B224163865F7}"/>
              </a:ext>
            </a:extLst>
          </p:cNvPr>
          <p:cNvSpPr txBox="1">
            <a:spLocks/>
          </p:cNvSpPr>
          <p:nvPr/>
        </p:nvSpPr>
        <p:spPr>
          <a:xfrm>
            <a:off x="567938" y="898878"/>
            <a:ext cx="5507355" cy="4155169"/>
          </a:xfrm>
        </p:spPr>
        <p:txBody>
          <a:bodyPr vert="horz" lIns="68580" tIns="34290" rIns="68580" bIns="34290" rtlCol="0" anchor="ctr">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def </a:t>
            </a:r>
            <a:r>
              <a:rPr lang="en-US" dirty="0" err="1"/>
              <a:t>scrape_page</a:t>
            </a:r>
            <a:r>
              <a:rPr lang="en-US" dirty="0"/>
              <a:t>(</a:t>
            </a:r>
            <a:r>
              <a:rPr lang="en-US" dirty="0" err="1"/>
              <a:t>url</a:t>
            </a:r>
            <a:r>
              <a:rPr lang="en-US" dirty="0"/>
              <a:t>):</a:t>
            </a:r>
            <a:endParaRPr lang="en-US" sz="2850" dirty="0"/>
          </a:p>
          <a:p>
            <a:pPr marL="0" indent="0">
              <a:buNone/>
            </a:pPr>
            <a:r>
              <a:rPr lang="en-US" dirty="0"/>
              <a:t>    page = </a:t>
            </a:r>
            <a:r>
              <a:rPr lang="en-US" dirty="0" err="1"/>
              <a:t>get_page</a:t>
            </a:r>
            <a:r>
              <a:rPr lang="en-US" dirty="0"/>
              <a:t>(</a:t>
            </a:r>
            <a:r>
              <a:rPr lang="en-US" dirty="0" err="1"/>
              <a:t>url</a:t>
            </a:r>
            <a:r>
              <a:rPr lang="en-US" dirty="0"/>
              <a:t>)</a:t>
            </a:r>
          </a:p>
          <a:p>
            <a:pPr marL="0" indent="0">
              <a:buNone/>
            </a:pPr>
            <a:r>
              <a:rPr lang="en-US" dirty="0"/>
              <a:t>    </a:t>
            </a:r>
            <a:r>
              <a:rPr lang="en-US" dirty="0" err="1"/>
              <a:t>article_links</a:t>
            </a:r>
            <a:r>
              <a:rPr lang="en-US" dirty="0"/>
              <a:t> = </a:t>
            </a:r>
            <a:r>
              <a:rPr lang="en-US" dirty="0" err="1"/>
              <a:t>find_and_complete_links</a:t>
            </a:r>
            <a:r>
              <a:rPr lang="en-US" dirty="0"/>
              <a:t>(page)</a:t>
            </a:r>
          </a:p>
          <a:p>
            <a:pPr marL="0" indent="0">
              <a:buNone/>
            </a:pPr>
            <a:r>
              <a:rPr lang="en-US" dirty="0"/>
              <a:t>    </a:t>
            </a:r>
          </a:p>
          <a:p>
            <a:pPr marL="0" indent="0">
              <a:buNone/>
            </a:pPr>
            <a:r>
              <a:rPr lang="en-US" dirty="0"/>
              <a:t>    for link in </a:t>
            </a:r>
            <a:r>
              <a:rPr lang="en-US" dirty="0" err="1"/>
              <a:t>article_links</a:t>
            </a:r>
            <a:r>
              <a:rPr lang="en-US" dirty="0"/>
              <a:t>:</a:t>
            </a:r>
          </a:p>
          <a:p>
            <a:pPr marL="0" indent="0">
              <a:buNone/>
            </a:pPr>
            <a:r>
              <a:rPr lang="en-US" dirty="0"/>
              <a:t>        art = </a:t>
            </a:r>
            <a:r>
              <a:rPr lang="en-US" dirty="0" err="1"/>
              <a:t>get_page</a:t>
            </a:r>
            <a:r>
              <a:rPr lang="en-US" dirty="0"/>
              <a:t>(link)</a:t>
            </a:r>
          </a:p>
          <a:p>
            <a:pPr marL="0" indent="0">
              <a:buNone/>
            </a:pPr>
            <a:r>
              <a:rPr lang="en-US" dirty="0"/>
              <a:t>        headline, </a:t>
            </a:r>
            <a:r>
              <a:rPr lang="en-US" dirty="0" err="1"/>
              <a:t>headline_intro</a:t>
            </a:r>
            <a:r>
              <a:rPr lang="en-US" dirty="0"/>
              <a:t>, intro = </a:t>
            </a:r>
            <a:r>
              <a:rPr lang="en-US" dirty="0" err="1"/>
              <a:t>get_headline_intro</a:t>
            </a:r>
            <a:r>
              <a:rPr lang="en-US" dirty="0"/>
              <a:t>(art)</a:t>
            </a:r>
          </a:p>
          <a:p>
            <a:pPr marL="0" indent="0">
              <a:buNone/>
            </a:pPr>
            <a:r>
              <a:rPr lang="en-US" dirty="0"/>
              <a:t>        date, time = </a:t>
            </a:r>
            <a:r>
              <a:rPr lang="en-US" dirty="0" err="1"/>
              <a:t>get_date_time</a:t>
            </a:r>
            <a:r>
              <a:rPr lang="en-US" dirty="0"/>
              <a:t>(art)</a:t>
            </a:r>
          </a:p>
          <a:p>
            <a:pPr marL="0" indent="0">
              <a:buNone/>
            </a:pPr>
            <a:r>
              <a:rPr lang="en-US" dirty="0"/>
              <a:t>        text = </a:t>
            </a:r>
            <a:r>
              <a:rPr lang="en-US" dirty="0" err="1"/>
              <a:t>get_clean_text</a:t>
            </a:r>
            <a:r>
              <a:rPr lang="en-US" dirty="0"/>
              <a:t>(art)</a:t>
            </a:r>
          </a:p>
          <a:p>
            <a:pPr marL="0" indent="0">
              <a:buNone/>
            </a:pPr>
            <a:r>
              <a:rPr lang="en-US" dirty="0"/>
              <a:t>        comments = </a:t>
            </a:r>
            <a:r>
              <a:rPr lang="en-US" dirty="0" err="1"/>
              <a:t>get_comments</a:t>
            </a:r>
            <a:r>
              <a:rPr lang="en-US" dirty="0"/>
              <a:t>(</a:t>
            </a:r>
            <a:r>
              <a:rPr lang="en-US" dirty="0" err="1"/>
              <a:t>get_forum_link</a:t>
            </a:r>
            <a:r>
              <a:rPr lang="en-US" dirty="0"/>
              <a:t>(art))  </a:t>
            </a:r>
          </a:p>
          <a:p>
            <a:pPr marL="0" indent="0">
              <a:buNone/>
            </a:pPr>
            <a:r>
              <a:rPr lang="en-US" dirty="0"/>
              <a:t>        </a:t>
            </a:r>
          </a:p>
          <a:p>
            <a:pPr marL="0" indent="0">
              <a:buNone/>
            </a:pPr>
            <a:r>
              <a:rPr lang="en-US" dirty="0"/>
              <a:t>        </a:t>
            </a:r>
            <a:r>
              <a:rPr lang="en-US" dirty="0" err="1"/>
              <a:t>article_dict</a:t>
            </a:r>
            <a:r>
              <a:rPr lang="en-US" dirty="0"/>
              <a:t> = {'headline': headline,</a:t>
            </a:r>
          </a:p>
          <a:p>
            <a:pPr marL="0" indent="0">
              <a:buNone/>
            </a:pPr>
            <a:r>
              <a:rPr lang="en-US" dirty="0"/>
              <a:t>                        '</a:t>
            </a:r>
            <a:r>
              <a:rPr lang="en-US" dirty="0" err="1"/>
              <a:t>headline_intro</a:t>
            </a:r>
            <a:r>
              <a:rPr lang="en-US" dirty="0"/>
              <a:t>': </a:t>
            </a:r>
            <a:r>
              <a:rPr lang="en-US" dirty="0" err="1"/>
              <a:t>headline_intro</a:t>
            </a:r>
            <a:r>
              <a:rPr lang="en-US" dirty="0"/>
              <a:t>, </a:t>
            </a:r>
          </a:p>
          <a:p>
            <a:pPr marL="0" indent="0">
              <a:buNone/>
            </a:pPr>
            <a:r>
              <a:rPr lang="en-US" dirty="0"/>
              <a:t>                        'date': date,</a:t>
            </a:r>
          </a:p>
          <a:p>
            <a:pPr marL="0" indent="0">
              <a:buNone/>
            </a:pPr>
            <a:r>
              <a:rPr lang="en-US" dirty="0"/>
              <a:t>                        'time': time, </a:t>
            </a:r>
          </a:p>
          <a:p>
            <a:pPr marL="0" indent="0">
              <a:buNone/>
            </a:pPr>
            <a:r>
              <a:rPr lang="en-US" dirty="0"/>
              <a:t>                        'intro': intro, </a:t>
            </a:r>
          </a:p>
          <a:p>
            <a:pPr marL="0" indent="0">
              <a:buNone/>
            </a:pPr>
            <a:r>
              <a:rPr lang="en-US" dirty="0"/>
              <a:t>                        'text': text,</a:t>
            </a:r>
          </a:p>
          <a:p>
            <a:pPr marL="0" indent="0">
              <a:buNone/>
            </a:pPr>
            <a:r>
              <a:rPr lang="en-US" dirty="0"/>
              <a:t>                        'thread': comments}     </a:t>
            </a:r>
          </a:p>
          <a:p>
            <a:pPr marL="0" indent="0">
              <a:buNone/>
            </a:pPr>
            <a:r>
              <a:rPr lang="en-US" dirty="0"/>
              <a:t>        yield </a:t>
            </a:r>
            <a:r>
              <a:rPr lang="en-US" dirty="0" err="1"/>
              <a:t>article_dict</a:t>
            </a:r>
            <a:endParaRPr lang="en-US" dirty="0"/>
          </a:p>
        </p:txBody>
      </p:sp>
      <p:sp>
        <p:nvSpPr>
          <p:cNvPr id="8" name="TextBox 2">
            <a:extLst>
              <a:ext uri="{FF2B5EF4-FFF2-40B4-BE49-F238E27FC236}">
                <a16:creationId xmlns:a16="http://schemas.microsoft.com/office/drawing/2014/main" id="{95CF6279-E456-471E-86CE-B4E0AAC2F075}"/>
              </a:ext>
            </a:extLst>
          </p:cNvPr>
          <p:cNvSpPr txBox="1"/>
          <p:nvPr/>
        </p:nvSpPr>
        <p:spPr>
          <a:xfrm>
            <a:off x="5468514" y="1094059"/>
            <a:ext cx="2815246" cy="871713"/>
          </a:xfrm>
          <a:prstGeom prst="rect">
            <a:avLst/>
          </a:prstGeom>
          <a:noFill/>
        </p:spPr>
        <p:txBody>
          <a:bodyPr wrap="square" rtlCol="0">
            <a:spAutoFit/>
          </a:bodyPr>
          <a:lstStyle/>
          <a:p>
            <a:r>
              <a:rPr lang="de-DE" sz="1013"/>
              <a:t>Generator </a:t>
            </a:r>
            <a:r>
              <a:rPr lang="de-DE" sz="1013" i="1"/>
              <a:t>(Code vereinfacht)</a:t>
            </a:r>
          </a:p>
          <a:p>
            <a:endParaRPr lang="de-DE" sz="1013"/>
          </a:p>
          <a:p>
            <a:r>
              <a:rPr lang="de-DE" sz="1013"/>
              <a:t>Input: 	URL der Website</a:t>
            </a:r>
          </a:p>
          <a:p>
            <a:r>
              <a:rPr lang="de-DE" sz="1013"/>
              <a:t>Output: 	Generator Objekt, Dictionaries mit Artikeldaten</a:t>
            </a:r>
          </a:p>
        </p:txBody>
      </p:sp>
    </p:spTree>
    <p:extLst>
      <p:ext uri="{BB962C8B-B14F-4D97-AF65-F5344CB8AC3E}">
        <p14:creationId xmlns:p14="http://schemas.microsoft.com/office/powerpoint/2010/main" val="2786626663"/>
      </p:ext>
    </p:extLst>
  </p:cSld>
  <p:clrMapOvr>
    <a:overrideClrMapping bg1="lt1" tx1="dk1" bg2="lt2" tx2="dk2" accent1="accent1" accent2="accent2" accent3="accent3" accent4="accent4" accent5="accent5" accent6="accent6" hlink="hlink" folHlink="folHlink"/>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016001"/>
            <a:ext cx="8611813" cy="3620048"/>
          </a:xfrm>
        </p:spPr>
        <p:txBody>
          <a:bodyPr/>
          <a:lstStyle/>
          <a:p>
            <a:r>
              <a:rPr lang="en-US" sz="2100" dirty="0"/>
              <a:t>Dictionary:</a:t>
            </a:r>
          </a:p>
          <a:p>
            <a:pPr marL="180000" lvl="1" indent="0">
              <a:buNone/>
            </a:pPr>
            <a:r>
              <a:rPr lang="en-US" dirty="0"/>
              <a:t>{'headline’ : </a:t>
            </a:r>
            <a:r>
              <a:rPr lang="en-US"/>
              <a:t>str,		</a:t>
            </a:r>
            <a:r>
              <a:rPr lang="en-US" i="1"/>
              <a:t>Titel des Artikels</a:t>
            </a:r>
            <a:endParaRPr lang="en-US" i="1" dirty="0"/>
          </a:p>
          <a:p>
            <a:pPr marL="180000" lvl="1" indent="0">
              <a:buNone/>
            </a:pPr>
            <a:r>
              <a:rPr lang="en-US" dirty="0"/>
              <a:t> '</a:t>
            </a:r>
            <a:r>
              <a:rPr lang="en-US" dirty="0" err="1"/>
              <a:t>headline_intro</a:t>
            </a:r>
            <a:r>
              <a:rPr lang="en-US" dirty="0"/>
              <a:t>’ : </a:t>
            </a:r>
            <a:r>
              <a:rPr lang="en-US"/>
              <a:t>str,	</a:t>
            </a:r>
            <a:r>
              <a:rPr lang="en-US" i="1"/>
              <a:t>Zusätzliche Info zum Titel</a:t>
            </a:r>
            <a:endParaRPr lang="en-US" i="1" dirty="0"/>
          </a:p>
          <a:p>
            <a:pPr marL="180000" lvl="1" indent="0">
              <a:buNone/>
            </a:pPr>
            <a:r>
              <a:rPr lang="en-US" dirty="0"/>
              <a:t> 'date’ : str</a:t>
            </a:r>
            <a:r>
              <a:rPr lang="en-US"/>
              <a:t>, 		</a:t>
            </a:r>
            <a:r>
              <a:rPr lang="en-US" i="1"/>
              <a:t>Datum</a:t>
            </a:r>
            <a:endParaRPr lang="en-US" i="1" dirty="0"/>
          </a:p>
          <a:p>
            <a:pPr marL="180000" lvl="1" indent="0">
              <a:buNone/>
            </a:pPr>
            <a:r>
              <a:rPr lang="en-US" dirty="0"/>
              <a:t> 'time’ : </a:t>
            </a:r>
            <a:r>
              <a:rPr lang="en-US"/>
              <a:t>str,		</a:t>
            </a:r>
            <a:r>
              <a:rPr lang="en-US" i="1"/>
              <a:t>Uhrzeit</a:t>
            </a:r>
            <a:endParaRPr lang="en-US" i="1" dirty="0"/>
          </a:p>
          <a:p>
            <a:pPr marL="180000" lvl="1" indent="0">
              <a:buNone/>
            </a:pPr>
            <a:r>
              <a:rPr lang="en-US" dirty="0"/>
              <a:t> 'intro’: </a:t>
            </a:r>
            <a:r>
              <a:rPr lang="en-US"/>
              <a:t>str,		</a:t>
            </a:r>
            <a:r>
              <a:rPr lang="en-US" i="1"/>
              <a:t>Kurzer Text, der das Thema des Artikels erläutert</a:t>
            </a:r>
            <a:endParaRPr lang="en-US" i="1" dirty="0"/>
          </a:p>
          <a:p>
            <a:pPr marL="180000" lvl="1" indent="0">
              <a:buNone/>
            </a:pPr>
            <a:r>
              <a:rPr lang="en-US" dirty="0"/>
              <a:t> 'text’ : str</a:t>
            </a:r>
            <a:r>
              <a:rPr lang="en-US"/>
              <a:t>, 		</a:t>
            </a:r>
            <a:r>
              <a:rPr lang="en-US" i="1"/>
              <a:t>Der ganze Artikeltext</a:t>
            </a:r>
            <a:endParaRPr lang="en-US" i="1" dirty="0"/>
          </a:p>
          <a:p>
            <a:pPr marL="180000" lvl="1" indent="0">
              <a:buNone/>
            </a:pPr>
            <a:r>
              <a:rPr lang="en-US" dirty="0"/>
              <a:t> 'thread’ : </a:t>
            </a:r>
            <a:r>
              <a:rPr lang="en-US"/>
              <a:t>list}		</a:t>
            </a:r>
            <a:r>
              <a:rPr lang="en-US" i="1"/>
              <a:t>Kommentare (Liste)</a:t>
            </a:r>
            <a:endParaRPr lang="en-US" i="1" dirty="0"/>
          </a:p>
          <a:p>
            <a:pPr marL="180000" lvl="1" indent="0">
              <a:buNone/>
            </a:pPr>
            <a:endParaRPr lang="en-US" dirty="0"/>
          </a:p>
          <a:p>
            <a:r>
              <a:rPr lang="en-US" sz="2100" dirty="0" err="1"/>
              <a:t>Speichern</a:t>
            </a:r>
            <a:r>
              <a:rPr lang="en-US" sz="2100" dirty="0"/>
              <a:t> und </a:t>
            </a:r>
            <a:r>
              <a:rPr lang="en-US" sz="2100" dirty="0" err="1"/>
              <a:t>einlesen</a:t>
            </a:r>
            <a:r>
              <a:rPr lang="en-US" sz="2100" dirty="0"/>
              <a:t> </a:t>
            </a:r>
            <a:r>
              <a:rPr lang="en-US" sz="2100" dirty="0" err="1"/>
              <a:t>mit</a:t>
            </a:r>
            <a:r>
              <a:rPr lang="en-US" sz="2100" b="1" dirty="0"/>
              <a:t> json </a:t>
            </a:r>
            <a:r>
              <a:rPr lang="en-US" sz="2100" dirty="0"/>
              <a:t>package:</a:t>
            </a:r>
          </a:p>
          <a:p>
            <a:pPr marL="180000" lvl="1" indent="0">
              <a:buNone/>
            </a:pPr>
            <a:r>
              <a:rPr lang="en-US" dirty="0"/>
              <a:t>with open('file.txt', 'w') as </a:t>
            </a:r>
            <a:r>
              <a:rPr lang="en-US" dirty="0" err="1"/>
              <a:t>outfile</a:t>
            </a:r>
            <a:r>
              <a:rPr lang="en-US" dirty="0"/>
              <a:t>:</a:t>
            </a:r>
          </a:p>
          <a:p>
            <a:pPr marL="180000" lvl="1" indent="0">
              <a:buNone/>
            </a:pPr>
            <a:r>
              <a:rPr lang="en-US" dirty="0"/>
              <a:t>    </a:t>
            </a:r>
            <a:r>
              <a:rPr lang="en-US" dirty="0" err="1"/>
              <a:t>json.dump</a:t>
            </a:r>
            <a:r>
              <a:rPr lang="en-US" dirty="0"/>
              <a:t>(data, </a:t>
            </a:r>
            <a:r>
              <a:rPr lang="en-US" dirty="0" err="1"/>
              <a:t>outfile</a:t>
            </a:r>
            <a:r>
              <a:rPr lang="en-US" dirty="0"/>
              <a:t>)</a:t>
            </a:r>
          </a:p>
          <a:p>
            <a:pPr marL="180000" lvl="1" indent="0">
              <a:buNone/>
            </a:pPr>
            <a:r>
              <a:rPr lang="en-US" dirty="0"/>
              <a:t>with open('file.txt') as </a:t>
            </a:r>
            <a:r>
              <a:rPr lang="en-US" dirty="0" err="1"/>
              <a:t>json_file</a:t>
            </a:r>
            <a:r>
              <a:rPr lang="en-US" dirty="0"/>
              <a:t>:</a:t>
            </a:r>
          </a:p>
          <a:p>
            <a:pPr marL="180000" lvl="1" indent="0">
              <a:buNone/>
            </a:pPr>
            <a:r>
              <a:rPr lang="en-US" dirty="0"/>
              <a:t>    data = </a:t>
            </a:r>
            <a:r>
              <a:rPr lang="en-US" dirty="0" err="1"/>
              <a:t>json.load</a:t>
            </a:r>
            <a:r>
              <a:rPr lang="en-US" dirty="0"/>
              <a:t>(</a:t>
            </a:r>
            <a:r>
              <a:rPr lang="en-US" dirty="0" err="1"/>
              <a:t>json_file</a:t>
            </a:r>
            <a:r>
              <a:rPr lang="en-US" dirty="0"/>
              <a:t>)</a:t>
            </a:r>
          </a:p>
        </p:txBody>
      </p:sp>
    </p:spTree>
    <p:extLst>
      <p:ext uri="{BB962C8B-B14F-4D97-AF65-F5344CB8AC3E}">
        <p14:creationId xmlns:p14="http://schemas.microsoft.com/office/powerpoint/2010/main" val="3133884230"/>
      </p:ext>
    </p:extLst>
  </p:cSld>
  <p:clrMapOvr>
    <a:overrideClrMapping bg1="lt1" tx1="dk1" bg2="lt2" tx2="dk2" accent1="accent1" accent2="accent2" accent3="accent3" accent4="accent4" accent5="accent5" accent6="accent6" hlink="hlink" folHlink="folHlink"/>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pic>
        <p:nvPicPr>
          <p:cNvPr id="2" name="Grafik 1">
            <a:extLst>
              <a:ext uri="{FF2B5EF4-FFF2-40B4-BE49-F238E27FC236}">
                <a16:creationId xmlns:a16="http://schemas.microsoft.com/office/drawing/2014/main" id="{A706C457-DDAD-4864-96DC-4518AA5A3C91}"/>
              </a:ext>
            </a:extLst>
          </p:cNvPr>
          <p:cNvPicPr>
            <a:picLocks noChangeAspect="1"/>
          </p:cNvPicPr>
          <p:nvPr/>
        </p:nvPicPr>
        <p:blipFill>
          <a:blip r:embed="rId3"/>
          <a:stretch>
            <a:fillRect/>
          </a:stretch>
        </p:blipFill>
        <p:spPr>
          <a:xfrm>
            <a:off x="303270" y="2109787"/>
            <a:ext cx="8067675" cy="2752725"/>
          </a:xfrm>
          <a:prstGeom prst="rect">
            <a:avLst/>
          </a:prstGeom>
        </p:spPr>
      </p:pic>
    </p:spTree>
    <p:extLst>
      <p:ext uri="{BB962C8B-B14F-4D97-AF65-F5344CB8AC3E}">
        <p14:creationId xmlns:p14="http://schemas.microsoft.com/office/powerpoint/2010/main" val="3868070032"/>
      </p:ext>
    </p:extLst>
  </p:cSld>
  <p:clrMapOvr>
    <a:overrideClrMapping bg1="lt1" tx1="dk1" bg2="lt2" tx2="dk2" accent1="accent1" accent2="accent2" accent3="accent3" accent4="accent4" accent5="accent5" accent6="accent6" hlink="hlink" folHlink="folHlink"/>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 Beispiel</a:t>
            </a:r>
          </a:p>
        </p:txBody>
      </p:sp>
      <p:pic>
        <p:nvPicPr>
          <p:cNvPr id="6" name="Рисунок 6">
            <a:extLst>
              <a:ext uri="{FF2B5EF4-FFF2-40B4-BE49-F238E27FC236}">
                <a16:creationId xmlns:a16="http://schemas.microsoft.com/office/drawing/2014/main" id="{B9BA29D0-38C4-4771-AF94-684011469215}"/>
              </a:ext>
            </a:extLst>
          </p:cNvPr>
          <p:cNvPicPr>
            <a:picLocks noChangeAspect="1"/>
          </p:cNvPicPr>
          <p:nvPr/>
        </p:nvPicPr>
        <p:blipFill>
          <a:blip r:embed="rId3"/>
          <a:stretch>
            <a:fillRect/>
          </a:stretch>
        </p:blipFill>
        <p:spPr>
          <a:xfrm>
            <a:off x="0" y="1385363"/>
            <a:ext cx="8337920" cy="3758137"/>
          </a:xfrm>
          <a:prstGeom prst="rect">
            <a:avLst/>
          </a:prstGeom>
        </p:spPr>
      </p:pic>
    </p:spTree>
    <p:extLst>
      <p:ext uri="{BB962C8B-B14F-4D97-AF65-F5344CB8AC3E}">
        <p14:creationId xmlns:p14="http://schemas.microsoft.com/office/powerpoint/2010/main" val="2377293647"/>
      </p:ext>
    </p:extLst>
  </p:cSld>
  <p:clrMapOvr>
    <a:overrideClrMapping bg1="lt1" tx1="dk1" bg2="lt2" tx2="dk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Herausforderungen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dirty="0" err="1"/>
              <a:t>Leere</a:t>
            </a:r>
            <a:r>
              <a:rPr lang="en-US" sz="2100" dirty="0"/>
              <a:t> </a:t>
            </a:r>
            <a:r>
              <a:rPr lang="en-US" sz="2100" dirty="0" err="1"/>
              <a:t>Datens</a:t>
            </a:r>
            <a:r>
              <a:rPr lang="de-DE" sz="2100" dirty="0"/>
              <a:t>ätze (Websites mit anderer </a:t>
            </a:r>
            <a:r>
              <a:rPr lang="de-DE" sz="2100" dirty="0" err="1"/>
              <a:t>html</a:t>
            </a:r>
            <a:r>
              <a:rPr lang="de-DE" sz="2100" dirty="0"/>
              <a:t>-Struktur)</a:t>
            </a:r>
          </a:p>
          <a:p>
            <a:pPr marL="342900" indent="-342900">
              <a:buFont typeface="Wingdings" panose="05000000000000000000" pitchFamily="2" charset="2"/>
              <a:buChar char="§"/>
            </a:pPr>
            <a:r>
              <a:rPr lang="de-DE" sz="2100" dirty="0"/>
              <a:t> Sonderzeichen (z.B. Texte in Fremdsprachen)</a:t>
            </a:r>
          </a:p>
          <a:p>
            <a:pPr marL="342900" indent="-342900">
              <a:buFont typeface="Wingdings" panose="05000000000000000000" pitchFamily="2" charset="2"/>
              <a:buChar char="§"/>
            </a:pPr>
            <a:r>
              <a:rPr lang="de-DE" sz="2100" dirty="0"/>
              <a:t> Interaktive Grafiken im Text</a:t>
            </a:r>
          </a:p>
          <a:p>
            <a:pPr marL="342900" indent="-342900">
              <a:buFont typeface="Wingdings" panose="05000000000000000000" pitchFamily="2" charset="2"/>
              <a:buChar char="§"/>
            </a:pPr>
            <a:r>
              <a:rPr lang="de-DE" sz="2100" dirty="0"/>
              <a:t> Unvollständige Datensätze (kostenpflichtiger Inhalt)</a:t>
            </a:r>
            <a:endParaRPr lang="en-US" sz="2100" dirty="0"/>
          </a:p>
          <a:p>
            <a:pPr marL="342900" indent="-342900">
              <a:buFont typeface="Wingdings" panose="05000000000000000000" pitchFamily="2" charset="2"/>
              <a:buChar char="§"/>
            </a:pPr>
            <a:r>
              <a:rPr lang="en-US" sz="2100" dirty="0"/>
              <a:t> </a:t>
            </a:r>
            <a:r>
              <a:rPr lang="en-US" sz="2100" dirty="0" err="1"/>
              <a:t>Keine</a:t>
            </a:r>
            <a:r>
              <a:rPr lang="en-US" sz="2100" dirty="0"/>
              <a:t> </a:t>
            </a:r>
            <a:r>
              <a:rPr lang="en-US" sz="2100" dirty="0" err="1"/>
              <a:t>Kommentare</a:t>
            </a:r>
            <a:r>
              <a:rPr lang="en-US" sz="2100" dirty="0"/>
              <a:t> und Intro </a:t>
            </a:r>
            <a:r>
              <a:rPr lang="en-US" sz="2100" dirty="0" err="1"/>
              <a:t>bei</a:t>
            </a:r>
            <a:r>
              <a:rPr lang="en-US" sz="2100" dirty="0"/>
              <a:t> Bild-</a:t>
            </a:r>
            <a:r>
              <a:rPr lang="en-US" sz="2100" dirty="0" err="1"/>
              <a:t>Artikeln</a:t>
            </a:r>
            <a:endParaRPr lang="en-US" dirty="0"/>
          </a:p>
        </p:txBody>
      </p:sp>
    </p:spTree>
    <p:extLst>
      <p:ext uri="{BB962C8B-B14F-4D97-AF65-F5344CB8AC3E}">
        <p14:creationId xmlns:p14="http://schemas.microsoft.com/office/powerpoint/2010/main" val="269369635"/>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Ziele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a:t>Eigenschaften der </a:t>
            </a:r>
            <a:r>
              <a:rPr lang="en-US" sz="1600" dirty="0" err="1"/>
              <a:t>Artikel</a:t>
            </a:r>
            <a:r>
              <a:rPr lang="en-US" sz="1600" dirty="0"/>
              <a:t> </a:t>
            </a:r>
            <a:r>
              <a:rPr lang="en-US" sz="1600" dirty="0" err="1"/>
              <a:t>zum</a:t>
            </a:r>
            <a:r>
              <a:rPr lang="en-US" sz="1600" dirty="0"/>
              <a:t> </a:t>
            </a:r>
            <a:r>
              <a:rPr lang="en-US" sz="1600" dirty="0" err="1"/>
              <a:t>Thema</a:t>
            </a:r>
            <a:r>
              <a:rPr lang="en-US" sz="1600" dirty="0"/>
              <a:t> </a:t>
            </a:r>
            <a:r>
              <a:rPr lang="en-US" sz="1600" dirty="0" err="1"/>
              <a:t>Klimawandel</a:t>
            </a:r>
            <a:r>
              <a:rPr lang="en-US" sz="1600" dirty="0"/>
              <a:t> </a:t>
            </a:r>
            <a:r>
              <a:rPr lang="en-US" sz="1600" dirty="0" err="1"/>
              <a:t>evaluieren</a:t>
            </a:r>
            <a:r>
              <a:rPr lang="en-US" sz="1600" dirty="0"/>
              <a:t>: </a:t>
            </a:r>
            <a:r>
              <a:rPr lang="en-US" sz="1600" dirty="0" err="1"/>
              <a:t>Lesbarkeitsindex</a:t>
            </a:r>
            <a:r>
              <a:rPr lang="en-US" sz="1600" dirty="0"/>
              <a:t>, Sentiment, </a:t>
            </a:r>
            <a:r>
              <a:rPr lang="en-US" sz="1600" dirty="0" err="1"/>
              <a:t>Anzahl</a:t>
            </a:r>
            <a:r>
              <a:rPr lang="en-US" sz="1600" dirty="0"/>
              <a:t> </a:t>
            </a:r>
            <a:r>
              <a:rPr lang="en-US" sz="1600" dirty="0" err="1"/>
              <a:t>Wörter</a:t>
            </a:r>
            <a:r>
              <a:rPr lang="en-US" sz="1600" dirty="0"/>
              <a:t> etc.</a:t>
            </a:r>
          </a:p>
          <a:p>
            <a:pPr marL="342900" indent="-342900">
              <a:buFont typeface="Wingdings" panose="05000000000000000000" pitchFamily="2" charset="2"/>
              <a:buChar char="§"/>
            </a:pPr>
            <a:r>
              <a:rPr lang="en-US" sz="1600" dirty="0" err="1"/>
              <a:t>Zwei</a:t>
            </a:r>
            <a:r>
              <a:rPr lang="en-US" sz="1600" dirty="0"/>
              <a:t> </a:t>
            </a:r>
            <a:r>
              <a:rPr lang="en-US" sz="1600" dirty="0" err="1"/>
              <a:t>Medien</a:t>
            </a:r>
            <a:r>
              <a:rPr lang="en-US" sz="1600" dirty="0"/>
              <a:t> </a:t>
            </a:r>
            <a:r>
              <a:rPr lang="en-US" sz="1600" dirty="0" err="1"/>
              <a:t>anhand</a:t>
            </a:r>
            <a:r>
              <a:rPr lang="en-US" sz="1600" dirty="0"/>
              <a:t> </a:t>
            </a:r>
            <a:r>
              <a:rPr lang="en-US" sz="1600" dirty="0" err="1"/>
              <a:t>erfasster</a:t>
            </a:r>
            <a:r>
              <a:rPr lang="en-US" sz="1600" dirty="0"/>
              <a:t> </a:t>
            </a:r>
            <a:r>
              <a:rPr lang="en-US" sz="1600" dirty="0" err="1"/>
              <a:t>Merkmale</a:t>
            </a:r>
            <a:r>
              <a:rPr lang="en-US" sz="1600" dirty="0"/>
              <a:t> </a:t>
            </a:r>
            <a:r>
              <a:rPr lang="en-US" sz="1600" dirty="0" err="1"/>
              <a:t>miteinander</a:t>
            </a:r>
            <a:r>
              <a:rPr lang="en-US" sz="1600" dirty="0"/>
              <a:t> </a:t>
            </a:r>
            <a:r>
              <a:rPr lang="en-US" sz="1600" dirty="0" err="1"/>
              <a:t>vergleichen</a:t>
            </a:r>
            <a:r>
              <a:rPr lang="en-US" sz="1600" dirty="0"/>
              <a:t>.</a:t>
            </a:r>
          </a:p>
          <a:p>
            <a:endParaRPr lang="de-AT" dirty="0"/>
          </a:p>
        </p:txBody>
      </p:sp>
    </p:spTree>
    <p:extLst>
      <p:ext uri="{BB962C8B-B14F-4D97-AF65-F5344CB8AC3E}">
        <p14:creationId xmlns:p14="http://schemas.microsoft.com/office/powerpoint/2010/main" val="1395780809"/>
      </p:ext>
    </p:extLst>
  </p:cSld>
  <p:clrMapOvr>
    <a:overrideClrMapping bg1="lt1" tx1="dk1" bg2="lt2" tx2="dk2" accent1="accent1" accent2="accent2" accent3="accent3" accent4="accent4" accent5="accent5" accent6="accent6" hlink="hlink" folHlink="folHlink"/>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 </a:t>
            </a:r>
            <a:r>
              <a:rPr lang="de-AT" dirty="0" err="1"/>
              <a:t>TextBlob</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 ist die Basis für </a:t>
            </a:r>
            <a:r>
              <a:rPr lang="de-AT" sz="2100" dirty="0" err="1"/>
              <a:t>natural</a:t>
            </a:r>
            <a:r>
              <a:rPr lang="de-AT" sz="2100" dirty="0"/>
              <a:t> </a:t>
            </a:r>
            <a:r>
              <a:rPr lang="de-AT" sz="2100" dirty="0" err="1"/>
              <a:t>language</a:t>
            </a:r>
            <a:r>
              <a:rPr lang="de-AT" sz="2100" dirty="0"/>
              <a:t> </a:t>
            </a:r>
            <a:r>
              <a:rPr lang="de-AT" sz="2100" dirty="0" err="1"/>
              <a:t>processing</a:t>
            </a:r>
            <a:r>
              <a:rPr lang="de-AT" sz="2100" dirty="0"/>
              <a:t> (NLP) mit Python</a:t>
            </a:r>
          </a:p>
          <a:p>
            <a:pPr marL="342900" indent="-342900">
              <a:buFont typeface="Wingdings" panose="05000000000000000000" pitchFamily="2" charset="2"/>
              <a:buChar char="§"/>
            </a:pPr>
            <a:r>
              <a:rPr lang="de-AT" sz="2100" dirty="0"/>
              <a:t>für Python 2 als auch 3 verfügbar</a:t>
            </a:r>
          </a:p>
          <a:p>
            <a:pPr marL="342900" indent="-342900">
              <a:buFont typeface="Wingdings" panose="05000000000000000000" pitchFamily="2" charset="2"/>
              <a:buChar char="§"/>
            </a:pPr>
            <a:r>
              <a:rPr lang="de-AT" sz="2100" dirty="0"/>
              <a:t>Ansätze, wie Erkennen von Wortarten, Extraktion von Substantiven, Stimmungsanalyse und auch Klassifizierungen möglich </a:t>
            </a:r>
          </a:p>
          <a:p>
            <a:pPr marL="342900" indent="-342900">
              <a:buFont typeface="Wingdings" panose="05000000000000000000" pitchFamily="2" charset="2"/>
              <a:buChar char="§"/>
            </a:pPr>
            <a:r>
              <a:rPr lang="de-AT" sz="2100" dirty="0" err="1"/>
              <a:t>TextBlob</a:t>
            </a:r>
            <a:r>
              <a:rPr lang="de-AT" sz="2100" dirty="0"/>
              <a:t>-de ist die Erweiterung zur Untersuchung von deutschen Texten</a:t>
            </a:r>
          </a:p>
        </p:txBody>
      </p:sp>
    </p:spTree>
    <p:extLst>
      <p:ext uri="{BB962C8B-B14F-4D97-AF65-F5344CB8AC3E}">
        <p14:creationId xmlns:p14="http://schemas.microsoft.com/office/powerpoint/2010/main" val="2827623164"/>
      </p:ext>
    </p:extLst>
  </p:cSld>
  <p:clrMapOvr>
    <a:overrideClrMapping bg1="lt1" tx1="dk1" bg2="lt2" tx2="dk2" accent1="accent1" accent2="accent2" accent3="accent3" accent4="accent4" accent5="accent5" accent6="accent6" hlink="hlink" folHlink="folHlink"/>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Allgemeines</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-Objekte können wie Python-Zeichenketten behandelt werden, die gelernt haben, wie man Natural Language Processing macht.</a:t>
            </a:r>
          </a:p>
          <a:p>
            <a:pPr marL="342900" indent="-342900">
              <a:buFont typeface="Wingdings" panose="05000000000000000000" pitchFamily="2" charset="2"/>
              <a:buChar char="§"/>
            </a:pPr>
            <a:r>
              <a:rPr lang="de-AT" sz="2100" dirty="0"/>
              <a:t>Wesentliche </a:t>
            </a:r>
            <a:r>
              <a:rPr lang="de-AT" sz="2100" dirty="0" err="1"/>
              <a:t>TextBlob</a:t>
            </a:r>
            <a:r>
              <a:rPr lang="de-AT" sz="2100" dirty="0"/>
              <a:t> Objekte:</a:t>
            </a:r>
          </a:p>
          <a:p>
            <a:pPr marL="954450" lvl="2" indent="-342900">
              <a:buFont typeface="Wingdings" panose="05000000000000000000" pitchFamily="2" charset="2"/>
              <a:buChar char="§"/>
            </a:pPr>
            <a:r>
              <a:rPr lang="de-AT" sz="2000" dirty="0" err="1"/>
              <a:t>blob.sentences</a:t>
            </a:r>
            <a:r>
              <a:rPr lang="de-AT" sz="2000" dirty="0"/>
              <a:t> =&gt; Anzeige der einzelnen Sätze aus einem Text</a:t>
            </a:r>
          </a:p>
          <a:p>
            <a:pPr marL="954450" lvl="2" indent="-342900">
              <a:buFont typeface="Wingdings" panose="05000000000000000000" pitchFamily="2" charset="2"/>
              <a:buChar char="§"/>
            </a:pPr>
            <a:r>
              <a:rPr lang="de-AT" sz="2000" dirty="0" err="1"/>
              <a:t>blob.tokens</a:t>
            </a:r>
            <a:r>
              <a:rPr lang="de-AT" sz="2000" dirty="0"/>
              <a:t> =&gt; Anzeige der einzelnen Wörter</a:t>
            </a:r>
          </a:p>
          <a:p>
            <a:pPr marL="954450" lvl="2" indent="-342900">
              <a:buFont typeface="Wingdings" panose="05000000000000000000" pitchFamily="2" charset="2"/>
              <a:buChar char="§"/>
            </a:pPr>
            <a:r>
              <a:rPr lang="de-AT" sz="2000" dirty="0" err="1"/>
              <a:t>blob.tags</a:t>
            </a:r>
            <a:r>
              <a:rPr lang="de-AT" sz="2000" dirty="0"/>
              <a:t> =&gt; Anzeige der Wortarten</a:t>
            </a:r>
          </a:p>
          <a:p>
            <a:pPr marL="954450" lvl="2" indent="-342900">
              <a:buFont typeface="Wingdings" panose="05000000000000000000" pitchFamily="2" charset="2"/>
              <a:buChar char="§"/>
            </a:pPr>
            <a:r>
              <a:rPr lang="de-AT" sz="2000" dirty="0" err="1"/>
              <a:t>blob.noun_phrases</a:t>
            </a:r>
            <a:r>
              <a:rPr lang="de-AT" sz="2000" dirty="0"/>
              <a:t> =&gt;  Zusammenfassung von zusammenhängenden Wörtern</a:t>
            </a:r>
          </a:p>
          <a:p>
            <a:pPr marL="954450" lvl="2" indent="-342900">
              <a:buFont typeface="Wingdings" panose="05000000000000000000" pitchFamily="2" charset="2"/>
              <a:buChar char="§"/>
            </a:pPr>
            <a:r>
              <a:rPr lang="de-AT" sz="2000" dirty="0" err="1"/>
              <a:t>blob.sentiment</a:t>
            </a:r>
            <a:r>
              <a:rPr lang="de-AT" sz="2000" dirty="0"/>
              <a:t> =&gt; ermittelt </a:t>
            </a:r>
            <a:r>
              <a:rPr lang="de-AT" sz="2000" dirty="0" err="1"/>
              <a:t>Polarity</a:t>
            </a:r>
            <a:r>
              <a:rPr lang="de-AT" sz="2000" dirty="0"/>
              <a:t> und </a:t>
            </a:r>
            <a:r>
              <a:rPr lang="de-AT" sz="2000" dirty="0" err="1"/>
              <a:t>Subjectivity</a:t>
            </a:r>
            <a:endParaRPr lang="de-AT" sz="2000" dirty="0"/>
          </a:p>
        </p:txBody>
      </p:sp>
    </p:spTree>
    <p:extLst>
      <p:ext uri="{BB962C8B-B14F-4D97-AF65-F5344CB8AC3E}">
        <p14:creationId xmlns:p14="http://schemas.microsoft.com/office/powerpoint/2010/main" val="10313449"/>
      </p:ext>
    </p:extLst>
  </p:cSld>
  <p:clrMapOvr>
    <a:overrideClrMapping bg1="lt1" tx1="dk1" bg2="lt2" tx2="dk2" accent1="accent1" accent2="accent2" accent3="accent3" accent4="accent4" accent5="accent5" accent6="accent6" hlink="hlink" folHlink="folHlink"/>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Output Sentiment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algn="just"/>
            <a:r>
              <a:rPr lang="de-AT" sz="2400" dirty="0" err="1"/>
              <a:t>TextBlob</a:t>
            </a:r>
            <a:r>
              <a:rPr lang="de-AT" sz="2400" dirty="0"/>
              <a:t> </a:t>
            </a:r>
            <a:r>
              <a:rPr lang="de-AT" sz="2400" dirty="0" err="1"/>
              <a:t>sentiment</a:t>
            </a:r>
            <a:r>
              <a:rPr lang="de-AT" sz="2400" dirty="0"/>
              <a:t> liefert ein </a:t>
            </a:r>
            <a:r>
              <a:rPr lang="de-AT" sz="2400" dirty="0" err="1"/>
              <a:t>namedtuple</a:t>
            </a:r>
            <a:r>
              <a:rPr lang="de-AT" sz="2400" dirty="0"/>
              <a:t> der Form Sentiment(</a:t>
            </a:r>
            <a:r>
              <a:rPr lang="de-AT" sz="2400" dirty="0" err="1"/>
              <a:t>polarity</a:t>
            </a:r>
            <a:r>
              <a:rPr lang="de-AT" sz="2400" dirty="0"/>
              <a:t>, </a:t>
            </a:r>
            <a:r>
              <a:rPr lang="de-AT" sz="2400" dirty="0" err="1"/>
              <a:t>subjectivity</a:t>
            </a:r>
            <a:r>
              <a:rPr lang="de-AT" sz="2400" dirty="0"/>
              <a:t>)</a:t>
            </a:r>
          </a:p>
          <a:p>
            <a:pPr algn="just"/>
            <a:r>
              <a:rPr lang="de-AT" sz="2400" b="1" dirty="0"/>
              <a:t>						</a:t>
            </a:r>
            <a:r>
              <a:rPr lang="de-AT" sz="2400" b="1" dirty="0" err="1"/>
              <a:t>Polarity</a:t>
            </a:r>
            <a:r>
              <a:rPr lang="de-AT" sz="2400" dirty="0"/>
              <a:t> oder Sentiment score: gibt 						an wie positiv/negativ ein 								Wort/Text ist </a:t>
            </a:r>
          </a:p>
          <a:p>
            <a:pPr algn="just"/>
            <a:r>
              <a:rPr lang="de-AT" sz="2400" b="1" dirty="0"/>
              <a:t>						</a:t>
            </a:r>
            <a:r>
              <a:rPr lang="de-AT" sz="2400" b="1" dirty="0" err="1"/>
              <a:t>Subjectivity</a:t>
            </a:r>
            <a:r>
              <a:rPr lang="de-AT" sz="2400" dirty="0"/>
              <a:t> gibt an wie 								meinungsbildend ein Wort/ Text ist</a:t>
            </a:r>
          </a:p>
          <a:p>
            <a:pPr algn="just"/>
            <a:r>
              <a:rPr lang="de-AT" sz="2400" dirty="0"/>
              <a:t>							</a:t>
            </a:r>
          </a:p>
        </p:txBody>
      </p:sp>
      <p:pic>
        <p:nvPicPr>
          <p:cNvPr id="4" name="Grafik 3">
            <a:extLst>
              <a:ext uri="{FF2B5EF4-FFF2-40B4-BE49-F238E27FC236}">
                <a16:creationId xmlns:a16="http://schemas.microsoft.com/office/drawing/2014/main" id="{1137E315-6403-40EB-A9BB-F58C96571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1" y="2309896"/>
            <a:ext cx="2986748" cy="2632238"/>
          </a:xfrm>
          <a:prstGeom prst="rect">
            <a:avLst/>
          </a:prstGeom>
        </p:spPr>
      </p:pic>
    </p:spTree>
    <p:extLst>
      <p:ext uri="{BB962C8B-B14F-4D97-AF65-F5344CB8AC3E}">
        <p14:creationId xmlns:p14="http://schemas.microsoft.com/office/powerpoint/2010/main" val="2452086353"/>
      </p:ext>
    </p:extLst>
  </p:cSld>
  <p:clrMapOvr>
    <a:overrideClrMapping bg1="lt1" tx1="dk1" bg2="lt2" tx2="dk2" accent1="accent1" accent2="accent2" accent3="accent3" accent4="accent4" accent5="accent5" accent6="accent6" hlink="hlink" folHlink="folHlink"/>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pic>
        <p:nvPicPr>
          <p:cNvPr id="3" name="Grafik 2">
            <a:extLst>
              <a:ext uri="{FF2B5EF4-FFF2-40B4-BE49-F238E27FC236}">
                <a16:creationId xmlns:a16="http://schemas.microsoft.com/office/drawing/2014/main" id="{B64D4043-921C-40F1-8C30-E735F3323AA0}"/>
              </a:ext>
            </a:extLst>
          </p:cNvPr>
          <p:cNvPicPr>
            <a:picLocks noChangeAspect="1"/>
          </p:cNvPicPr>
          <p:nvPr/>
        </p:nvPicPr>
        <p:blipFill>
          <a:blip r:embed="rId3"/>
          <a:stretch>
            <a:fillRect/>
          </a:stretch>
        </p:blipFill>
        <p:spPr>
          <a:xfrm>
            <a:off x="296018" y="1657175"/>
            <a:ext cx="8048625" cy="3238500"/>
          </a:xfrm>
          <a:prstGeom prst="rect">
            <a:avLst/>
          </a:prstGeom>
        </p:spPr>
      </p:pic>
    </p:spTree>
    <p:extLst>
      <p:ext uri="{BB962C8B-B14F-4D97-AF65-F5344CB8AC3E}">
        <p14:creationId xmlns:p14="http://schemas.microsoft.com/office/powerpoint/2010/main" val="216770028"/>
      </p:ext>
    </p:extLst>
  </p:cSld>
  <p:clrMapOvr>
    <a:overrideClrMapping bg1="lt1" tx1="dk1" bg2="lt2" tx2="dk2" accent1="accent1" accent2="accent2" accent3="accent3" accent4="accent4" accent5="accent5" accent6="accent6" hlink="hlink" folHlink="folHlink"/>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3238E8C-5180-49D8-9F40-DCDCD46781D4}"/>
              </a:ext>
            </a:extLst>
          </p:cNvPr>
          <p:cNvSpPr>
            <a:spLocks noGrp="1"/>
          </p:cNvSpPr>
          <p:nvPr>
            <p:ph type="body" sz="quarter" idx="10"/>
          </p:nvPr>
        </p:nvSpPr>
        <p:spPr/>
        <p:txBody>
          <a:bodyPr/>
          <a:lstStyle/>
          <a:p>
            <a:r>
              <a:rPr lang="de-AT" dirty="0"/>
              <a:t>Deskriptive Statistik - Übersichtstabelle SPIEGEL</a:t>
            </a:r>
          </a:p>
        </p:txBody>
      </p:sp>
      <p:pic>
        <p:nvPicPr>
          <p:cNvPr id="7" name="Grafik 6">
            <a:extLst>
              <a:ext uri="{FF2B5EF4-FFF2-40B4-BE49-F238E27FC236}">
                <a16:creationId xmlns:a16="http://schemas.microsoft.com/office/drawing/2014/main" id="{B171B0C1-E425-405E-A50F-09390A220C4F}"/>
              </a:ext>
            </a:extLst>
          </p:cNvPr>
          <p:cNvPicPr>
            <a:picLocks noChangeAspect="1"/>
          </p:cNvPicPr>
          <p:nvPr/>
        </p:nvPicPr>
        <p:blipFill>
          <a:blip r:embed="rId2"/>
          <a:stretch>
            <a:fillRect/>
          </a:stretch>
        </p:blipFill>
        <p:spPr>
          <a:xfrm>
            <a:off x="426328" y="1259564"/>
            <a:ext cx="7132504" cy="3077046"/>
          </a:xfrm>
          <a:prstGeom prst="rect">
            <a:avLst/>
          </a:prstGeom>
        </p:spPr>
      </p:pic>
    </p:spTree>
    <p:extLst>
      <p:ext uri="{BB962C8B-B14F-4D97-AF65-F5344CB8AC3E}">
        <p14:creationId xmlns:p14="http://schemas.microsoft.com/office/powerpoint/2010/main" val="7859532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3238E8C-5180-49D8-9F40-DCDCD46781D4}"/>
              </a:ext>
            </a:extLst>
          </p:cNvPr>
          <p:cNvSpPr>
            <a:spLocks noGrp="1"/>
          </p:cNvSpPr>
          <p:nvPr>
            <p:ph type="body" sz="quarter" idx="10"/>
          </p:nvPr>
        </p:nvSpPr>
        <p:spPr/>
        <p:txBody>
          <a:bodyPr/>
          <a:lstStyle/>
          <a:p>
            <a:r>
              <a:rPr lang="de-AT" dirty="0"/>
              <a:t>Heat-</a:t>
            </a:r>
            <a:r>
              <a:rPr lang="de-AT" dirty="0" err="1"/>
              <a:t>Map</a:t>
            </a:r>
            <a:r>
              <a:rPr lang="de-AT" dirty="0"/>
              <a:t> – Anzahl Artikel SPIEGEL nach Jahr und Monat</a:t>
            </a:r>
          </a:p>
        </p:txBody>
      </p:sp>
      <p:pic>
        <p:nvPicPr>
          <p:cNvPr id="4" name="Grafik 3">
            <a:extLst>
              <a:ext uri="{FF2B5EF4-FFF2-40B4-BE49-F238E27FC236}">
                <a16:creationId xmlns:a16="http://schemas.microsoft.com/office/drawing/2014/main" id="{4E926921-BE26-4922-8F7A-A288874C2ECD}"/>
              </a:ext>
            </a:extLst>
          </p:cNvPr>
          <p:cNvPicPr>
            <a:picLocks noChangeAspect="1"/>
          </p:cNvPicPr>
          <p:nvPr/>
        </p:nvPicPr>
        <p:blipFill>
          <a:blip r:embed="rId2"/>
          <a:stretch>
            <a:fillRect/>
          </a:stretch>
        </p:blipFill>
        <p:spPr>
          <a:xfrm>
            <a:off x="0" y="1544400"/>
            <a:ext cx="5830430" cy="3248690"/>
          </a:xfrm>
          <a:prstGeom prst="rect">
            <a:avLst/>
          </a:prstGeom>
        </p:spPr>
      </p:pic>
      <p:sp>
        <p:nvSpPr>
          <p:cNvPr id="3" name="Textplatzhalter 2">
            <a:extLst>
              <a:ext uri="{FF2B5EF4-FFF2-40B4-BE49-F238E27FC236}">
                <a16:creationId xmlns:a16="http://schemas.microsoft.com/office/drawing/2014/main" id="{617FCDF7-7447-49C5-AC17-875E75F0FD0D}"/>
              </a:ext>
            </a:extLst>
          </p:cNvPr>
          <p:cNvSpPr>
            <a:spLocks noGrp="1"/>
          </p:cNvSpPr>
          <p:nvPr>
            <p:ph type="body" sz="quarter" idx="13"/>
          </p:nvPr>
        </p:nvSpPr>
        <p:spPr>
          <a:xfrm>
            <a:off x="5830430" y="1544400"/>
            <a:ext cx="2915218" cy="3091648"/>
          </a:xfrm>
        </p:spPr>
        <p:txBody>
          <a:bodyPr/>
          <a:lstStyle/>
          <a:p>
            <a:pPr marL="285750" indent="-285750">
              <a:spcAft>
                <a:spcPts val="600"/>
              </a:spcAft>
              <a:buFont typeface="Arial" panose="020B0604020202020204" pitchFamily="34" charset="0"/>
              <a:buChar char="•"/>
            </a:pPr>
            <a:r>
              <a:rPr lang="de-AT" dirty="0"/>
              <a:t>Tendenzielle Bereitschaft in den Sommermonaten vermehrt Artikel zum Thema „Klimawandel“.</a:t>
            </a:r>
          </a:p>
          <a:p>
            <a:pPr marL="285750" indent="-285750">
              <a:spcAft>
                <a:spcPts val="600"/>
              </a:spcAft>
              <a:buFont typeface="Arial" panose="020B0604020202020204" pitchFamily="34" charset="0"/>
              <a:buChar char="•"/>
            </a:pPr>
            <a:r>
              <a:rPr lang="de-AT" dirty="0"/>
              <a:t>Kontinuierliche Zunahme der Berichterstattung zu dieser Thematik </a:t>
            </a:r>
          </a:p>
          <a:p>
            <a:pPr marL="285750" indent="-285750">
              <a:spcAft>
                <a:spcPts val="600"/>
              </a:spcAft>
              <a:buFont typeface="Arial" panose="020B0604020202020204" pitchFamily="34" charset="0"/>
              <a:buChar char="•"/>
            </a:pPr>
            <a:r>
              <a:rPr lang="de-AT" dirty="0"/>
              <a:t>Deutlicher Ausschlag im Vorjahr (2019) insb. im Monat 9 (Hitzerekord bis zu 40 Grad)</a:t>
            </a:r>
          </a:p>
        </p:txBody>
      </p:sp>
      <p:graphicFrame>
        <p:nvGraphicFramePr>
          <p:cNvPr id="5" name="Tabelle 5">
            <a:extLst>
              <a:ext uri="{FF2B5EF4-FFF2-40B4-BE49-F238E27FC236}">
                <a16:creationId xmlns:a16="http://schemas.microsoft.com/office/drawing/2014/main" id="{04697E55-F9D2-4A44-8501-BAB5C11103E8}"/>
              </a:ext>
            </a:extLst>
          </p:cNvPr>
          <p:cNvGraphicFramePr>
            <a:graphicFrameLocks noGrp="1"/>
          </p:cNvGraphicFramePr>
          <p:nvPr/>
        </p:nvGraphicFramePr>
        <p:xfrm>
          <a:off x="1231270" y="1169750"/>
          <a:ext cx="3177770" cy="502920"/>
        </p:xfrm>
        <a:graphic>
          <a:graphicData uri="http://schemas.openxmlformats.org/drawingml/2006/table">
            <a:tbl>
              <a:tblPr firstRow="1" bandRow="1">
                <a:tableStyleId>{2D5ABB26-0587-4C30-8999-92F81FD0307C}</a:tableStyleId>
              </a:tblPr>
              <a:tblGrid>
                <a:gridCol w="635554">
                  <a:extLst>
                    <a:ext uri="{9D8B030D-6E8A-4147-A177-3AD203B41FA5}">
                      <a16:colId xmlns:a16="http://schemas.microsoft.com/office/drawing/2014/main" val="216016329"/>
                    </a:ext>
                  </a:extLst>
                </a:gridCol>
                <a:gridCol w="635554">
                  <a:extLst>
                    <a:ext uri="{9D8B030D-6E8A-4147-A177-3AD203B41FA5}">
                      <a16:colId xmlns:a16="http://schemas.microsoft.com/office/drawing/2014/main" val="3693765575"/>
                    </a:ext>
                  </a:extLst>
                </a:gridCol>
                <a:gridCol w="635554">
                  <a:extLst>
                    <a:ext uri="{9D8B030D-6E8A-4147-A177-3AD203B41FA5}">
                      <a16:colId xmlns:a16="http://schemas.microsoft.com/office/drawing/2014/main" val="2174312851"/>
                    </a:ext>
                  </a:extLst>
                </a:gridCol>
                <a:gridCol w="635554">
                  <a:extLst>
                    <a:ext uri="{9D8B030D-6E8A-4147-A177-3AD203B41FA5}">
                      <a16:colId xmlns:a16="http://schemas.microsoft.com/office/drawing/2014/main" val="2339512055"/>
                    </a:ext>
                  </a:extLst>
                </a:gridCol>
                <a:gridCol w="635554">
                  <a:extLst>
                    <a:ext uri="{9D8B030D-6E8A-4147-A177-3AD203B41FA5}">
                      <a16:colId xmlns:a16="http://schemas.microsoft.com/office/drawing/2014/main" val="1476511452"/>
                    </a:ext>
                  </a:extLst>
                </a:gridCol>
              </a:tblGrid>
              <a:tr h="374650">
                <a:tc>
                  <a:txBody>
                    <a:bodyPr/>
                    <a:lstStyle/>
                    <a:p>
                      <a:r>
                        <a:rPr lang="de-AT" dirty="0"/>
                        <a:t>Ø 4,6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4,9</a:t>
                      </a:r>
                    </a:p>
                    <a:p>
                      <a:endParaRPr lang="de-AT"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8,9</a:t>
                      </a:r>
                    </a:p>
                    <a:p>
                      <a:endParaRPr lang="de-AT"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6,5</a:t>
                      </a:r>
                    </a:p>
                    <a:p>
                      <a:endParaRPr lang="de-AT"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Ø 27</a:t>
                      </a:r>
                    </a:p>
                    <a:p>
                      <a:endParaRPr lang="de-AT" dirty="0"/>
                    </a:p>
                  </a:txBody>
                  <a:tcPr/>
                </a:tc>
                <a:extLst>
                  <a:ext uri="{0D108BD9-81ED-4DB2-BD59-A6C34878D82A}">
                    <a16:rowId xmlns:a16="http://schemas.microsoft.com/office/drawing/2014/main" val="3171158131"/>
                  </a:ext>
                </a:extLst>
              </a:tr>
            </a:tbl>
          </a:graphicData>
        </a:graphic>
      </p:graphicFrame>
    </p:spTree>
    <p:extLst>
      <p:ext uri="{BB962C8B-B14F-4D97-AF65-F5344CB8AC3E}">
        <p14:creationId xmlns:p14="http://schemas.microsoft.com/office/powerpoint/2010/main" val="25199595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96A902E-9632-4D8A-B8A5-C85B29E1C821}"/>
              </a:ext>
            </a:extLst>
          </p:cNvPr>
          <p:cNvSpPr>
            <a:spLocks noGrp="1"/>
          </p:cNvSpPr>
          <p:nvPr>
            <p:ph type="body" sz="quarter" idx="10"/>
          </p:nvPr>
        </p:nvSpPr>
        <p:spPr/>
        <p:txBody>
          <a:bodyPr/>
          <a:lstStyle/>
          <a:p>
            <a:r>
              <a:rPr lang="de-AT" sz="1800" dirty="0"/>
              <a:t>Line-Plot – Anzahl User-Kommentare SPIEGEL nach Jahr und Monat</a:t>
            </a:r>
          </a:p>
          <a:p>
            <a:endParaRPr lang="de-AT" dirty="0"/>
          </a:p>
        </p:txBody>
      </p:sp>
      <p:sp>
        <p:nvSpPr>
          <p:cNvPr id="3" name="Textplatzhalter 2">
            <a:extLst>
              <a:ext uri="{FF2B5EF4-FFF2-40B4-BE49-F238E27FC236}">
                <a16:creationId xmlns:a16="http://schemas.microsoft.com/office/drawing/2014/main" id="{9D7971B3-EFD2-4B18-A64D-F6D0E80A31EE}"/>
              </a:ext>
            </a:extLst>
          </p:cNvPr>
          <p:cNvSpPr>
            <a:spLocks noGrp="1"/>
          </p:cNvSpPr>
          <p:nvPr>
            <p:ph type="body" sz="quarter" idx="13"/>
          </p:nvPr>
        </p:nvSpPr>
        <p:spPr>
          <a:xfrm>
            <a:off x="6717671" y="1544399"/>
            <a:ext cx="2246942" cy="3315773"/>
          </a:xfrm>
        </p:spPr>
        <p:txBody>
          <a:bodyPr/>
          <a:lstStyle/>
          <a:p>
            <a:pPr marL="285750" indent="-285750">
              <a:buFont typeface="Arial" panose="020B0604020202020204" pitchFamily="34" charset="0"/>
              <a:buChar char="•"/>
            </a:pPr>
            <a:r>
              <a:rPr lang="de-AT" dirty="0"/>
              <a:t>Synchrone Entwicklung der User-Kommentare mit der Anzahl der Artikel</a:t>
            </a:r>
          </a:p>
          <a:p>
            <a:pPr marL="285750" indent="-285750">
              <a:buFont typeface="Arial" panose="020B0604020202020204" pitchFamily="34" charset="0"/>
              <a:buChar char="•"/>
            </a:pPr>
            <a:r>
              <a:rPr lang="de-AT" dirty="0"/>
              <a:t>Rege Nutzer Aktivität in den Sommermonaten</a:t>
            </a:r>
          </a:p>
          <a:p>
            <a:pPr marL="285750" indent="-285750">
              <a:buFont typeface="Arial" panose="020B0604020202020204" pitchFamily="34" charset="0"/>
              <a:buChar char="•"/>
            </a:pPr>
            <a:r>
              <a:rPr lang="de-AT" dirty="0"/>
              <a:t>Spezielle Situation im Jahr 2019</a:t>
            </a:r>
          </a:p>
          <a:p>
            <a:endParaRPr lang="de-AT" dirty="0"/>
          </a:p>
          <a:p>
            <a:endParaRPr lang="de-AT" dirty="0"/>
          </a:p>
        </p:txBody>
      </p:sp>
      <p:pic>
        <p:nvPicPr>
          <p:cNvPr id="6" name="Grafik 5">
            <a:extLst>
              <a:ext uri="{FF2B5EF4-FFF2-40B4-BE49-F238E27FC236}">
                <a16:creationId xmlns:a16="http://schemas.microsoft.com/office/drawing/2014/main" id="{E4266A52-1225-4DE6-8C3D-1EBCB7A36B9B}"/>
              </a:ext>
            </a:extLst>
          </p:cNvPr>
          <p:cNvPicPr>
            <a:picLocks noChangeAspect="1"/>
          </p:cNvPicPr>
          <p:nvPr/>
        </p:nvPicPr>
        <p:blipFill>
          <a:blip r:embed="rId2"/>
          <a:stretch>
            <a:fillRect/>
          </a:stretch>
        </p:blipFill>
        <p:spPr>
          <a:xfrm>
            <a:off x="271319" y="1091727"/>
            <a:ext cx="6259824" cy="3315774"/>
          </a:xfrm>
          <a:prstGeom prst="rect">
            <a:avLst/>
          </a:prstGeom>
        </p:spPr>
      </p:pic>
    </p:spTree>
    <p:extLst>
      <p:ext uri="{BB962C8B-B14F-4D97-AF65-F5344CB8AC3E}">
        <p14:creationId xmlns:p14="http://schemas.microsoft.com/office/powerpoint/2010/main" val="363397910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Box-Plot – Verteilung der Anzahl Wörter SPIEGEL</a:t>
            </a:r>
          </a:p>
        </p:txBody>
      </p:sp>
      <p:pic>
        <p:nvPicPr>
          <p:cNvPr id="3" name="Grafik 2">
            <a:extLst>
              <a:ext uri="{FF2B5EF4-FFF2-40B4-BE49-F238E27FC236}">
                <a16:creationId xmlns:a16="http://schemas.microsoft.com/office/drawing/2014/main" id="{5433AB2E-1B20-4FC9-8F11-10C77852F305}"/>
              </a:ext>
            </a:extLst>
          </p:cNvPr>
          <p:cNvPicPr>
            <a:picLocks noChangeAspect="1"/>
          </p:cNvPicPr>
          <p:nvPr/>
        </p:nvPicPr>
        <p:blipFill>
          <a:blip r:embed="rId2"/>
          <a:stretch>
            <a:fillRect/>
          </a:stretch>
        </p:blipFill>
        <p:spPr>
          <a:xfrm>
            <a:off x="102650" y="974513"/>
            <a:ext cx="6595694" cy="3642042"/>
          </a:xfrm>
          <a:prstGeom prst="rect">
            <a:avLst/>
          </a:prstGeom>
        </p:spPr>
      </p:pic>
      <p:graphicFrame>
        <p:nvGraphicFramePr>
          <p:cNvPr id="5" name="Tabelle 5">
            <a:extLst>
              <a:ext uri="{FF2B5EF4-FFF2-40B4-BE49-F238E27FC236}">
                <a16:creationId xmlns:a16="http://schemas.microsoft.com/office/drawing/2014/main" id="{06085B9B-D374-45C9-8ABF-1C1BECD2D6DF}"/>
              </a:ext>
            </a:extLst>
          </p:cNvPr>
          <p:cNvGraphicFramePr>
            <a:graphicFrameLocks noGrp="1"/>
          </p:cNvGraphicFramePr>
          <p:nvPr>
            <p:extLst>
              <p:ext uri="{D42A27DB-BD31-4B8C-83A1-F6EECF244321}">
                <p14:modId xmlns:p14="http://schemas.microsoft.com/office/powerpoint/2010/main" val="939378996"/>
              </p:ext>
            </p:extLst>
          </p:nvPr>
        </p:nvGraphicFramePr>
        <p:xfrm>
          <a:off x="602342" y="4594860"/>
          <a:ext cx="6096000" cy="396240"/>
        </p:xfrm>
        <a:graphic>
          <a:graphicData uri="http://schemas.openxmlformats.org/drawingml/2006/table">
            <a:tbl>
              <a:tblPr firstRow="1" bandRow="1">
                <a:tableStyleId>{2D5ABB26-0587-4C30-8999-92F81FD0307C}</a:tableStyleId>
              </a:tblPr>
              <a:tblGrid>
                <a:gridCol w="508000">
                  <a:extLst>
                    <a:ext uri="{9D8B030D-6E8A-4147-A177-3AD203B41FA5}">
                      <a16:colId xmlns:a16="http://schemas.microsoft.com/office/drawing/2014/main" val="1096756112"/>
                    </a:ext>
                  </a:extLst>
                </a:gridCol>
                <a:gridCol w="508000">
                  <a:extLst>
                    <a:ext uri="{9D8B030D-6E8A-4147-A177-3AD203B41FA5}">
                      <a16:colId xmlns:a16="http://schemas.microsoft.com/office/drawing/2014/main" val="2364961984"/>
                    </a:ext>
                  </a:extLst>
                </a:gridCol>
                <a:gridCol w="508000">
                  <a:extLst>
                    <a:ext uri="{9D8B030D-6E8A-4147-A177-3AD203B41FA5}">
                      <a16:colId xmlns:a16="http://schemas.microsoft.com/office/drawing/2014/main" val="2268440340"/>
                    </a:ext>
                  </a:extLst>
                </a:gridCol>
                <a:gridCol w="508000">
                  <a:extLst>
                    <a:ext uri="{9D8B030D-6E8A-4147-A177-3AD203B41FA5}">
                      <a16:colId xmlns:a16="http://schemas.microsoft.com/office/drawing/2014/main" val="373070829"/>
                    </a:ext>
                  </a:extLst>
                </a:gridCol>
                <a:gridCol w="508000">
                  <a:extLst>
                    <a:ext uri="{9D8B030D-6E8A-4147-A177-3AD203B41FA5}">
                      <a16:colId xmlns:a16="http://schemas.microsoft.com/office/drawing/2014/main" val="1151037887"/>
                    </a:ext>
                  </a:extLst>
                </a:gridCol>
                <a:gridCol w="508000">
                  <a:extLst>
                    <a:ext uri="{9D8B030D-6E8A-4147-A177-3AD203B41FA5}">
                      <a16:colId xmlns:a16="http://schemas.microsoft.com/office/drawing/2014/main" val="3468163644"/>
                    </a:ext>
                  </a:extLst>
                </a:gridCol>
                <a:gridCol w="508000">
                  <a:extLst>
                    <a:ext uri="{9D8B030D-6E8A-4147-A177-3AD203B41FA5}">
                      <a16:colId xmlns:a16="http://schemas.microsoft.com/office/drawing/2014/main" val="659388226"/>
                    </a:ext>
                  </a:extLst>
                </a:gridCol>
                <a:gridCol w="508000">
                  <a:extLst>
                    <a:ext uri="{9D8B030D-6E8A-4147-A177-3AD203B41FA5}">
                      <a16:colId xmlns:a16="http://schemas.microsoft.com/office/drawing/2014/main" val="3374065007"/>
                    </a:ext>
                  </a:extLst>
                </a:gridCol>
                <a:gridCol w="508000">
                  <a:extLst>
                    <a:ext uri="{9D8B030D-6E8A-4147-A177-3AD203B41FA5}">
                      <a16:colId xmlns:a16="http://schemas.microsoft.com/office/drawing/2014/main" val="84126333"/>
                    </a:ext>
                  </a:extLst>
                </a:gridCol>
                <a:gridCol w="508000">
                  <a:extLst>
                    <a:ext uri="{9D8B030D-6E8A-4147-A177-3AD203B41FA5}">
                      <a16:colId xmlns:a16="http://schemas.microsoft.com/office/drawing/2014/main" val="423707237"/>
                    </a:ext>
                  </a:extLst>
                </a:gridCol>
                <a:gridCol w="508000">
                  <a:extLst>
                    <a:ext uri="{9D8B030D-6E8A-4147-A177-3AD203B41FA5}">
                      <a16:colId xmlns:a16="http://schemas.microsoft.com/office/drawing/2014/main" val="1666782395"/>
                    </a:ext>
                  </a:extLst>
                </a:gridCol>
                <a:gridCol w="508000">
                  <a:extLst>
                    <a:ext uri="{9D8B030D-6E8A-4147-A177-3AD203B41FA5}">
                      <a16:colId xmlns:a16="http://schemas.microsoft.com/office/drawing/2014/main" val="2292891075"/>
                    </a:ext>
                  </a:extLst>
                </a:gridCol>
              </a:tblGrid>
              <a:tr h="35979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641</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656</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561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680</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580</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588</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624</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581</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692</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664</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580</a:t>
                      </a:r>
                    </a:p>
                    <a:p>
                      <a:endParaRPr lang="de-A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sz="1000" dirty="0"/>
                        <a:t>Ø 647</a:t>
                      </a:r>
                    </a:p>
                    <a:p>
                      <a:endParaRPr lang="de-AT" sz="1000" dirty="0"/>
                    </a:p>
                  </a:txBody>
                  <a:tcPr/>
                </a:tc>
                <a:extLst>
                  <a:ext uri="{0D108BD9-81ED-4DB2-BD59-A6C34878D82A}">
                    <a16:rowId xmlns:a16="http://schemas.microsoft.com/office/drawing/2014/main" val="3199337686"/>
                  </a:ext>
                </a:extLst>
              </a:tr>
            </a:tbl>
          </a:graphicData>
        </a:graphic>
      </p:graphicFrame>
      <p:sp>
        <p:nvSpPr>
          <p:cNvPr id="7" name="Textfeld 6">
            <a:extLst>
              <a:ext uri="{FF2B5EF4-FFF2-40B4-BE49-F238E27FC236}">
                <a16:creationId xmlns:a16="http://schemas.microsoft.com/office/drawing/2014/main" id="{FAAF7CD4-7AD3-49A1-BCCE-72ADD783446B}"/>
              </a:ext>
            </a:extLst>
          </p:cNvPr>
          <p:cNvSpPr txBox="1"/>
          <p:nvPr/>
        </p:nvSpPr>
        <p:spPr>
          <a:xfrm>
            <a:off x="6785429" y="1407886"/>
            <a:ext cx="2255921" cy="2793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dirty="0"/>
              <a:t>Medianwerte unterliegen leichten Schwankungen</a:t>
            </a:r>
            <a:br>
              <a:rPr lang="de-DE" dirty="0"/>
            </a:br>
            <a:endParaRPr lang="de-DE" dirty="0"/>
          </a:p>
          <a:p>
            <a:pPr marL="285750" indent="-285750">
              <a:lnSpc>
                <a:spcPct val="150000"/>
              </a:lnSpc>
              <a:buFont typeface="Arial" panose="020B0604020202020204" pitchFamily="34" charset="0"/>
              <a:buChar char="•"/>
            </a:pPr>
            <a:r>
              <a:rPr lang="de-DE" dirty="0"/>
              <a:t>Ausreißer in einigen Monaten insbesondere weist der Monat September Artikel mit sehr vielen Wörtern auf</a:t>
            </a:r>
          </a:p>
          <a:p>
            <a:endParaRPr lang="de-DE" dirty="0"/>
          </a:p>
        </p:txBody>
      </p:sp>
    </p:spTree>
    <p:extLst>
      <p:ext uri="{BB962C8B-B14F-4D97-AF65-F5344CB8AC3E}">
        <p14:creationId xmlns:p14="http://schemas.microsoft.com/office/powerpoint/2010/main" val="41615595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263436" y="332799"/>
            <a:ext cx="7096623" cy="250401"/>
          </a:xfrm>
        </p:spPr>
        <p:txBody>
          <a:bodyPr/>
          <a:lstStyle/>
          <a:p>
            <a:r>
              <a:rPr lang="de-AT" sz="2000" dirty="0"/>
              <a:t>Verteilungskurven SPIEGEL Anzahl Wörter, Artikel, Kommentare</a:t>
            </a:r>
          </a:p>
        </p:txBody>
      </p:sp>
      <p:pic>
        <p:nvPicPr>
          <p:cNvPr id="5" name="Grafik 4">
            <a:extLst>
              <a:ext uri="{FF2B5EF4-FFF2-40B4-BE49-F238E27FC236}">
                <a16:creationId xmlns:a16="http://schemas.microsoft.com/office/drawing/2014/main" id="{5F75093A-27DA-466C-8EBA-3C8C7748E815}"/>
              </a:ext>
            </a:extLst>
          </p:cNvPr>
          <p:cNvPicPr>
            <a:picLocks noChangeAspect="1"/>
          </p:cNvPicPr>
          <p:nvPr/>
        </p:nvPicPr>
        <p:blipFill>
          <a:blip r:embed="rId3"/>
          <a:stretch>
            <a:fillRect/>
          </a:stretch>
        </p:blipFill>
        <p:spPr>
          <a:xfrm>
            <a:off x="150592" y="925103"/>
            <a:ext cx="3926908" cy="2061742"/>
          </a:xfrm>
          <a:prstGeom prst="rect">
            <a:avLst/>
          </a:prstGeom>
        </p:spPr>
      </p:pic>
      <p:pic>
        <p:nvPicPr>
          <p:cNvPr id="7" name="Grafik 6">
            <a:extLst>
              <a:ext uri="{FF2B5EF4-FFF2-40B4-BE49-F238E27FC236}">
                <a16:creationId xmlns:a16="http://schemas.microsoft.com/office/drawing/2014/main" id="{43B4579A-5D85-4F6D-AC14-CABE61C0F5A1}"/>
              </a:ext>
            </a:extLst>
          </p:cNvPr>
          <p:cNvPicPr>
            <a:picLocks noChangeAspect="1"/>
          </p:cNvPicPr>
          <p:nvPr/>
        </p:nvPicPr>
        <p:blipFill>
          <a:blip r:embed="rId4"/>
          <a:stretch>
            <a:fillRect/>
          </a:stretch>
        </p:blipFill>
        <p:spPr>
          <a:xfrm>
            <a:off x="2193310" y="3050304"/>
            <a:ext cx="3814064" cy="2093196"/>
          </a:xfrm>
          <a:prstGeom prst="rect">
            <a:avLst/>
          </a:prstGeom>
        </p:spPr>
      </p:pic>
      <p:pic>
        <p:nvPicPr>
          <p:cNvPr id="2" name="Grafik 1">
            <a:extLst>
              <a:ext uri="{FF2B5EF4-FFF2-40B4-BE49-F238E27FC236}">
                <a16:creationId xmlns:a16="http://schemas.microsoft.com/office/drawing/2014/main" id="{841479D4-270F-4F76-AB6A-1D13FD700B74}"/>
              </a:ext>
            </a:extLst>
          </p:cNvPr>
          <p:cNvPicPr>
            <a:picLocks noChangeAspect="1"/>
          </p:cNvPicPr>
          <p:nvPr/>
        </p:nvPicPr>
        <p:blipFill>
          <a:blip r:embed="rId5"/>
          <a:stretch>
            <a:fillRect/>
          </a:stretch>
        </p:blipFill>
        <p:spPr>
          <a:xfrm>
            <a:off x="4164669" y="925103"/>
            <a:ext cx="3685410" cy="2070351"/>
          </a:xfrm>
          <a:prstGeom prst="rect">
            <a:avLst/>
          </a:prstGeom>
        </p:spPr>
      </p:pic>
    </p:spTree>
    <p:extLst>
      <p:ext uri="{BB962C8B-B14F-4D97-AF65-F5344CB8AC3E}">
        <p14:creationId xmlns:p14="http://schemas.microsoft.com/office/powerpoint/2010/main" val="335621177"/>
      </p:ext>
    </p:extLst>
  </p:cSld>
  <p:clrMapOvr>
    <a:overrideClrMapping bg1="lt1" tx1="dk1" bg2="lt2" tx2="dk2" accent1="accent1" accent2="accent2" accent3="accent3" accent4="accent4" accent5="accent5" accent6="accent6" hlink="hlink" folHlink="folHlink"/>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sz="1800" dirty="0"/>
              <a:t>SPIEGEL Lesbarkeitsindex – Verteilung / Zusammenhang Anzahl Wörter </a:t>
            </a:r>
          </a:p>
        </p:txBody>
      </p:sp>
      <p:pic>
        <p:nvPicPr>
          <p:cNvPr id="3" name="Grafik 2">
            <a:extLst>
              <a:ext uri="{FF2B5EF4-FFF2-40B4-BE49-F238E27FC236}">
                <a16:creationId xmlns:a16="http://schemas.microsoft.com/office/drawing/2014/main" id="{EDC7132E-6AA5-4E83-A3DB-E245F299175A}"/>
              </a:ext>
            </a:extLst>
          </p:cNvPr>
          <p:cNvPicPr>
            <a:picLocks noChangeAspect="1"/>
          </p:cNvPicPr>
          <p:nvPr/>
        </p:nvPicPr>
        <p:blipFill>
          <a:blip r:embed="rId2"/>
          <a:stretch>
            <a:fillRect/>
          </a:stretch>
        </p:blipFill>
        <p:spPr>
          <a:xfrm>
            <a:off x="1493537" y="1095468"/>
            <a:ext cx="6292444" cy="3936011"/>
          </a:xfrm>
          <a:prstGeom prst="rect">
            <a:avLst/>
          </a:prstGeom>
        </p:spPr>
      </p:pic>
      <p:pic>
        <p:nvPicPr>
          <p:cNvPr id="4" name="Grafik 3">
            <a:extLst>
              <a:ext uri="{FF2B5EF4-FFF2-40B4-BE49-F238E27FC236}">
                <a16:creationId xmlns:a16="http://schemas.microsoft.com/office/drawing/2014/main" id="{525F6117-DA3D-4922-992B-214A6CA9A1D0}"/>
              </a:ext>
            </a:extLst>
          </p:cNvPr>
          <p:cNvPicPr>
            <a:picLocks noChangeAspect="1"/>
          </p:cNvPicPr>
          <p:nvPr/>
        </p:nvPicPr>
        <p:blipFill>
          <a:blip r:embed="rId3"/>
          <a:stretch>
            <a:fillRect/>
          </a:stretch>
        </p:blipFill>
        <p:spPr>
          <a:xfrm>
            <a:off x="231669" y="1095468"/>
            <a:ext cx="3181488" cy="2953114"/>
          </a:xfrm>
          <a:prstGeom prst="rect">
            <a:avLst/>
          </a:prstGeom>
        </p:spPr>
      </p:pic>
    </p:spTree>
    <p:extLst>
      <p:ext uri="{BB962C8B-B14F-4D97-AF65-F5344CB8AC3E}">
        <p14:creationId xmlns:p14="http://schemas.microsoft.com/office/powerpoint/2010/main" val="8841084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Lesbarkeit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DE" sz="1600" dirty="0"/>
              <a:t>Verschiedene Methoden und Werkzeuge zur Messung der (technischen) Lesbarkeit wie: </a:t>
            </a:r>
          </a:p>
          <a:p>
            <a:pPr marL="702900" lvl="1" indent="-342900">
              <a:buFont typeface="Wingdings" panose="05000000000000000000" pitchFamily="2" charset="2"/>
              <a:buChar char="§"/>
            </a:pPr>
            <a:r>
              <a:rPr lang="de-DE" sz="1600" dirty="0"/>
              <a:t>„Flesch Reading </a:t>
            </a:r>
            <a:r>
              <a:rPr lang="de-DE" sz="1600" dirty="0" err="1"/>
              <a:t>Ease</a:t>
            </a:r>
            <a:r>
              <a:rPr lang="de-DE" sz="1600" dirty="0"/>
              <a:t>“, </a:t>
            </a:r>
          </a:p>
          <a:p>
            <a:pPr marL="702900" lvl="1" indent="-342900">
              <a:buFont typeface="Wingdings" panose="05000000000000000000" pitchFamily="2" charset="2"/>
              <a:buChar char="§"/>
            </a:pPr>
            <a:r>
              <a:rPr lang="de-DE" sz="1600" dirty="0"/>
              <a:t>„Flesch-</a:t>
            </a:r>
            <a:r>
              <a:rPr lang="de-DE" sz="1600" dirty="0" err="1"/>
              <a:t>Kincaid</a:t>
            </a:r>
            <a:r>
              <a:rPr lang="de-DE" sz="1600" dirty="0"/>
              <a:t> Grade Ebene“, </a:t>
            </a:r>
          </a:p>
          <a:p>
            <a:pPr marL="702900" lvl="1" indent="-342900">
              <a:buFont typeface="Wingdings" panose="05000000000000000000" pitchFamily="2" charset="2"/>
              <a:buChar char="§"/>
            </a:pPr>
            <a:r>
              <a:rPr lang="de-DE" sz="1600" dirty="0"/>
              <a:t>„Wiener Sachtextformel“, </a:t>
            </a:r>
          </a:p>
          <a:p>
            <a:pPr marL="702900" lvl="1" indent="-342900">
              <a:buFont typeface="Wingdings" panose="05000000000000000000" pitchFamily="2" charset="2"/>
              <a:buChar char="§"/>
            </a:pPr>
            <a:r>
              <a:rPr lang="de-DE" sz="1600" dirty="0"/>
              <a:t>„Einfaches Maß für den </a:t>
            </a:r>
            <a:r>
              <a:rPr lang="de-DE" sz="1600" dirty="0" err="1"/>
              <a:t>Gobbledygook</a:t>
            </a:r>
            <a:r>
              <a:rPr lang="de-DE" sz="1600" dirty="0"/>
              <a:t>“ (SMOG) </a:t>
            </a:r>
          </a:p>
          <a:p>
            <a:pPr marL="702900" lvl="1" indent="-342900">
              <a:buFont typeface="Wingdings" panose="05000000000000000000" pitchFamily="2" charset="2"/>
              <a:buChar char="§"/>
            </a:pPr>
            <a:r>
              <a:rPr lang="de-DE" sz="1600" dirty="0"/>
              <a:t>„</a:t>
            </a:r>
            <a:r>
              <a:rPr lang="de-DE" sz="1600" dirty="0" err="1"/>
              <a:t>Gunning</a:t>
            </a:r>
            <a:r>
              <a:rPr lang="de-DE" sz="1600" dirty="0"/>
              <a:t> Fog-Index“ (FOG) </a:t>
            </a:r>
          </a:p>
          <a:p>
            <a:pPr marL="342900" indent="-342900">
              <a:buFont typeface="Wingdings" panose="05000000000000000000" pitchFamily="2" charset="2"/>
              <a:buChar char="§"/>
            </a:pPr>
            <a:r>
              <a:rPr lang="de-DE" sz="1600" dirty="0"/>
              <a:t>Erlauben dabei eine </a:t>
            </a:r>
            <a:r>
              <a:rPr lang="de-DE" sz="1600" b="1" dirty="0"/>
              <a:t>quantitative </a:t>
            </a:r>
            <a:r>
              <a:rPr lang="de-DE" sz="1600" dirty="0"/>
              <a:t>Analyse. </a:t>
            </a:r>
          </a:p>
          <a:p>
            <a:pPr marL="342900" indent="-342900">
              <a:buFont typeface="Wingdings" panose="05000000000000000000" pitchFamily="2" charset="2"/>
              <a:buChar char="§"/>
            </a:pPr>
            <a:r>
              <a:rPr lang="de-DE" sz="1600" dirty="0"/>
              <a:t>Viele dieser Methoden sind spezifisch auf eine Sprache ausgerichtet.</a:t>
            </a:r>
          </a:p>
          <a:p>
            <a:pPr marL="342900" indent="-342900">
              <a:buFont typeface="Wingdings" panose="05000000000000000000" pitchFamily="2" charset="2"/>
              <a:buChar char="§"/>
            </a:pPr>
            <a:r>
              <a:rPr lang="de-DE" sz="1600" dirty="0"/>
              <a:t>Syntax und Semantik sind fundamental anders</a:t>
            </a:r>
            <a:endParaRPr lang="de-AT" dirty="0"/>
          </a:p>
        </p:txBody>
      </p:sp>
    </p:spTree>
    <p:extLst>
      <p:ext uri="{BB962C8B-B14F-4D97-AF65-F5344CB8AC3E}">
        <p14:creationId xmlns:p14="http://schemas.microsoft.com/office/powerpoint/2010/main" val="1473762251"/>
      </p:ext>
    </p:extLst>
  </p:cSld>
  <p:clrMapOvr>
    <a:overrideClrMapping bg1="lt1" tx1="dk1" bg2="lt2" tx2="dk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sz="2000" dirty="0"/>
              <a:t>SPIEGEL Sentiments-Analyse </a:t>
            </a:r>
            <a:r>
              <a:rPr lang="de-AT" sz="2000" dirty="0" err="1"/>
              <a:t>Polarity</a:t>
            </a:r>
            <a:r>
              <a:rPr lang="de-AT" sz="2000" dirty="0"/>
              <a:t> / </a:t>
            </a:r>
            <a:r>
              <a:rPr lang="de-AT" sz="2000" dirty="0" err="1"/>
              <a:t>Subjectivity</a:t>
            </a:r>
            <a:endParaRPr lang="de-AT" sz="2000" dirty="0"/>
          </a:p>
        </p:txBody>
      </p:sp>
      <p:pic>
        <p:nvPicPr>
          <p:cNvPr id="2" name="Grafik 1">
            <a:extLst>
              <a:ext uri="{FF2B5EF4-FFF2-40B4-BE49-F238E27FC236}">
                <a16:creationId xmlns:a16="http://schemas.microsoft.com/office/drawing/2014/main" id="{ED2FF623-864F-4831-9506-54908EE5E6B5}"/>
              </a:ext>
            </a:extLst>
          </p:cNvPr>
          <p:cNvPicPr>
            <a:picLocks noChangeAspect="1"/>
          </p:cNvPicPr>
          <p:nvPr/>
        </p:nvPicPr>
        <p:blipFill>
          <a:blip r:embed="rId2"/>
          <a:stretch>
            <a:fillRect/>
          </a:stretch>
        </p:blipFill>
        <p:spPr>
          <a:xfrm>
            <a:off x="305580" y="1431577"/>
            <a:ext cx="4305970" cy="2592427"/>
          </a:xfrm>
          <a:prstGeom prst="rect">
            <a:avLst/>
          </a:prstGeom>
        </p:spPr>
      </p:pic>
      <p:pic>
        <p:nvPicPr>
          <p:cNvPr id="5" name="Grafik 4">
            <a:extLst>
              <a:ext uri="{FF2B5EF4-FFF2-40B4-BE49-F238E27FC236}">
                <a16:creationId xmlns:a16="http://schemas.microsoft.com/office/drawing/2014/main" id="{F92F5944-B9A3-49D8-8ED4-22748593DF5C}"/>
              </a:ext>
            </a:extLst>
          </p:cNvPr>
          <p:cNvPicPr>
            <a:picLocks noChangeAspect="1"/>
          </p:cNvPicPr>
          <p:nvPr/>
        </p:nvPicPr>
        <p:blipFill>
          <a:blip r:embed="rId3"/>
          <a:stretch>
            <a:fillRect/>
          </a:stretch>
        </p:blipFill>
        <p:spPr>
          <a:xfrm>
            <a:off x="4658770" y="1431578"/>
            <a:ext cx="4347475" cy="2592426"/>
          </a:xfrm>
          <a:prstGeom prst="rect">
            <a:avLst/>
          </a:prstGeom>
        </p:spPr>
      </p:pic>
    </p:spTree>
    <p:extLst>
      <p:ext uri="{BB962C8B-B14F-4D97-AF65-F5344CB8AC3E}">
        <p14:creationId xmlns:p14="http://schemas.microsoft.com/office/powerpoint/2010/main" val="68870334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332799"/>
            <a:ext cx="7096623" cy="250401"/>
          </a:xfrm>
        </p:spPr>
        <p:txBody>
          <a:bodyPr/>
          <a:lstStyle/>
          <a:p>
            <a:r>
              <a:rPr lang="de-AT" sz="1800" dirty="0"/>
              <a:t>Vergleich BILD und SPIEGEL – </a:t>
            </a:r>
            <a:r>
              <a:rPr lang="de-AT" sz="1800" dirty="0" err="1"/>
              <a:t>Violin</a:t>
            </a:r>
            <a:r>
              <a:rPr lang="de-AT" sz="1800" dirty="0"/>
              <a:t>-Plot Lesbarkeit </a:t>
            </a:r>
            <a:r>
              <a:rPr lang="de-AT" sz="1800"/>
              <a:t>/ Anzahl </a:t>
            </a:r>
            <a:r>
              <a:rPr lang="de-AT" sz="1800" dirty="0"/>
              <a:t>Wörter</a:t>
            </a:r>
            <a:br>
              <a:rPr lang="de-AT" sz="1800" dirty="0"/>
            </a:br>
            <a:r>
              <a:rPr lang="de-AT" sz="1800" dirty="0"/>
              <a:t>Zeitraum 11 – 12 / 2019</a:t>
            </a:r>
          </a:p>
        </p:txBody>
      </p:sp>
      <p:pic>
        <p:nvPicPr>
          <p:cNvPr id="3" name="Grafik 2">
            <a:extLst>
              <a:ext uri="{FF2B5EF4-FFF2-40B4-BE49-F238E27FC236}">
                <a16:creationId xmlns:a16="http://schemas.microsoft.com/office/drawing/2014/main" id="{4FE726AE-C613-4951-9F94-D57A01A14B19}"/>
              </a:ext>
            </a:extLst>
          </p:cNvPr>
          <p:cNvPicPr>
            <a:picLocks noChangeAspect="1"/>
          </p:cNvPicPr>
          <p:nvPr/>
        </p:nvPicPr>
        <p:blipFill>
          <a:blip r:embed="rId2"/>
          <a:stretch>
            <a:fillRect/>
          </a:stretch>
        </p:blipFill>
        <p:spPr>
          <a:xfrm>
            <a:off x="352800" y="1223348"/>
            <a:ext cx="6556340" cy="3402974"/>
          </a:xfrm>
          <a:prstGeom prst="rect">
            <a:avLst/>
          </a:prstGeom>
        </p:spPr>
      </p:pic>
    </p:spTree>
    <p:extLst>
      <p:ext uri="{BB962C8B-B14F-4D97-AF65-F5344CB8AC3E}">
        <p14:creationId xmlns:p14="http://schemas.microsoft.com/office/powerpoint/2010/main" val="39442704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332799"/>
            <a:ext cx="7096623" cy="250401"/>
          </a:xfrm>
        </p:spPr>
        <p:txBody>
          <a:bodyPr/>
          <a:lstStyle/>
          <a:p>
            <a:r>
              <a:rPr lang="de-AT" sz="1800" dirty="0"/>
              <a:t>Vergleich BILD und SPIEGEL – </a:t>
            </a:r>
            <a:r>
              <a:rPr lang="de-AT" sz="1800" dirty="0" err="1"/>
              <a:t>Violin</a:t>
            </a:r>
            <a:r>
              <a:rPr lang="de-AT" sz="1800" dirty="0"/>
              <a:t>-Plot Sentiments-Analyse</a:t>
            </a:r>
            <a:br>
              <a:rPr lang="de-AT" sz="1800" dirty="0"/>
            </a:br>
            <a:r>
              <a:rPr lang="de-AT" sz="1800" dirty="0"/>
              <a:t>Zeitraum 11 – 12 / 2019</a:t>
            </a:r>
          </a:p>
        </p:txBody>
      </p:sp>
      <p:pic>
        <p:nvPicPr>
          <p:cNvPr id="2" name="Grafik 1">
            <a:extLst>
              <a:ext uri="{FF2B5EF4-FFF2-40B4-BE49-F238E27FC236}">
                <a16:creationId xmlns:a16="http://schemas.microsoft.com/office/drawing/2014/main" id="{4C497C72-047A-4A05-B697-76C48D49341D}"/>
              </a:ext>
            </a:extLst>
          </p:cNvPr>
          <p:cNvPicPr>
            <a:picLocks noChangeAspect="1"/>
          </p:cNvPicPr>
          <p:nvPr/>
        </p:nvPicPr>
        <p:blipFill>
          <a:blip r:embed="rId2"/>
          <a:stretch>
            <a:fillRect/>
          </a:stretch>
        </p:blipFill>
        <p:spPr>
          <a:xfrm>
            <a:off x="665221" y="1069441"/>
            <a:ext cx="6745248" cy="3547826"/>
          </a:xfrm>
          <a:prstGeom prst="rect">
            <a:avLst/>
          </a:prstGeom>
        </p:spPr>
      </p:pic>
    </p:spTree>
    <p:extLst>
      <p:ext uri="{BB962C8B-B14F-4D97-AF65-F5344CB8AC3E}">
        <p14:creationId xmlns:p14="http://schemas.microsoft.com/office/powerpoint/2010/main" val="26196695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583200"/>
            <a:ext cx="7096623" cy="250401"/>
          </a:xfrm>
          <a:prstGeom prst="rect">
            <a:avLst/>
          </a:prstGeom>
        </p:spPr>
        <p:txBody>
          <a:bodyPr>
            <a:normAutofit/>
          </a:bodyPr>
          <a:lstStyle/>
          <a:p>
            <a:r>
              <a:rPr lang="de-AT" sz="1700"/>
              <a:t>Auswertung – Beschreibende Statistiken</a:t>
            </a:r>
          </a:p>
        </p:txBody>
      </p:sp>
      <p:pic>
        <p:nvPicPr>
          <p:cNvPr id="3" name="Grafik 2">
            <a:extLst>
              <a:ext uri="{FF2B5EF4-FFF2-40B4-BE49-F238E27FC236}">
                <a16:creationId xmlns:a16="http://schemas.microsoft.com/office/drawing/2014/main" id="{B546444D-2F59-414F-B12D-4A1E844B53B9}"/>
              </a:ext>
            </a:extLst>
          </p:cNvPr>
          <p:cNvPicPr>
            <a:picLocks noChangeAspect="1"/>
          </p:cNvPicPr>
          <p:nvPr/>
        </p:nvPicPr>
        <p:blipFill>
          <a:blip r:embed="rId3"/>
          <a:stretch>
            <a:fillRect/>
          </a:stretch>
        </p:blipFill>
        <p:spPr>
          <a:xfrm>
            <a:off x="4572000" y="1373991"/>
            <a:ext cx="4134427" cy="3010320"/>
          </a:xfrm>
          <a:prstGeom prst="rect">
            <a:avLst/>
          </a:prstGeom>
        </p:spPr>
      </p:pic>
      <p:pic>
        <p:nvPicPr>
          <p:cNvPr id="6" name="Grafik 5">
            <a:extLst>
              <a:ext uri="{FF2B5EF4-FFF2-40B4-BE49-F238E27FC236}">
                <a16:creationId xmlns:a16="http://schemas.microsoft.com/office/drawing/2014/main" id="{089A3C6E-34B7-4473-ADCC-3B95DF1A51B9}"/>
              </a:ext>
            </a:extLst>
          </p:cNvPr>
          <p:cNvPicPr>
            <a:picLocks noChangeAspect="1"/>
          </p:cNvPicPr>
          <p:nvPr/>
        </p:nvPicPr>
        <p:blipFill>
          <a:blip r:embed="rId4"/>
          <a:stretch>
            <a:fillRect/>
          </a:stretch>
        </p:blipFill>
        <p:spPr>
          <a:xfrm>
            <a:off x="264493" y="1373991"/>
            <a:ext cx="4172532" cy="3067478"/>
          </a:xfrm>
          <a:prstGeom prst="rect">
            <a:avLst/>
          </a:prstGeom>
        </p:spPr>
      </p:pic>
    </p:spTree>
    <p:extLst>
      <p:ext uri="{BB962C8B-B14F-4D97-AF65-F5344CB8AC3E}">
        <p14:creationId xmlns:p14="http://schemas.microsoft.com/office/powerpoint/2010/main" val="102354660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a:xfrm>
            <a:off x="352800" y="583200"/>
            <a:ext cx="7096623" cy="250401"/>
          </a:xfrm>
          <a:prstGeom prst="rect">
            <a:avLst/>
          </a:prstGeom>
        </p:spPr>
        <p:txBody>
          <a:bodyPr>
            <a:normAutofit/>
          </a:bodyPr>
          <a:lstStyle/>
          <a:p>
            <a:r>
              <a:rPr lang="de-AT" sz="1700"/>
              <a:t>Auswertung – Statistische Tests</a:t>
            </a:r>
          </a:p>
        </p:txBody>
      </p:sp>
      <p:pic>
        <p:nvPicPr>
          <p:cNvPr id="4" name="Grafik 3" descr="Ein Bild, das Screenshot enthält.&#10;&#10;Automatisch generierte Beschreibung">
            <a:extLst>
              <a:ext uri="{FF2B5EF4-FFF2-40B4-BE49-F238E27FC236}">
                <a16:creationId xmlns:a16="http://schemas.microsoft.com/office/drawing/2014/main" id="{8D3E9BBB-37D2-42A0-9E3F-21D2149AC0E7}"/>
              </a:ext>
            </a:extLst>
          </p:cNvPr>
          <p:cNvPicPr>
            <a:picLocks noChangeAspect="1"/>
          </p:cNvPicPr>
          <p:nvPr/>
        </p:nvPicPr>
        <p:blipFill>
          <a:blip r:embed="rId3"/>
          <a:stretch>
            <a:fillRect/>
          </a:stretch>
        </p:blipFill>
        <p:spPr>
          <a:xfrm>
            <a:off x="596875" y="1544400"/>
            <a:ext cx="7962584" cy="3105407"/>
          </a:xfrm>
          <a:prstGeom prst="rect">
            <a:avLst/>
          </a:prstGeom>
          <a:noFill/>
        </p:spPr>
      </p:pic>
    </p:spTree>
    <p:extLst>
      <p:ext uri="{BB962C8B-B14F-4D97-AF65-F5344CB8AC3E}">
        <p14:creationId xmlns:p14="http://schemas.microsoft.com/office/powerpoint/2010/main" val="354130162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Fragen?</a:t>
            </a:r>
          </a:p>
        </p:txBody>
      </p:sp>
      <p:pic>
        <p:nvPicPr>
          <p:cNvPr id="2050" name="Picture 2" descr="Bildergebnis für dilbert any questions">
            <a:extLst>
              <a:ext uri="{FF2B5EF4-FFF2-40B4-BE49-F238E27FC236}">
                <a16:creationId xmlns:a16="http://schemas.microsoft.com/office/drawing/2014/main" id="{9AADF101-A4E9-43C2-A0E9-860BA230F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238250"/>
            <a:ext cx="857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2618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W. W. A. Initiative (WAI), „Easy-to-Read on the Web Online Symposium | Web Accessibility Initiative (WAI) | W3C“, </a:t>
            </a:r>
            <a:r>
              <a:rPr lang="en-GB" sz="800" i="1" dirty="0"/>
              <a:t>W3C Web Accessibility Initiative (WAI)</a:t>
            </a:r>
            <a:r>
              <a:rPr lang="en-GB" sz="800" dirty="0"/>
              <a:t>. </a:t>
            </a:r>
            <a:r>
              <a:rPr lang="de-AT" sz="800" dirty="0"/>
              <a:t>[Online]. Verfügbar unter: https://www.w3.org/WAI/RD/2012/easy-to-read/. </a:t>
            </a:r>
            <a:r>
              <a:rPr lang="en-GB" sz="800" dirty="0"/>
              <a:t>[</a:t>
            </a:r>
            <a:r>
              <a:rPr lang="en-GB" sz="800" dirty="0" err="1"/>
              <a:t>Zugegriffen</a:t>
            </a:r>
            <a:r>
              <a:rPr lang="en-GB" sz="800" dirty="0"/>
              <a:t>: 28-Dez-2019].</a:t>
            </a:r>
            <a:endParaRPr lang="de-AT" sz="800" dirty="0"/>
          </a:p>
          <a:p>
            <a:r>
              <a:rPr lang="en-GB" sz="800" dirty="0"/>
              <a:t>„G153: Making the text easier to read | Techniques for WCAG 2.0“. </a:t>
            </a:r>
            <a:r>
              <a:rPr lang="de-AT" sz="800" dirty="0"/>
              <a:t>[Online]. Verfügbar unter: https://www.w3.org/TR/2012/NOTE-WCAG20-TECHS-20120103/G153. [Zugegriffen: </a:t>
            </a:r>
            <a:r>
              <a:rPr lang="en-GB" sz="800" dirty="0"/>
              <a:t>28-Dez-2019</a:t>
            </a:r>
            <a:r>
              <a:rPr lang="de-AT" sz="800" dirty="0"/>
              <a:t>].</a:t>
            </a:r>
          </a:p>
          <a:p>
            <a:r>
              <a:rPr lang="de-AT" sz="800" dirty="0"/>
              <a:t>„Europäische Regeln | Easy-</a:t>
            </a:r>
            <a:r>
              <a:rPr lang="de-AT" sz="800" dirty="0" err="1"/>
              <a:t>to</a:t>
            </a:r>
            <a:r>
              <a:rPr lang="de-AT" sz="800" dirty="0"/>
              <a:t>-Read“, 2017. [Online]. Verfügbar unter: http://easy-to-read.eu/de/europaische-standards/. [Zugegriffen: </a:t>
            </a:r>
            <a:r>
              <a:rPr lang="en-GB" sz="800" dirty="0"/>
              <a:t>28-Dez-2019</a:t>
            </a:r>
            <a:r>
              <a:rPr lang="de-AT" sz="800" dirty="0"/>
              <a:t>].</a:t>
            </a:r>
          </a:p>
          <a:p>
            <a:r>
              <a:rPr lang="de-AT" sz="800" dirty="0"/>
              <a:t>J. Philippi, </a:t>
            </a:r>
            <a:r>
              <a:rPr lang="de-AT" sz="800" i="1" dirty="0"/>
              <a:t>Einführung in die generative Grammatik</a:t>
            </a:r>
            <a:r>
              <a:rPr lang="de-AT" sz="800" dirty="0"/>
              <a:t>, Bd. 12. </a:t>
            </a:r>
            <a:r>
              <a:rPr lang="en-GB" sz="800" dirty="0" err="1"/>
              <a:t>Vandenhoeck</a:t>
            </a:r>
            <a:r>
              <a:rPr lang="en-GB" sz="800" dirty="0"/>
              <a:t> &amp; Ruprecht, 2008.</a:t>
            </a:r>
            <a:endParaRPr lang="de-AT" sz="800" dirty="0"/>
          </a:p>
          <a:p>
            <a:r>
              <a:rPr lang="en-GB" sz="800" dirty="0"/>
              <a:t>R. F. Flesch, </a:t>
            </a:r>
            <a:r>
              <a:rPr lang="en-GB" sz="800" i="1" dirty="0"/>
              <a:t>Art of readable writing</a:t>
            </a:r>
            <a:r>
              <a:rPr lang="en-GB" sz="800" dirty="0"/>
              <a:t>. New York: Harper &amp; Row, 1949.</a:t>
            </a:r>
            <a:endParaRPr lang="de-AT" sz="800" dirty="0"/>
          </a:p>
          <a:p>
            <a:r>
              <a:rPr lang="de-AT" sz="800" dirty="0"/>
              <a:t>T. Amstad, </a:t>
            </a:r>
            <a:r>
              <a:rPr lang="de-AT" sz="800" i="1" dirty="0"/>
              <a:t>Wie verständlich sind unsere Zeitungen?</a:t>
            </a:r>
            <a:r>
              <a:rPr lang="de-AT" sz="800" dirty="0"/>
              <a:t> Studenten-Schreib-Service, 1978.</a:t>
            </a:r>
          </a:p>
          <a:p>
            <a:r>
              <a:rPr lang="de-AT" sz="800" dirty="0"/>
              <a:t>„fleschindex.de | Flesch-Index berechnen“. [Online]. Verfügbar unter: http://fleschindex.de/berechnen. [Zugegriffen: </a:t>
            </a:r>
            <a:r>
              <a:rPr lang="en-GB" sz="800" dirty="0"/>
              <a:t>28-Dez-2019</a:t>
            </a:r>
            <a:r>
              <a:rPr lang="de-AT" sz="800" dirty="0"/>
              <a:t>].</a:t>
            </a:r>
          </a:p>
          <a:p>
            <a:r>
              <a:rPr lang="en-GB" sz="800" dirty="0"/>
              <a:t>R. Gunning, </a:t>
            </a:r>
            <a:r>
              <a:rPr lang="en-GB" sz="800" i="1" dirty="0"/>
              <a:t>The technique of clear writing</a:t>
            </a:r>
            <a:r>
              <a:rPr lang="en-GB" sz="800" dirty="0"/>
              <a:t>. McGraw Hill Higher Education, 1952.</a:t>
            </a:r>
            <a:endParaRPr lang="de-AT" sz="800" dirty="0"/>
          </a:p>
          <a:p>
            <a:r>
              <a:rPr lang="de-AT" sz="800" dirty="0"/>
              <a:t>A. Buttlar, </a:t>
            </a:r>
            <a:r>
              <a:rPr lang="de-AT" sz="800" i="1" dirty="0"/>
              <a:t>Grundzüge des Schulsystems der USA</a:t>
            </a:r>
            <a:r>
              <a:rPr lang="de-AT" sz="800" dirty="0"/>
              <a:t>. Wiss. </a:t>
            </a:r>
            <a:r>
              <a:rPr lang="de-AT" sz="800" dirty="0" err="1"/>
              <a:t>Buchges</a:t>
            </a:r>
            <a:r>
              <a:rPr lang="de-AT" sz="800" dirty="0"/>
              <a:t>., 1992.</a:t>
            </a:r>
          </a:p>
          <a:p>
            <a:r>
              <a:rPr lang="de-AT" sz="800" dirty="0"/>
              <a:t>K. Fischer, </a:t>
            </a:r>
            <a:r>
              <a:rPr lang="de-AT" sz="800" i="1" dirty="0"/>
              <a:t>Satzstrukturen im Deutschen und Englischen: Typologie und Textrealisierung</a:t>
            </a:r>
            <a:r>
              <a:rPr lang="de-AT" sz="800" dirty="0"/>
              <a:t>, Bd. 1. Walter de Gruyter, 2013.</a:t>
            </a:r>
          </a:p>
          <a:p>
            <a:r>
              <a:rPr lang="de-AT" sz="800" dirty="0"/>
              <a:t>R. Bamberger und E. </a:t>
            </a:r>
            <a:r>
              <a:rPr lang="de-AT" sz="800" dirty="0" err="1"/>
              <a:t>Vanecek</a:t>
            </a:r>
            <a:r>
              <a:rPr lang="de-AT" sz="800" dirty="0"/>
              <a:t>, </a:t>
            </a:r>
            <a:r>
              <a:rPr lang="de-AT" sz="800" i="1" dirty="0"/>
              <a:t>Lesen, verstehen, lernen, schreiben: die Schwierigkeitsstufen von Texten in deutscher Sprache</a:t>
            </a:r>
            <a:r>
              <a:rPr lang="de-AT" sz="800" dirty="0"/>
              <a:t>. </a:t>
            </a:r>
            <a:r>
              <a:rPr lang="en-GB" sz="800" dirty="0" err="1"/>
              <a:t>Jugend</a:t>
            </a:r>
            <a:r>
              <a:rPr lang="en-GB" sz="800" dirty="0"/>
              <a:t> und Volk, 1984.</a:t>
            </a:r>
            <a:endParaRPr lang="de-AT" sz="800" dirty="0"/>
          </a:p>
          <a:p>
            <a:r>
              <a:rPr lang="en-GB" sz="800" dirty="0"/>
              <a:t>G. H. Mc Laughlin, „SMOG grading-a new readability formula“, </a:t>
            </a:r>
            <a:r>
              <a:rPr lang="en-GB" sz="800" i="1" dirty="0"/>
              <a:t>Journal of reading</a:t>
            </a:r>
            <a:r>
              <a:rPr lang="en-GB" sz="800" dirty="0"/>
              <a:t>, Bd. 12, Nr. 8, S. 639–646, 1969.</a:t>
            </a:r>
            <a:endParaRPr lang="de-AT" sz="800" dirty="0"/>
          </a:p>
          <a:p>
            <a:r>
              <a:rPr lang="de-AT" sz="800" dirty="0"/>
              <a:t>C. H. Björnsson, </a:t>
            </a:r>
            <a:r>
              <a:rPr lang="de-AT" sz="800" i="1" dirty="0" err="1"/>
              <a:t>Läsbarhet</a:t>
            </a:r>
            <a:r>
              <a:rPr lang="de-AT" sz="800" dirty="0"/>
              <a:t>. Liber, 1968.</a:t>
            </a:r>
          </a:p>
          <a:p>
            <a:r>
              <a:rPr lang="de-AT" sz="800" dirty="0"/>
              <a:t>W. Lenhard und A. Lenhard, „Berechnung des Lesbarkeitsindex LIX nach </a:t>
            </a:r>
            <a:r>
              <a:rPr lang="de-AT" sz="800" dirty="0" err="1"/>
              <a:t>Björnson</a:t>
            </a:r>
            <a:r>
              <a:rPr lang="de-AT" sz="800" dirty="0"/>
              <a:t>“. </a:t>
            </a:r>
            <a:r>
              <a:rPr lang="de-AT" sz="800" dirty="0" err="1"/>
              <a:t>Unpublished</a:t>
            </a:r>
            <a:r>
              <a:rPr lang="de-AT" sz="800" dirty="0"/>
              <a:t>, 2011.</a:t>
            </a:r>
          </a:p>
          <a:p>
            <a:r>
              <a:rPr lang="de-AT" sz="800" dirty="0"/>
              <a:t>„</a:t>
            </a:r>
            <a:r>
              <a:rPr lang="de-AT" sz="800" dirty="0" err="1"/>
              <a:t>Hohenheimer</a:t>
            </a:r>
            <a:r>
              <a:rPr lang="de-AT" sz="800" dirty="0"/>
              <a:t> Verständlichkeitsindex: Klartext-Initiative“. [Online]. Verfügbar unter: https://klartext.uni-hohenheim.de/hix. [Zugegriffen: </a:t>
            </a:r>
            <a:r>
              <a:rPr lang="en-GB" sz="800" dirty="0"/>
              <a:t>28-Dez-2019</a:t>
            </a:r>
            <a:r>
              <a:rPr lang="de-AT" sz="800" dirty="0"/>
              <a:t>].</a:t>
            </a:r>
          </a:p>
          <a:p>
            <a:r>
              <a:rPr lang="de-AT" sz="800" dirty="0"/>
              <a:t>J. A. Pfeffer, „Grunddeutsch: Erarbeitung und Wertung dreier deutscher Korpora; ein Bericht aus dem Institut </a:t>
            </a:r>
            <a:r>
              <a:rPr lang="de-AT" sz="800" dirty="0" err="1"/>
              <a:t>for</a:t>
            </a:r>
            <a:r>
              <a:rPr lang="de-AT" sz="800" dirty="0"/>
              <a:t> Basic German, Pittsburgh“, 1975.</a:t>
            </a:r>
          </a:p>
          <a:p>
            <a:r>
              <a:rPr lang="en-GB" sz="800" dirty="0"/>
              <a:t>R. Jones und E. </a:t>
            </a:r>
            <a:r>
              <a:rPr lang="en-GB" sz="800" dirty="0" err="1"/>
              <a:t>Tschirner</a:t>
            </a:r>
            <a:r>
              <a:rPr lang="en-GB" sz="800" dirty="0"/>
              <a:t>, </a:t>
            </a:r>
            <a:r>
              <a:rPr lang="en-GB" sz="800" i="1" dirty="0"/>
              <a:t>A frequency dictionary of German: Core vocabulary for learners</a:t>
            </a:r>
            <a:r>
              <a:rPr lang="en-GB" sz="800" dirty="0"/>
              <a:t>. </a:t>
            </a:r>
            <a:r>
              <a:rPr lang="de-AT" sz="800" dirty="0"/>
              <a:t>Routledge, 2015.</a:t>
            </a:r>
          </a:p>
          <a:p>
            <a:r>
              <a:rPr lang="de-AT" sz="800" dirty="0"/>
              <a:t>„Der Rat“. [Online]. Verfügbar unter: http://www.rechtschreibrat.com/der-rat/. [Zugegriffen: </a:t>
            </a:r>
            <a:r>
              <a:rPr lang="en-GB" sz="800" dirty="0"/>
              <a:t>28-Dez-2019</a:t>
            </a:r>
            <a:r>
              <a:rPr lang="de-AT" sz="800" dirty="0"/>
              <a:t>].</a:t>
            </a:r>
          </a:p>
          <a:p>
            <a:r>
              <a:rPr lang="de-AT" sz="800" dirty="0"/>
              <a:t>„Duden | Rechtschreibregeln“. [Online]. Verfügbar unter: https://www.duden.de/sprachwissen/rechtschreibregeln. [Zugegriffen: </a:t>
            </a:r>
            <a:r>
              <a:rPr lang="en-GB" sz="800" dirty="0"/>
              <a:t>28-Dez-2019</a:t>
            </a:r>
            <a:r>
              <a:rPr lang="de-AT" sz="800" dirty="0"/>
              <a:t>].</a:t>
            </a:r>
          </a:p>
        </p:txBody>
      </p:sp>
    </p:spTree>
    <p:extLst>
      <p:ext uri="{BB962C8B-B14F-4D97-AF65-F5344CB8AC3E}">
        <p14:creationId xmlns:p14="http://schemas.microsoft.com/office/powerpoint/2010/main" val="2534321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A.-H. Tan, „Text mining: The state of the art and the challenges“, </a:t>
            </a:r>
            <a:r>
              <a:rPr lang="en-GB" sz="800" dirty="0" err="1"/>
              <a:t>gehalten</a:t>
            </a:r>
            <a:r>
              <a:rPr lang="en-GB" sz="800" dirty="0"/>
              <a:t> auf der Proceedings of the PAKDD 1999 Workshop on Knowledge </a:t>
            </a:r>
            <a:r>
              <a:rPr lang="en-GB" sz="800" dirty="0" err="1"/>
              <a:t>Disocovery</a:t>
            </a:r>
            <a:r>
              <a:rPr lang="en-GB" sz="800" dirty="0"/>
              <a:t> from Advanced Databases, 1999, Bd. 8, S. 65–70.</a:t>
            </a:r>
            <a:endParaRPr lang="de-AT" sz="800" dirty="0"/>
          </a:p>
          <a:p>
            <a:r>
              <a:rPr lang="de-AT" sz="800" dirty="0"/>
              <a:t>A. Mehler und C. Wolff, „Einleitung: Perspektiven und Positionen des Text Mining“, gehalten auf der LDV-Forum, 2005, Bd. 20.</a:t>
            </a:r>
          </a:p>
          <a:p>
            <a:r>
              <a:rPr lang="en-GB" sz="800" dirty="0"/>
              <a:t>B. Pang und L. Lee, „Opinion mining and sentiment analysis“, </a:t>
            </a:r>
            <a:r>
              <a:rPr lang="en-GB" sz="800" i="1" dirty="0"/>
              <a:t>Foundations and Trends® in Information Retrieval</a:t>
            </a:r>
            <a:r>
              <a:rPr lang="en-GB" sz="800" dirty="0"/>
              <a:t>, Bd. 2, Nr. 1–2, S. 1–135, 2008.</a:t>
            </a:r>
            <a:endParaRPr lang="de-AT" sz="800" dirty="0"/>
          </a:p>
          <a:p>
            <a:r>
              <a:rPr lang="en-GB" sz="800" dirty="0"/>
              <a:t>T. M. Mitchell, </a:t>
            </a:r>
            <a:r>
              <a:rPr lang="en-GB" sz="800" i="1" dirty="0"/>
              <a:t>Machine learning. WCB</a:t>
            </a:r>
            <a:r>
              <a:rPr lang="en-GB" sz="800" dirty="0"/>
              <a:t>. </a:t>
            </a:r>
            <a:r>
              <a:rPr lang="en-GB" sz="800" dirty="0" err="1"/>
              <a:t>McGrawHill</a:t>
            </a:r>
            <a:r>
              <a:rPr lang="en-GB" sz="800" dirty="0"/>
              <a:t>, 1997.</a:t>
            </a:r>
            <a:endParaRPr lang="de-AT" sz="800" dirty="0"/>
          </a:p>
          <a:p>
            <a:r>
              <a:rPr lang="en-GB" sz="800" dirty="0"/>
              <a:t>C. M. Bishop, </a:t>
            </a:r>
            <a:r>
              <a:rPr lang="en-GB" sz="800" i="1" dirty="0"/>
              <a:t>Neural networks for pattern recognition</a:t>
            </a:r>
            <a:r>
              <a:rPr lang="en-GB" sz="800" dirty="0"/>
              <a:t>. </a:t>
            </a:r>
            <a:r>
              <a:rPr lang="de-AT" sz="800" dirty="0"/>
              <a:t>Oxford </a:t>
            </a:r>
            <a:r>
              <a:rPr lang="de-AT" sz="800" dirty="0" err="1"/>
              <a:t>university</a:t>
            </a:r>
            <a:r>
              <a:rPr lang="de-AT" sz="800" dirty="0"/>
              <a:t> press, 1995.</a:t>
            </a:r>
          </a:p>
          <a:p>
            <a:r>
              <a:rPr lang="de-AT" sz="800" dirty="0"/>
              <a:t>W. Ertel, „Grundkurs Künstliche Intelligenz“, </a:t>
            </a:r>
            <a:r>
              <a:rPr lang="de-AT" sz="800" i="1" dirty="0"/>
              <a:t>Auflage, Wiesbaden</a:t>
            </a:r>
            <a:r>
              <a:rPr lang="de-AT" sz="800" dirty="0"/>
              <a:t>, 2009.</a:t>
            </a:r>
          </a:p>
          <a:p>
            <a:r>
              <a:rPr lang="en-GB" sz="800" dirty="0"/>
              <a:t>„Human Brain Project Home“. [Online]. </a:t>
            </a:r>
            <a:r>
              <a:rPr lang="de-AT" sz="800" dirty="0"/>
              <a:t>Verfügbar unter: https://www.humanbrainproject.eu/en/. </a:t>
            </a:r>
            <a:r>
              <a:rPr lang="en-GB" sz="800" dirty="0"/>
              <a:t>[</a:t>
            </a:r>
            <a:r>
              <a:rPr lang="en-GB" sz="800" dirty="0" err="1"/>
              <a:t>Zugegriffen</a:t>
            </a:r>
            <a:r>
              <a:rPr lang="en-GB" sz="800" dirty="0"/>
              <a:t>: 28-Dez-2019].</a:t>
            </a:r>
            <a:endParaRPr lang="de-AT" sz="800" dirty="0"/>
          </a:p>
          <a:p>
            <a:r>
              <a:rPr lang="en-GB" sz="800" dirty="0"/>
              <a:t>J. J. Hopfield, „Neural networks and physical systems with emergent collective computational abilities“, </a:t>
            </a:r>
            <a:r>
              <a:rPr lang="en-GB" sz="800" i="1" dirty="0"/>
              <a:t>Proceedings of the national academy of sciences</a:t>
            </a:r>
            <a:r>
              <a:rPr lang="en-GB" sz="800" dirty="0"/>
              <a:t>, Bd. 79, Nr. 8, S. 2554–2558, 1982.</a:t>
            </a:r>
            <a:endParaRPr lang="de-AT" sz="800" dirty="0"/>
          </a:p>
          <a:p>
            <a:r>
              <a:rPr lang="de-AT" sz="800" dirty="0"/>
              <a:t>„Deep Learning“. [Online]. Verfügbar unter: http://ufldl.stanford.edu/?papers. [Zugegriffen: </a:t>
            </a:r>
            <a:r>
              <a:rPr lang="en-GB" sz="800" dirty="0"/>
              <a:t>28-Dez-2019</a:t>
            </a:r>
            <a:r>
              <a:rPr lang="de-AT" sz="800" dirty="0"/>
              <a:t>].</a:t>
            </a:r>
          </a:p>
          <a:p>
            <a:r>
              <a:rPr lang="en-GB" sz="800" dirty="0"/>
              <a:t>„Software links « Deep Learning“, 2017. [Online]. </a:t>
            </a:r>
            <a:r>
              <a:rPr lang="de-AT" sz="800" dirty="0"/>
              <a:t>Verfügbar unter: http://deeplearning.net/software_links/. </a:t>
            </a:r>
            <a:r>
              <a:rPr lang="en-GB" sz="800" dirty="0"/>
              <a:t>[</a:t>
            </a:r>
            <a:r>
              <a:rPr lang="en-GB" sz="800" dirty="0" err="1"/>
              <a:t>Zugegriffen</a:t>
            </a:r>
            <a:r>
              <a:rPr lang="en-GB" sz="800" dirty="0"/>
              <a:t>: 28-Dez-2019].</a:t>
            </a:r>
            <a:endParaRPr lang="de-AT" sz="800" dirty="0"/>
          </a:p>
          <a:p>
            <a:r>
              <a:rPr lang="en-GB" sz="800" dirty="0"/>
              <a:t>„AlphaGo: using machine learning to master the ancient game of Go“, </a:t>
            </a:r>
            <a:r>
              <a:rPr lang="en-GB" sz="800" i="1" dirty="0"/>
              <a:t>Google</a:t>
            </a:r>
            <a:r>
              <a:rPr lang="en-GB" sz="800" dirty="0"/>
              <a:t>, 27-Jän-2016. </a:t>
            </a:r>
            <a:r>
              <a:rPr lang="de-AT" sz="800" dirty="0"/>
              <a:t>[Online]. Verfügbar unter: https://www.blog.google/topics/machine-learning/alphago-machine-learning-game-go/. </a:t>
            </a:r>
            <a:r>
              <a:rPr lang="en-GB" sz="800" dirty="0"/>
              <a:t>[</a:t>
            </a:r>
            <a:r>
              <a:rPr lang="en-GB" sz="800" dirty="0" err="1"/>
              <a:t>Zugegriffen</a:t>
            </a:r>
            <a:r>
              <a:rPr lang="en-GB" sz="800" dirty="0"/>
              <a:t>: 28-Dez-2019].</a:t>
            </a:r>
            <a:endParaRPr lang="de-AT" sz="800" dirty="0"/>
          </a:p>
          <a:p>
            <a:r>
              <a:rPr lang="en-GB" sz="800" dirty="0"/>
              <a:t>„</a:t>
            </a:r>
            <a:r>
              <a:rPr lang="en-GB" sz="800" dirty="0" err="1"/>
              <a:t>SePL</a:t>
            </a:r>
            <a:r>
              <a:rPr lang="en-GB" sz="800" dirty="0"/>
              <a:t> (Sentiment Phrase List) / Opinion Mining - Opinion Mining“. </a:t>
            </a:r>
            <a:r>
              <a:rPr lang="de-AT" sz="800" dirty="0"/>
              <a:t>[Online]. Verfügbar unter: http://www.opinion-mining.org/SePL-Sentiment-Phrase-List. [Zugegriffen: </a:t>
            </a:r>
            <a:r>
              <a:rPr lang="en-GB" sz="800" dirty="0"/>
              <a:t>28-Dez-2019</a:t>
            </a:r>
            <a:r>
              <a:rPr lang="de-AT" sz="800" dirty="0"/>
              <a:t>].</a:t>
            </a:r>
          </a:p>
          <a:p>
            <a:endParaRPr lang="de-AT" sz="800" dirty="0"/>
          </a:p>
        </p:txBody>
      </p:sp>
    </p:spTree>
    <p:extLst>
      <p:ext uri="{BB962C8B-B14F-4D97-AF65-F5344CB8AC3E}">
        <p14:creationId xmlns:p14="http://schemas.microsoft.com/office/powerpoint/2010/main" val="33975140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AT" dirty="0"/>
              <a:t>Grundannahme, dass kurze Wörter und kurze Sätze für Leserinnen und Leser leichter verständlich sind. </a:t>
            </a:r>
          </a:p>
          <a:p>
            <a:pPr marL="342900" indent="-342900">
              <a:buFont typeface="Wingdings" panose="05000000000000000000" pitchFamily="2" charset="2"/>
              <a:buChar char="§"/>
            </a:pPr>
            <a:r>
              <a:rPr lang="de-AT" dirty="0"/>
              <a:t>Es ergibt sich eine Skala von 0-100. Je höher der Wert, desto einfacher verständlich ist laut Flesch der Text</a:t>
            </a:r>
            <a:r>
              <a:rPr lang="de-DE" sz="1600" dirty="0"/>
              <a:t>„Flesch Reading </a:t>
            </a:r>
            <a:r>
              <a:rPr lang="de-DE" sz="1600" dirty="0" err="1"/>
              <a:t>Ease</a:t>
            </a:r>
            <a:r>
              <a:rPr lang="de-DE" sz="1600" dirty="0"/>
              <a:t>“</a:t>
            </a:r>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graphicFrame>
        <p:nvGraphicFramePr>
          <p:cNvPr id="2" name="Tabelle 1">
            <a:extLst>
              <a:ext uri="{FF2B5EF4-FFF2-40B4-BE49-F238E27FC236}">
                <a16:creationId xmlns:a16="http://schemas.microsoft.com/office/drawing/2014/main" id="{6993E706-77FD-4668-96ED-E2D2EDA93240}"/>
              </a:ext>
            </a:extLst>
          </p:cNvPr>
          <p:cNvGraphicFramePr>
            <a:graphicFrameLocks noGrp="1"/>
          </p:cNvGraphicFramePr>
          <p:nvPr>
            <p:extLst>
              <p:ext uri="{D42A27DB-BD31-4B8C-83A1-F6EECF244321}">
                <p14:modId xmlns:p14="http://schemas.microsoft.com/office/powerpoint/2010/main" val="3969491436"/>
              </p:ext>
            </p:extLst>
          </p:nvPr>
        </p:nvGraphicFramePr>
        <p:xfrm>
          <a:off x="628650" y="2593410"/>
          <a:ext cx="7886700" cy="1837377"/>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669396799"/>
                    </a:ext>
                  </a:extLst>
                </a:gridCol>
                <a:gridCol w="2628900">
                  <a:extLst>
                    <a:ext uri="{9D8B030D-6E8A-4147-A177-3AD203B41FA5}">
                      <a16:colId xmlns:a16="http://schemas.microsoft.com/office/drawing/2014/main" val="1484529130"/>
                    </a:ext>
                  </a:extLst>
                </a:gridCol>
                <a:gridCol w="2628900">
                  <a:extLst>
                    <a:ext uri="{9D8B030D-6E8A-4147-A177-3AD203B41FA5}">
                      <a16:colId xmlns:a16="http://schemas.microsoft.com/office/drawing/2014/main" val="2347923138"/>
                    </a:ext>
                  </a:extLst>
                </a:gridCol>
              </a:tblGrid>
              <a:tr h="179705">
                <a:tc gridSpan="3">
                  <a:txBody>
                    <a:bodyPr/>
                    <a:lstStyle/>
                    <a:p>
                      <a:pPr algn="ctr">
                        <a:lnSpc>
                          <a:spcPct val="150000"/>
                        </a:lnSpc>
                        <a:spcBef>
                          <a:spcPts val="300"/>
                        </a:spcBef>
                        <a:spcAft>
                          <a:spcPts val="0"/>
                        </a:spcAft>
                      </a:pPr>
                      <a:r>
                        <a:rPr lang="de-AT" sz="1000">
                          <a:effectLst/>
                        </a:rPr>
                        <a:t>Flesch-Reading-Ease</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2779756903"/>
                  </a:ext>
                </a:extLst>
              </a:tr>
              <a:tr h="179705">
                <a:tc>
                  <a:txBody>
                    <a:bodyPr/>
                    <a:lstStyle/>
                    <a:p>
                      <a:pPr algn="just">
                        <a:lnSpc>
                          <a:spcPct val="150000"/>
                        </a:lnSpc>
                        <a:spcBef>
                          <a:spcPts val="300"/>
                        </a:spcBef>
                        <a:spcAft>
                          <a:spcPts val="0"/>
                        </a:spcAft>
                      </a:pPr>
                      <a:r>
                        <a:rPr lang="de-AT" sz="1000">
                          <a:effectLst/>
                        </a:rPr>
                        <a:t>Wert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Einstufung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Zielgruppeneinschätzung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4075533"/>
                  </a:ext>
                </a:extLst>
              </a:tr>
              <a:tr h="179705">
                <a:tc>
                  <a:txBody>
                    <a:bodyPr/>
                    <a:lstStyle/>
                    <a:p>
                      <a:pPr algn="just">
                        <a:lnSpc>
                          <a:spcPct val="150000"/>
                        </a:lnSpc>
                        <a:spcBef>
                          <a:spcPts val="300"/>
                        </a:spcBef>
                        <a:spcAft>
                          <a:spcPts val="0"/>
                        </a:spcAft>
                      </a:pPr>
                      <a:r>
                        <a:rPr lang="de-AT" sz="1000">
                          <a:effectLst/>
                        </a:rPr>
                        <a:t>0–30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Akademiker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0789817"/>
                  </a:ext>
                </a:extLst>
              </a:tr>
              <a:tr h="179705">
                <a:tc>
                  <a:txBody>
                    <a:bodyPr/>
                    <a:lstStyle/>
                    <a:p>
                      <a:pPr algn="just">
                        <a:lnSpc>
                          <a:spcPct val="150000"/>
                        </a:lnSpc>
                        <a:spcBef>
                          <a:spcPts val="300"/>
                        </a:spcBef>
                        <a:spcAft>
                          <a:spcPts val="0"/>
                        </a:spcAft>
                      </a:pPr>
                      <a:r>
                        <a:rPr lang="de-AT" sz="1000">
                          <a:effectLst/>
                        </a:rPr>
                        <a:t>30–50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0911188"/>
                  </a:ext>
                </a:extLst>
              </a:tr>
              <a:tr h="179705">
                <a:tc>
                  <a:txBody>
                    <a:bodyPr/>
                    <a:lstStyle/>
                    <a:p>
                      <a:pPr algn="just">
                        <a:lnSpc>
                          <a:spcPct val="150000"/>
                        </a:lnSpc>
                        <a:spcBef>
                          <a:spcPts val="300"/>
                        </a:spcBef>
                        <a:spcAft>
                          <a:spcPts val="0"/>
                        </a:spcAft>
                      </a:pPr>
                      <a:r>
                        <a:rPr lang="de-AT" sz="1000">
                          <a:effectLst/>
                        </a:rPr>
                        <a:t>50–60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7724575"/>
                  </a:ext>
                </a:extLst>
              </a:tr>
              <a:tr h="179705">
                <a:tc>
                  <a:txBody>
                    <a:bodyPr/>
                    <a:lstStyle/>
                    <a:p>
                      <a:pPr algn="just">
                        <a:lnSpc>
                          <a:spcPct val="150000"/>
                        </a:lnSpc>
                        <a:spcBef>
                          <a:spcPts val="300"/>
                        </a:spcBef>
                        <a:spcAft>
                          <a:spcPts val="0"/>
                        </a:spcAft>
                      </a:pPr>
                      <a:r>
                        <a:rPr lang="de-AT" sz="1000">
                          <a:effectLst/>
                        </a:rPr>
                        <a:t>60–70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13–15-jährige Schüler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654088"/>
                  </a:ext>
                </a:extLst>
              </a:tr>
              <a:tr h="179705">
                <a:tc>
                  <a:txBody>
                    <a:bodyPr/>
                    <a:lstStyle/>
                    <a:p>
                      <a:pPr algn="just">
                        <a:lnSpc>
                          <a:spcPct val="150000"/>
                        </a:lnSpc>
                        <a:spcBef>
                          <a:spcPts val="300"/>
                        </a:spcBef>
                        <a:spcAft>
                          <a:spcPts val="0"/>
                        </a:spcAft>
                      </a:pPr>
                      <a:r>
                        <a:rPr lang="de-AT" sz="1000">
                          <a:effectLst/>
                        </a:rPr>
                        <a:t>70–80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1043496"/>
                  </a:ext>
                </a:extLst>
              </a:tr>
              <a:tr h="179705">
                <a:tc>
                  <a:txBody>
                    <a:bodyPr/>
                    <a:lstStyle/>
                    <a:p>
                      <a:pPr algn="just">
                        <a:lnSpc>
                          <a:spcPct val="150000"/>
                        </a:lnSpc>
                        <a:spcBef>
                          <a:spcPts val="300"/>
                        </a:spcBef>
                        <a:spcAft>
                          <a:spcPts val="0"/>
                        </a:spcAft>
                      </a:pPr>
                      <a:r>
                        <a:rPr lang="de-AT" sz="1000">
                          <a:effectLst/>
                        </a:rPr>
                        <a:t>80–90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0621198"/>
                  </a:ext>
                </a:extLst>
              </a:tr>
              <a:tr h="179705">
                <a:tc>
                  <a:txBody>
                    <a:bodyPr/>
                    <a:lstStyle/>
                    <a:p>
                      <a:pPr algn="just">
                        <a:lnSpc>
                          <a:spcPct val="150000"/>
                        </a:lnSpc>
                        <a:spcBef>
                          <a:spcPts val="300"/>
                        </a:spcBef>
                        <a:spcAft>
                          <a:spcPts val="0"/>
                        </a:spcAft>
                      </a:pPr>
                      <a:r>
                        <a:rPr lang="de-AT" sz="1000">
                          <a:effectLst/>
                        </a:rPr>
                        <a:t>90–100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11-jährige Schüler</a:t>
                      </a:r>
                      <a:endParaRPr lang="de-AT"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1287691"/>
                  </a:ext>
                </a:extLst>
              </a:tr>
            </a:tbl>
          </a:graphicData>
        </a:graphic>
      </p:graphicFrame>
    </p:spTree>
    <p:extLst>
      <p:ext uri="{BB962C8B-B14F-4D97-AF65-F5344CB8AC3E}">
        <p14:creationId xmlns:p14="http://schemas.microsoft.com/office/powerpoint/2010/main" val="1822180868"/>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Schritte zur Berechnung der Formel nach Flesch sind dabei folgende:</a:t>
            </a:r>
          </a:p>
          <a:p>
            <a:pPr marL="342900" lvl="0" indent="-342900">
              <a:buFont typeface="Wingdings" panose="05000000000000000000" pitchFamily="2" charset="2"/>
              <a:buChar char="§"/>
            </a:pPr>
            <a:r>
              <a:rPr lang="de-AT" sz="1600" dirty="0"/>
              <a:t>Durchschnittliche Satzlängen bestimmen (SA)</a:t>
            </a:r>
          </a:p>
          <a:p>
            <a:pPr marL="342900" lvl="0" indent="-342900">
              <a:buFont typeface="Wingdings" panose="05000000000000000000" pitchFamily="2" charset="2"/>
              <a:buChar char="§"/>
            </a:pPr>
            <a:r>
              <a:rPr lang="de-AT" sz="1600" dirty="0"/>
              <a:t>Anzahl der Silben bestimmen und durch die Anzahl der Wörter dividieren. (SI)</a:t>
            </a:r>
          </a:p>
          <a:p>
            <a:endParaRPr lang="de-AT" sz="1600" dirty="0"/>
          </a:p>
          <a:p>
            <a:r>
              <a:rPr lang="de-AT" sz="1600" dirty="0"/>
              <a:t>Daraus</a:t>
            </a:r>
            <a:r>
              <a:rPr lang="de-AT" dirty="0"/>
              <a:t> ergibt sich die Formel für den Flesh Reading </a:t>
            </a:r>
            <a:r>
              <a:rPr lang="de-AT" dirty="0" err="1"/>
              <a:t>Ease</a:t>
            </a:r>
            <a:r>
              <a:rPr lang="de-AT" dirty="0"/>
              <a:t>:</a:t>
            </a:r>
          </a:p>
          <a:p>
            <a:r>
              <a:rPr lang="de-AT" dirty="0"/>
              <a:t>	FRE = 206,835-84,6xSA-1,015xSA</a:t>
            </a:r>
          </a:p>
          <a:p>
            <a:endParaRPr lang="de-AT" dirty="0"/>
          </a:p>
          <a:p>
            <a:r>
              <a:rPr lang="de-AT" dirty="0"/>
              <a:t>Anpassung an deutsche Sprache:</a:t>
            </a:r>
          </a:p>
          <a:p>
            <a:r>
              <a:rPr lang="de-AT" dirty="0"/>
              <a:t>	FRE = 180-58,5xSA-SI</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2278445530"/>
      </p:ext>
    </p:ext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Bamberger und </a:t>
            </a:r>
            <a:r>
              <a:rPr lang="de-DE" dirty="0" err="1"/>
              <a:t>Vanecek</a:t>
            </a:r>
            <a:r>
              <a:rPr lang="de-DE" dirty="0"/>
              <a:t> entwickelten 1984 die Wiener Sachtextformel explizit für deutschsprachige Texte. Ähnlich dem </a:t>
            </a:r>
            <a:r>
              <a:rPr lang="de-DE" dirty="0" err="1"/>
              <a:t>Gunning</a:t>
            </a:r>
            <a:r>
              <a:rPr lang="de-DE" dirty="0"/>
              <a:t>-Fog-Index gibt sie an, für welche Schulstufe ein Sachtext geeignet ist. Dabei beginnt die Skala bei 4 und endet bei 15 (entsprechend den Schulstufen 4 bis 12 und darüber hinaus bis 15 an den Universitäten). Folgende Parameter sind zur Berechnung nötig:</a:t>
            </a:r>
          </a:p>
          <a:p>
            <a:pPr marL="342900" indent="-342900">
              <a:buFont typeface="Wingdings" panose="05000000000000000000" pitchFamily="2" charset="2"/>
              <a:buChar char="§"/>
            </a:pPr>
            <a:r>
              <a:rPr lang="de-DE" sz="1600" dirty="0"/>
              <a:t>MS = prozentualer Anteil an Wörtern mit drei oder mehr Silben</a:t>
            </a:r>
          </a:p>
          <a:p>
            <a:pPr marL="342900" indent="-342900">
              <a:buFont typeface="Wingdings" panose="05000000000000000000" pitchFamily="2" charset="2"/>
              <a:buChar char="§"/>
            </a:pPr>
            <a:r>
              <a:rPr lang="de-DE" sz="1600" dirty="0"/>
              <a:t>SL = durchschnittliche Satzlänge (gesamte Wort-Zahl durch gesamte Satz-Zahl) </a:t>
            </a:r>
          </a:p>
          <a:p>
            <a:pPr marL="342900" indent="-342900">
              <a:buFont typeface="Wingdings" panose="05000000000000000000" pitchFamily="2" charset="2"/>
              <a:buChar char="§"/>
            </a:pPr>
            <a:r>
              <a:rPr lang="de-DE" sz="1600" dirty="0"/>
              <a:t>IW = prozentualer Anteil an Wörtern mit mehr als 6 Buchstaben</a:t>
            </a:r>
          </a:p>
          <a:p>
            <a:pPr marL="342900" indent="-342900">
              <a:buFont typeface="Wingdings" panose="05000000000000000000" pitchFamily="2" charset="2"/>
              <a:buChar char="§"/>
            </a:pPr>
            <a:r>
              <a:rPr lang="de-DE" sz="1600" dirty="0"/>
              <a:t>ES = prozentualer Anteil an Wörtern mit nur einer Silbe</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1343445841"/>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erste Wiener Sachtextformel lautet:</a:t>
            </a:r>
          </a:p>
          <a:p>
            <a:r>
              <a:rPr lang="de-AT" dirty="0"/>
              <a:t>	WSTF1 = 0,1935 * MS + 0,1672 * SL + 0,1297 * IW – 0,0327 * ES – 0,875</a:t>
            </a:r>
          </a:p>
          <a:p>
            <a:endParaRPr lang="de-AT" dirty="0"/>
          </a:p>
          <a:p>
            <a:r>
              <a:rPr lang="de-AT" dirty="0"/>
              <a:t>Die zweite Wiener Sachtextformel lautet:</a:t>
            </a:r>
          </a:p>
          <a:p>
            <a:r>
              <a:rPr lang="de-AT" dirty="0"/>
              <a:t>	WSTF2 = 0,2007 * MS + 0,1682 * SL + 0,1373 * IW – 2,779</a:t>
            </a:r>
          </a:p>
          <a:p>
            <a:r>
              <a:rPr lang="de-AT" dirty="0"/>
              <a:t>Sie verzichtet hierbei auf das Abzählen von einsilbigen Wörtern, ohne dabei an Genauigkeit zu verlieren.</a:t>
            </a:r>
          </a:p>
          <a:p>
            <a:endParaRPr lang="de-AT" dirty="0"/>
          </a:p>
          <a:p>
            <a:r>
              <a:rPr lang="de-AT" dirty="0"/>
              <a:t>Die dritte Wiener Sachtextformel lautet:</a:t>
            </a:r>
          </a:p>
          <a:p>
            <a:r>
              <a:rPr lang="de-AT" dirty="0"/>
              <a:t>	WSTF3 = 0,2963 * MS + 0,1905 * SL – 1,1144</a:t>
            </a:r>
          </a:p>
          <a:p>
            <a:r>
              <a:rPr lang="de-DE" dirty="0"/>
              <a:t>Mit leichten Einbußen an Präzision kann zur Näherung auch nur mit mehrsilbigen Wörtern (MS) und der durchschnittlichen Satzlänge (SL) gearbeitet werden. Dies spart Arbeitsaufwand bei der Berechnung. </a:t>
            </a:r>
            <a:endParaRPr lang="de-AT" dirty="0"/>
          </a:p>
        </p:txBody>
      </p:sp>
    </p:spTree>
    <p:extLst>
      <p:ext uri="{BB962C8B-B14F-4D97-AF65-F5344CB8AC3E}">
        <p14:creationId xmlns:p14="http://schemas.microsoft.com/office/powerpoint/2010/main" val="941208848"/>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Als Ausgangsbasis unabhängig von Wort- oder Satzlängen wird ein Grundwortschatz benötigt. </a:t>
            </a:r>
          </a:p>
          <a:p>
            <a:r>
              <a:rPr lang="de-DE" dirty="0"/>
              <a:t>Der aktive Wortschatz eines durchschnittlichen Erwachsenen liegt bei 12.000 bis 16.000 Wörtern. </a:t>
            </a:r>
          </a:p>
          <a:p>
            <a:r>
              <a:rPr lang="de-DE" dirty="0"/>
              <a:t>Der Grundwortschatz ist dabei definiert als die Anzahl der Wörter, die nötig sind, um 85 % eines beliebigen Gespräches zu verstehen. Alan Pfeffer ermittelte hierzu 1975 eine Zahl von 1285 Wörtern, die nötig sind um diesen Schwellenwert zu erreichen. Diese Zahl bezieht sich auf einfache Gespräche. Je spezifischer die Anforderungen sind, desto mehr Fachbegriffe kommen hinzu um den Text verstehen zu können. </a:t>
            </a:r>
          </a:p>
        </p:txBody>
      </p:sp>
    </p:spTree>
    <p:extLst>
      <p:ext uri="{BB962C8B-B14F-4D97-AF65-F5344CB8AC3E}">
        <p14:creationId xmlns:p14="http://schemas.microsoft.com/office/powerpoint/2010/main" val="3839615931"/>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graphicFrame>
        <p:nvGraphicFramePr>
          <p:cNvPr id="2" name="Tabelle 1">
            <a:extLst>
              <a:ext uri="{FF2B5EF4-FFF2-40B4-BE49-F238E27FC236}">
                <a16:creationId xmlns:a16="http://schemas.microsoft.com/office/drawing/2014/main" id="{341DB413-81C6-4927-BA11-0AD659F48D53}"/>
              </a:ext>
            </a:extLst>
          </p:cNvPr>
          <p:cNvGraphicFramePr>
            <a:graphicFrameLocks noGrp="1"/>
          </p:cNvGraphicFramePr>
          <p:nvPr/>
        </p:nvGraphicFramePr>
        <p:xfrm>
          <a:off x="628650" y="1901412"/>
          <a:ext cx="7886701" cy="2205356"/>
        </p:xfrm>
        <a:graphic>
          <a:graphicData uri="http://schemas.openxmlformats.org/drawingml/2006/table">
            <a:tbl>
              <a:tblPr firstRow="1" firstCol="1" bandRow="1">
                <a:tableStyleId>{5C22544A-7EE6-4342-B048-85BDC9FD1C3A}</a:tableStyleId>
              </a:tblPr>
              <a:tblGrid>
                <a:gridCol w="2364433">
                  <a:extLst>
                    <a:ext uri="{9D8B030D-6E8A-4147-A177-3AD203B41FA5}">
                      <a16:colId xmlns:a16="http://schemas.microsoft.com/office/drawing/2014/main" val="3010880556"/>
                    </a:ext>
                  </a:extLst>
                </a:gridCol>
                <a:gridCol w="1441689">
                  <a:extLst>
                    <a:ext uri="{9D8B030D-6E8A-4147-A177-3AD203B41FA5}">
                      <a16:colId xmlns:a16="http://schemas.microsoft.com/office/drawing/2014/main" val="4191101732"/>
                    </a:ext>
                  </a:extLst>
                </a:gridCol>
                <a:gridCol w="1360193">
                  <a:extLst>
                    <a:ext uri="{9D8B030D-6E8A-4147-A177-3AD203B41FA5}">
                      <a16:colId xmlns:a16="http://schemas.microsoft.com/office/drawing/2014/main" val="3598876492"/>
                    </a:ext>
                  </a:extLst>
                </a:gridCol>
                <a:gridCol w="1360193">
                  <a:extLst>
                    <a:ext uri="{9D8B030D-6E8A-4147-A177-3AD203B41FA5}">
                      <a16:colId xmlns:a16="http://schemas.microsoft.com/office/drawing/2014/main" val="3540817127"/>
                    </a:ext>
                  </a:extLst>
                </a:gridCol>
                <a:gridCol w="1360193">
                  <a:extLst>
                    <a:ext uri="{9D8B030D-6E8A-4147-A177-3AD203B41FA5}">
                      <a16:colId xmlns:a16="http://schemas.microsoft.com/office/drawing/2014/main" val="4271892830"/>
                    </a:ext>
                  </a:extLst>
                </a:gridCol>
              </a:tblGrid>
              <a:tr h="201232">
                <a:tc gridSpan="5">
                  <a:txBody>
                    <a:bodyPr/>
                    <a:lstStyle/>
                    <a:p>
                      <a:pPr algn="ctr">
                        <a:lnSpc>
                          <a:spcPct val="150000"/>
                        </a:lnSpc>
                        <a:spcBef>
                          <a:spcPts val="720"/>
                        </a:spcBef>
                        <a:spcAft>
                          <a:spcPts val="0"/>
                        </a:spcAft>
                      </a:pPr>
                      <a:r>
                        <a:rPr lang="de-AT" sz="1000">
                          <a:effectLst/>
                        </a:rPr>
                        <a:t>Textabdeckung durch Wortschatz</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3537300653"/>
                  </a:ext>
                </a:extLst>
              </a:tr>
              <a:tr h="201232">
                <a:tc>
                  <a:txBody>
                    <a:bodyPr/>
                    <a:lstStyle/>
                    <a:p>
                      <a:pPr algn="ctr">
                        <a:lnSpc>
                          <a:spcPct val="150000"/>
                        </a:lnSpc>
                        <a:spcBef>
                          <a:spcPts val="720"/>
                        </a:spcBef>
                        <a:spcAft>
                          <a:spcPts val="0"/>
                        </a:spcAft>
                      </a:pPr>
                      <a:r>
                        <a:rPr lang="de-AT" sz="1000">
                          <a:effectLst/>
                        </a:rPr>
                        <a:t>Art der Kommunikation</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Unter 1000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2000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3000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4000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97296005"/>
                  </a:ext>
                </a:extLst>
              </a:tr>
              <a:tr h="179705">
                <a:tc>
                  <a:txBody>
                    <a:bodyPr/>
                    <a:lstStyle/>
                    <a:p>
                      <a:pPr algn="l">
                        <a:lnSpc>
                          <a:spcPts val="1200"/>
                        </a:lnSpc>
                        <a:spcBef>
                          <a:spcPts val="720"/>
                        </a:spcBef>
                        <a:spcAft>
                          <a:spcPts val="0"/>
                        </a:spcAft>
                      </a:pPr>
                      <a:r>
                        <a:rPr lang="de-AT" sz="1000">
                          <a:effectLst/>
                        </a:rPr>
                        <a:t>Gesprochene Sprache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89,2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40388160"/>
                  </a:ext>
                </a:extLst>
              </a:tr>
              <a:tr h="179705">
                <a:tc>
                  <a:txBody>
                    <a:bodyPr/>
                    <a:lstStyle/>
                    <a:p>
                      <a:pPr algn="l">
                        <a:lnSpc>
                          <a:spcPts val="1200"/>
                        </a:lnSpc>
                        <a:spcBef>
                          <a:spcPts val="720"/>
                        </a:spcBef>
                        <a:spcAft>
                          <a:spcPts val="0"/>
                        </a:spcAft>
                      </a:pPr>
                      <a:r>
                        <a:rPr lang="de-AT" sz="1000">
                          <a:effectLst/>
                        </a:rPr>
                        <a:t>Bestseller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87,1</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847866991"/>
                  </a:ext>
                </a:extLst>
              </a:tr>
              <a:tr h="179705">
                <a:tc>
                  <a:txBody>
                    <a:bodyPr/>
                    <a:lstStyle/>
                    <a:p>
                      <a:pPr algn="l">
                        <a:lnSpc>
                          <a:spcPts val="1200"/>
                        </a:lnSpc>
                        <a:spcBef>
                          <a:spcPts val="720"/>
                        </a:spcBef>
                        <a:spcAft>
                          <a:spcPts val="0"/>
                        </a:spcAft>
                      </a:pPr>
                      <a:r>
                        <a:rPr lang="de-AT" sz="1000">
                          <a:effectLst/>
                        </a:rPr>
                        <a:t>Abenteuerromane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506487290"/>
                  </a:ext>
                </a:extLst>
              </a:tr>
              <a:tr h="179705">
                <a:tc>
                  <a:txBody>
                    <a:bodyPr/>
                    <a:lstStyle/>
                    <a:p>
                      <a:pPr algn="l">
                        <a:lnSpc>
                          <a:spcPts val="1200"/>
                        </a:lnSpc>
                        <a:spcBef>
                          <a:spcPts val="720"/>
                        </a:spcBef>
                        <a:spcAft>
                          <a:spcPts val="0"/>
                        </a:spcAft>
                      </a:pPr>
                      <a:r>
                        <a:rPr lang="de-AT" sz="1000">
                          <a:effectLst/>
                        </a:rPr>
                        <a:t>Gesellschaftsromane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7160448"/>
                  </a:ext>
                </a:extLst>
              </a:tr>
              <a:tr h="179705">
                <a:tc>
                  <a:txBody>
                    <a:bodyPr/>
                    <a:lstStyle/>
                    <a:p>
                      <a:pPr algn="l">
                        <a:lnSpc>
                          <a:spcPts val="1200"/>
                        </a:lnSpc>
                        <a:spcBef>
                          <a:spcPts val="720"/>
                        </a:spcBef>
                        <a:spcAft>
                          <a:spcPts val="0"/>
                        </a:spcAft>
                      </a:pPr>
                      <a:r>
                        <a:rPr lang="de-AT" sz="1000">
                          <a:effectLst/>
                        </a:rPr>
                        <a:t>Anspruchsvolle Literatur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11619420"/>
                  </a:ext>
                </a:extLst>
              </a:tr>
              <a:tr h="179705">
                <a:tc>
                  <a:txBody>
                    <a:bodyPr/>
                    <a:lstStyle/>
                    <a:p>
                      <a:pPr algn="l">
                        <a:lnSpc>
                          <a:spcPts val="1200"/>
                        </a:lnSpc>
                        <a:spcBef>
                          <a:spcPts val="720"/>
                        </a:spcBef>
                        <a:spcAft>
                          <a:spcPts val="0"/>
                        </a:spcAft>
                      </a:pPr>
                      <a:r>
                        <a:rPr lang="de-AT" sz="1000">
                          <a:effectLst/>
                        </a:rPr>
                        <a:t>Belletristik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84,5</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97633121"/>
                  </a:ext>
                </a:extLst>
              </a:tr>
              <a:tr h="179705">
                <a:tc>
                  <a:txBody>
                    <a:bodyPr/>
                    <a:lstStyle/>
                    <a:p>
                      <a:pPr algn="l">
                        <a:lnSpc>
                          <a:spcPts val="1200"/>
                        </a:lnSpc>
                        <a:spcBef>
                          <a:spcPts val="720"/>
                        </a:spcBef>
                        <a:spcAft>
                          <a:spcPts val="0"/>
                        </a:spcAft>
                      </a:pPr>
                      <a:r>
                        <a:rPr lang="de-AT" sz="1000">
                          <a:effectLst/>
                        </a:rPr>
                        <a:t>Zeitungstexte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12751474"/>
                  </a:ext>
                </a:extLst>
              </a:tr>
              <a:tr h="179705">
                <a:tc>
                  <a:txBody>
                    <a:bodyPr/>
                    <a:lstStyle/>
                    <a:p>
                      <a:pPr algn="l">
                        <a:lnSpc>
                          <a:spcPts val="1200"/>
                        </a:lnSpc>
                        <a:spcBef>
                          <a:spcPts val="720"/>
                        </a:spcBef>
                        <a:spcAft>
                          <a:spcPts val="0"/>
                        </a:spcAft>
                      </a:pPr>
                      <a:r>
                        <a:rPr lang="de-AT" sz="1000">
                          <a:effectLst/>
                        </a:rPr>
                        <a:t>Universitätseinführungen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68,9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75,9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27107095"/>
                  </a:ext>
                </a:extLst>
              </a:tr>
              <a:tr h="179705">
                <a:tc>
                  <a:txBody>
                    <a:bodyPr/>
                    <a:lstStyle/>
                    <a:p>
                      <a:pPr algn="l">
                        <a:lnSpc>
                          <a:spcPts val="1200"/>
                        </a:lnSpc>
                        <a:spcBef>
                          <a:spcPts val="720"/>
                        </a:spcBef>
                        <a:spcAft>
                          <a:spcPts val="0"/>
                        </a:spcAft>
                      </a:pPr>
                      <a:r>
                        <a:rPr lang="de-AT" sz="1000">
                          <a:effectLst/>
                        </a:rPr>
                        <a:t>Fachzeitschriften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66,3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48819747"/>
                  </a:ext>
                </a:extLst>
              </a:tr>
              <a:tr h="179705">
                <a:tc>
                  <a:txBody>
                    <a:bodyPr/>
                    <a:lstStyle/>
                    <a:p>
                      <a:pPr algn="l">
                        <a:lnSpc>
                          <a:spcPts val="1200"/>
                        </a:lnSpc>
                        <a:spcBef>
                          <a:spcPts val="720"/>
                        </a:spcBef>
                        <a:spcAft>
                          <a:spcPts val="0"/>
                        </a:spcAft>
                      </a:pPr>
                      <a:r>
                        <a:rPr lang="de-AT" sz="1000">
                          <a:effectLst/>
                        </a:rPr>
                        <a:t>Fachtexte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78,5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dirty="0">
                          <a:effectLst/>
                        </a:rPr>
                        <a:t>80,7</a:t>
                      </a:r>
                      <a:endParaRPr lang="de-AT"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78540380"/>
                  </a:ext>
                </a:extLst>
              </a:tr>
            </a:tbl>
          </a:graphicData>
        </a:graphic>
      </p:graphicFrame>
    </p:spTree>
    <p:extLst>
      <p:ext uri="{BB962C8B-B14F-4D97-AF65-F5344CB8AC3E}">
        <p14:creationId xmlns:p14="http://schemas.microsoft.com/office/powerpoint/2010/main" val="1970322658"/>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Office-Design">
  <a:themeElements>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Desig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16 zu 9 Wiener Neustadt DE" id="{C52F9F46-D1D7-4ECC-8A50-12F3606870F0}" vid="{A8622C8A-4264-44D0-B6C4-0A28098E761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2601</Words>
  <Application>Microsoft Office PowerPoint</Application>
  <PresentationFormat>Bildschirmpräsentation (16:9)</PresentationFormat>
  <Paragraphs>342</Paragraphs>
  <Slides>37</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37</vt:i4>
      </vt:variant>
    </vt:vector>
  </HeadingPairs>
  <TitlesOfParts>
    <vt:vector size="47" baseType="lpstr">
      <vt:lpstr>Arial</vt:lpstr>
      <vt:lpstr>Calibri</vt:lpstr>
      <vt:lpstr>Montserrat</vt:lpstr>
      <vt:lpstr>Montserrat Light</vt:lpstr>
      <vt:lpstr>Montserrat Semi</vt:lpstr>
      <vt:lpstr>Symbol</vt:lpstr>
      <vt:lpstr>Times New Roman</vt:lpstr>
      <vt:lpstr>Tw Cen MT</vt:lpstr>
      <vt:lpstr>Wingdings</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Beisteiner Magdalena</dc:creator>
  <cp:lastModifiedBy>JUNGBAUER Christoph</cp:lastModifiedBy>
  <cp:revision>98</cp:revision>
  <cp:lastPrinted>2019-11-21T15:29:49Z</cp:lastPrinted>
  <dcterms:created xsi:type="dcterms:W3CDTF">2019-11-12T08:38:19Z</dcterms:created>
  <dcterms:modified xsi:type="dcterms:W3CDTF">2020-01-22T07:13:34Z</dcterms:modified>
</cp:coreProperties>
</file>