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comments/comment1.xml" ContentType="application/vnd.openxmlformats-officedocument.presentationml.comments+xml"/>
  <Override PartName="/ppt/theme/themeOverride24.xml" ContentType="application/vnd.openxmlformats-officedocument.themeOverride+xml"/>
  <Override PartName="/ppt/theme/themeOverride25.xml" ContentType="application/vnd.openxmlformats-officedocument.themeOverride+xml"/>
  <Override PartName="/ppt/comments/comment2.xml" ContentType="application/vnd.openxmlformats-officedocument.presentationml.comments+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handoutMasterIdLst>
    <p:handoutMasterId r:id="rId40"/>
  </p:handoutMasterIdLst>
  <p:sldIdLst>
    <p:sldId id="323" r:id="rId2"/>
    <p:sldId id="256" r:id="rId3"/>
    <p:sldId id="339" r:id="rId4"/>
    <p:sldId id="340" r:id="rId5"/>
    <p:sldId id="341" r:id="rId6"/>
    <p:sldId id="343" r:id="rId7"/>
    <p:sldId id="344" r:id="rId8"/>
    <p:sldId id="345" r:id="rId9"/>
    <p:sldId id="346" r:id="rId10"/>
    <p:sldId id="347" r:id="rId11"/>
    <p:sldId id="348" r:id="rId12"/>
    <p:sldId id="324" r:id="rId13"/>
    <p:sldId id="325" r:id="rId14"/>
    <p:sldId id="327" r:id="rId15"/>
    <p:sldId id="328" r:id="rId16"/>
    <p:sldId id="329" r:id="rId17"/>
    <p:sldId id="358" r:id="rId18"/>
    <p:sldId id="330" r:id="rId19"/>
    <p:sldId id="331" r:id="rId20"/>
    <p:sldId id="333" r:id="rId21"/>
    <p:sldId id="334" r:id="rId22"/>
    <p:sldId id="335" r:id="rId23"/>
    <p:sldId id="352" r:id="rId24"/>
    <p:sldId id="366" r:id="rId25"/>
    <p:sldId id="373" r:id="rId26"/>
    <p:sldId id="367" r:id="rId27"/>
    <p:sldId id="368" r:id="rId28"/>
    <p:sldId id="360" r:id="rId29"/>
    <p:sldId id="370" r:id="rId30"/>
    <p:sldId id="371" r:id="rId31"/>
    <p:sldId id="362" r:id="rId32"/>
    <p:sldId id="372" r:id="rId33"/>
    <p:sldId id="374" r:id="rId34"/>
    <p:sldId id="364" r:id="rId35"/>
    <p:sldId id="338" r:id="rId36"/>
    <p:sldId id="350" r:id="rId37"/>
    <p:sldId id="349" r:id="rId38"/>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khovets Daria" initials="LD" lastIdx="9" clrIdx="0">
    <p:extLst>
      <p:ext uri="{19B8F6BF-5375-455C-9EA6-DF929625EA0E}">
        <p15:presenceInfo xmlns:p15="http://schemas.microsoft.com/office/powerpoint/2012/main" userId="S::110336@fhwn.ac.at::21cd0c50-b9c0-4c2b-a10e-e314577720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napToObjects="1" showGuides="1">
      <p:cViewPr varScale="1">
        <p:scale>
          <a:sx n="99" d="100"/>
          <a:sy n="99" d="100"/>
        </p:scale>
        <p:origin x="130" y="26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4T09:28:12.035" idx="1">
    <p:pos x="10" y="10"/>
    <p:text>Ich habe die Reihenfolge geändert
(die Folie war ganz am Ende, gehört aber zum Abschnitt von Katalin)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5T08:04:16.057" idx="9">
    <p:pos x="2480" y="366"/>
    <p:text>Deskriptive Statistiken für Samples hinzugefügt</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15.01.2020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15.01.2020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4.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hemeOverride" Target="../theme/themeOverride25.xml"/><Relationship Id="rId5" Type="http://schemas.openxmlformats.org/officeDocument/2006/relationships/comments" Target="../comments/commen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hemeOverride" Target="../theme/themeOverride26.xm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35421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dirty="0">
              <a:latin typeface="Tw Cen MT" panose="020B0602020104020603" pitchFamily="34" charset="0"/>
            </a:endParaRPr>
          </a:p>
          <a:p>
            <a:pPr lvl="0">
              <a:spcAft>
                <a:spcPts val="600"/>
              </a:spcAft>
              <a:defRPr/>
            </a:pPr>
            <a:r>
              <a:rPr lang="de-AT" sz="2400" dirty="0">
                <a:latin typeface="Tw Cen MT" panose="020B0602020104020603" pitchFamily="34" charset="0"/>
              </a:rPr>
              <a:t>Gruppe X</a:t>
            </a:r>
            <a:endParaRPr lang="de-AT" sz="1800"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016001"/>
            <a:ext cx="8611813" cy="3620048"/>
          </a:xfrm>
        </p:spPr>
        <p:txBody>
          <a:bodyPr/>
          <a:lstStyle/>
          <a:p>
            <a:r>
              <a:rPr lang="en-US" sz="2100" dirty="0"/>
              <a:t>Dictionary:</a:t>
            </a:r>
          </a:p>
          <a:p>
            <a:pPr marL="180000" lvl="1" indent="0">
              <a:buNone/>
            </a:pPr>
            <a:r>
              <a:rPr lang="en-US" dirty="0"/>
              <a:t>{'headline’ : </a:t>
            </a:r>
            <a:r>
              <a:rPr lang="en-US"/>
              <a:t>str,		</a:t>
            </a:r>
            <a:r>
              <a:rPr lang="en-US" i="1"/>
              <a:t>Titel des Artikels</a:t>
            </a:r>
            <a:endParaRPr lang="en-US" i="1" dirty="0"/>
          </a:p>
          <a:p>
            <a:pPr marL="180000" lvl="1" indent="0">
              <a:buNone/>
            </a:pPr>
            <a:r>
              <a:rPr lang="en-US" dirty="0"/>
              <a:t> '</a:t>
            </a:r>
            <a:r>
              <a:rPr lang="en-US" dirty="0" err="1"/>
              <a:t>headline_intro</a:t>
            </a:r>
            <a:r>
              <a:rPr lang="en-US" dirty="0"/>
              <a:t>’ : </a:t>
            </a:r>
            <a:r>
              <a:rPr lang="en-US"/>
              <a:t>str,	</a:t>
            </a:r>
            <a:r>
              <a:rPr lang="en-US" i="1"/>
              <a:t>Zusätzliche Info zum Titel</a:t>
            </a:r>
            <a:endParaRPr lang="en-US" i="1" dirty="0"/>
          </a:p>
          <a:p>
            <a:pPr marL="180000" lvl="1" indent="0">
              <a:buNone/>
            </a:pPr>
            <a:r>
              <a:rPr lang="en-US" dirty="0"/>
              <a:t> 'date’ : str</a:t>
            </a:r>
            <a:r>
              <a:rPr lang="en-US"/>
              <a:t>, 		</a:t>
            </a:r>
            <a:r>
              <a:rPr lang="en-US" i="1"/>
              <a:t>Datum</a:t>
            </a:r>
            <a:endParaRPr lang="en-US" i="1" dirty="0"/>
          </a:p>
          <a:p>
            <a:pPr marL="180000" lvl="1" indent="0">
              <a:buNone/>
            </a:pPr>
            <a:r>
              <a:rPr lang="en-US" dirty="0"/>
              <a:t> 'time’ : </a:t>
            </a:r>
            <a:r>
              <a:rPr lang="en-US"/>
              <a:t>str,		</a:t>
            </a:r>
            <a:r>
              <a:rPr lang="en-US" i="1"/>
              <a:t>Uhrzeit</a:t>
            </a:r>
            <a:endParaRPr lang="en-US" i="1" dirty="0"/>
          </a:p>
          <a:p>
            <a:pPr marL="180000" lvl="1" indent="0">
              <a:buNone/>
            </a:pPr>
            <a:r>
              <a:rPr lang="en-US" dirty="0"/>
              <a:t> 'intro’: </a:t>
            </a:r>
            <a:r>
              <a:rPr lang="en-US"/>
              <a:t>str,		</a:t>
            </a:r>
            <a:r>
              <a:rPr lang="en-US" i="1"/>
              <a:t>Kurzer Text, der das Thema des Artikels erläutert</a:t>
            </a:r>
            <a:endParaRPr lang="en-US" i="1" dirty="0"/>
          </a:p>
          <a:p>
            <a:pPr marL="180000" lvl="1" indent="0">
              <a:buNone/>
            </a:pPr>
            <a:r>
              <a:rPr lang="en-US" dirty="0"/>
              <a:t> 'text’ : str</a:t>
            </a:r>
            <a:r>
              <a:rPr lang="en-US"/>
              <a:t>, 		</a:t>
            </a:r>
            <a:r>
              <a:rPr lang="en-US" i="1"/>
              <a:t>Der ganze Artikeltext</a:t>
            </a:r>
            <a:endParaRPr lang="en-US" i="1" dirty="0"/>
          </a:p>
          <a:p>
            <a:pPr marL="180000" lvl="1" indent="0">
              <a:buNone/>
            </a:pPr>
            <a:r>
              <a:rPr lang="en-US" dirty="0"/>
              <a:t> 'thread’ : </a:t>
            </a:r>
            <a:r>
              <a:rPr lang="en-US"/>
              <a:t>list}		</a:t>
            </a:r>
            <a:r>
              <a:rPr lang="en-US" i="1"/>
              <a:t>Kommentare (Liste)</a:t>
            </a:r>
            <a:endParaRPr lang="en-US" i="1" dirty="0"/>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Deskriptive Statistik - Übersichtstabelle SPIEGEL</a:t>
            </a:r>
          </a:p>
        </p:txBody>
      </p:sp>
      <p:pic>
        <p:nvPicPr>
          <p:cNvPr id="7" name="Grafik 6">
            <a:extLst>
              <a:ext uri="{FF2B5EF4-FFF2-40B4-BE49-F238E27FC236}">
                <a16:creationId xmlns:a16="http://schemas.microsoft.com/office/drawing/2014/main" id="{B171B0C1-E425-405E-A50F-09390A220C4F}"/>
              </a:ext>
            </a:extLst>
          </p:cNvPr>
          <p:cNvPicPr>
            <a:picLocks noChangeAspect="1"/>
          </p:cNvPicPr>
          <p:nvPr/>
        </p:nvPicPr>
        <p:blipFill>
          <a:blip r:embed="rId2"/>
          <a:stretch>
            <a:fillRect/>
          </a:stretch>
        </p:blipFill>
        <p:spPr>
          <a:xfrm>
            <a:off x="426328" y="1259564"/>
            <a:ext cx="7132504" cy="3077046"/>
          </a:xfrm>
          <a:prstGeom prst="rect">
            <a:avLst/>
          </a:prstGeom>
        </p:spPr>
      </p:pic>
    </p:spTree>
    <p:extLst>
      <p:ext uri="{BB962C8B-B14F-4D97-AF65-F5344CB8AC3E}">
        <p14:creationId xmlns:p14="http://schemas.microsoft.com/office/powerpoint/2010/main" val="7859532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Heat-</a:t>
            </a:r>
            <a:r>
              <a:rPr lang="de-AT" dirty="0" err="1"/>
              <a:t>Map</a:t>
            </a:r>
            <a:r>
              <a:rPr lang="de-AT" dirty="0"/>
              <a:t> – Anzahl Artikel SPIEGEL nach Jahr und Monat</a:t>
            </a:r>
          </a:p>
        </p:txBody>
      </p:sp>
      <p:pic>
        <p:nvPicPr>
          <p:cNvPr id="4" name="Grafik 3">
            <a:extLst>
              <a:ext uri="{FF2B5EF4-FFF2-40B4-BE49-F238E27FC236}">
                <a16:creationId xmlns:a16="http://schemas.microsoft.com/office/drawing/2014/main" id="{4E926921-BE26-4922-8F7A-A288874C2ECD}"/>
              </a:ext>
            </a:extLst>
          </p:cNvPr>
          <p:cNvPicPr>
            <a:picLocks noChangeAspect="1"/>
          </p:cNvPicPr>
          <p:nvPr/>
        </p:nvPicPr>
        <p:blipFill>
          <a:blip r:embed="rId2"/>
          <a:stretch>
            <a:fillRect/>
          </a:stretch>
        </p:blipFill>
        <p:spPr>
          <a:xfrm>
            <a:off x="0" y="1544400"/>
            <a:ext cx="5830430" cy="3248690"/>
          </a:xfrm>
          <a:prstGeom prst="rect">
            <a:avLst/>
          </a:prstGeom>
        </p:spPr>
      </p:pic>
      <p:sp>
        <p:nvSpPr>
          <p:cNvPr id="3" name="Textplatzhalter 2">
            <a:extLst>
              <a:ext uri="{FF2B5EF4-FFF2-40B4-BE49-F238E27FC236}">
                <a16:creationId xmlns:a16="http://schemas.microsoft.com/office/drawing/2014/main" id="{617FCDF7-7447-49C5-AC17-875E75F0FD0D}"/>
              </a:ext>
            </a:extLst>
          </p:cNvPr>
          <p:cNvSpPr>
            <a:spLocks noGrp="1"/>
          </p:cNvSpPr>
          <p:nvPr>
            <p:ph type="body" sz="quarter" idx="13"/>
          </p:nvPr>
        </p:nvSpPr>
        <p:spPr>
          <a:xfrm>
            <a:off x="5830430" y="1544400"/>
            <a:ext cx="2915218" cy="3091648"/>
          </a:xfrm>
        </p:spPr>
        <p:txBody>
          <a:bodyPr/>
          <a:lstStyle/>
          <a:p>
            <a:pPr marL="285750" indent="-285750">
              <a:spcAft>
                <a:spcPts val="600"/>
              </a:spcAft>
              <a:buFont typeface="Arial" panose="020B0604020202020204" pitchFamily="34" charset="0"/>
              <a:buChar char="•"/>
            </a:pPr>
            <a:r>
              <a:rPr lang="de-AT" dirty="0"/>
              <a:t>Tendenzielle Bereitschaft in den Sommermonaten vermehrt Artikel zum Thema „Klimawandel“.</a:t>
            </a:r>
          </a:p>
          <a:p>
            <a:pPr marL="285750" indent="-285750">
              <a:spcAft>
                <a:spcPts val="600"/>
              </a:spcAft>
              <a:buFont typeface="Arial" panose="020B0604020202020204" pitchFamily="34" charset="0"/>
              <a:buChar char="•"/>
            </a:pPr>
            <a:r>
              <a:rPr lang="de-AT" dirty="0"/>
              <a:t>Kontinuierliche Zunahme der Berichterstattung zu dieser Thematik </a:t>
            </a:r>
          </a:p>
          <a:p>
            <a:pPr marL="285750" indent="-285750">
              <a:spcAft>
                <a:spcPts val="600"/>
              </a:spcAft>
              <a:buFont typeface="Arial" panose="020B0604020202020204" pitchFamily="34" charset="0"/>
              <a:buChar char="•"/>
            </a:pPr>
            <a:r>
              <a:rPr lang="de-AT" dirty="0"/>
              <a:t>Deutlicher Ausschlag im Vorjahr (2019) insb. im Monat 9 (Hitzerekord bis zu 40 Grad)</a:t>
            </a:r>
          </a:p>
        </p:txBody>
      </p:sp>
      <p:graphicFrame>
        <p:nvGraphicFramePr>
          <p:cNvPr id="5" name="Tabelle 5">
            <a:extLst>
              <a:ext uri="{FF2B5EF4-FFF2-40B4-BE49-F238E27FC236}">
                <a16:creationId xmlns:a16="http://schemas.microsoft.com/office/drawing/2014/main" id="{04697E55-F9D2-4A44-8501-BAB5C11103E8}"/>
              </a:ext>
            </a:extLst>
          </p:cNvPr>
          <p:cNvGraphicFramePr>
            <a:graphicFrameLocks noGrp="1"/>
          </p:cNvGraphicFramePr>
          <p:nvPr/>
        </p:nvGraphicFramePr>
        <p:xfrm>
          <a:off x="1231270" y="1169750"/>
          <a:ext cx="3177770" cy="502920"/>
        </p:xfrm>
        <a:graphic>
          <a:graphicData uri="http://schemas.openxmlformats.org/drawingml/2006/table">
            <a:tbl>
              <a:tblPr firstRow="1" bandRow="1">
                <a:tableStyleId>{2D5ABB26-0587-4C30-8999-92F81FD0307C}</a:tableStyleId>
              </a:tblPr>
              <a:tblGrid>
                <a:gridCol w="635554">
                  <a:extLst>
                    <a:ext uri="{9D8B030D-6E8A-4147-A177-3AD203B41FA5}">
                      <a16:colId xmlns:a16="http://schemas.microsoft.com/office/drawing/2014/main" val="216016329"/>
                    </a:ext>
                  </a:extLst>
                </a:gridCol>
                <a:gridCol w="635554">
                  <a:extLst>
                    <a:ext uri="{9D8B030D-6E8A-4147-A177-3AD203B41FA5}">
                      <a16:colId xmlns:a16="http://schemas.microsoft.com/office/drawing/2014/main" val="3693765575"/>
                    </a:ext>
                  </a:extLst>
                </a:gridCol>
                <a:gridCol w="635554">
                  <a:extLst>
                    <a:ext uri="{9D8B030D-6E8A-4147-A177-3AD203B41FA5}">
                      <a16:colId xmlns:a16="http://schemas.microsoft.com/office/drawing/2014/main" val="2174312851"/>
                    </a:ext>
                  </a:extLst>
                </a:gridCol>
                <a:gridCol w="635554">
                  <a:extLst>
                    <a:ext uri="{9D8B030D-6E8A-4147-A177-3AD203B41FA5}">
                      <a16:colId xmlns:a16="http://schemas.microsoft.com/office/drawing/2014/main" val="2339512055"/>
                    </a:ext>
                  </a:extLst>
                </a:gridCol>
                <a:gridCol w="635554">
                  <a:extLst>
                    <a:ext uri="{9D8B030D-6E8A-4147-A177-3AD203B41FA5}">
                      <a16:colId xmlns:a16="http://schemas.microsoft.com/office/drawing/2014/main" val="1476511452"/>
                    </a:ext>
                  </a:extLst>
                </a:gridCol>
              </a:tblGrid>
              <a:tr h="374650">
                <a:tc>
                  <a:txBody>
                    <a:bodyPr/>
                    <a:lstStyle/>
                    <a:p>
                      <a:r>
                        <a:rPr lang="de-AT" dirty="0"/>
                        <a:t>Ø 4,6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4,9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8,9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6,5</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27</a:t>
                      </a:r>
                    </a:p>
                    <a:p>
                      <a:endParaRPr lang="de-AT" dirty="0"/>
                    </a:p>
                  </a:txBody>
                  <a:tcPr/>
                </a:tc>
                <a:extLst>
                  <a:ext uri="{0D108BD9-81ED-4DB2-BD59-A6C34878D82A}">
                    <a16:rowId xmlns:a16="http://schemas.microsoft.com/office/drawing/2014/main" val="3171158131"/>
                  </a:ext>
                </a:extLst>
              </a:tr>
            </a:tbl>
          </a:graphicData>
        </a:graphic>
      </p:graphicFrame>
    </p:spTree>
    <p:extLst>
      <p:ext uri="{BB962C8B-B14F-4D97-AF65-F5344CB8AC3E}">
        <p14:creationId xmlns:p14="http://schemas.microsoft.com/office/powerpoint/2010/main" val="25199595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96A902E-9632-4D8A-B8A5-C85B29E1C821}"/>
              </a:ext>
            </a:extLst>
          </p:cNvPr>
          <p:cNvSpPr>
            <a:spLocks noGrp="1"/>
          </p:cNvSpPr>
          <p:nvPr>
            <p:ph type="body" sz="quarter" idx="10"/>
          </p:nvPr>
        </p:nvSpPr>
        <p:spPr/>
        <p:txBody>
          <a:bodyPr/>
          <a:lstStyle/>
          <a:p>
            <a:r>
              <a:rPr lang="de-AT" sz="1800" dirty="0"/>
              <a:t>Line-Plot – Anzahl User-Kommentare SPIEGEL nach Jahr und Monat</a:t>
            </a:r>
          </a:p>
          <a:p>
            <a:endParaRPr lang="de-AT" dirty="0"/>
          </a:p>
        </p:txBody>
      </p:sp>
      <p:sp>
        <p:nvSpPr>
          <p:cNvPr id="3" name="Textplatzhalter 2">
            <a:extLst>
              <a:ext uri="{FF2B5EF4-FFF2-40B4-BE49-F238E27FC236}">
                <a16:creationId xmlns:a16="http://schemas.microsoft.com/office/drawing/2014/main" id="{9D7971B3-EFD2-4B18-A64D-F6D0E80A31EE}"/>
              </a:ext>
            </a:extLst>
          </p:cNvPr>
          <p:cNvSpPr>
            <a:spLocks noGrp="1"/>
          </p:cNvSpPr>
          <p:nvPr>
            <p:ph type="body" sz="quarter" idx="13"/>
          </p:nvPr>
        </p:nvSpPr>
        <p:spPr>
          <a:xfrm>
            <a:off x="6717671" y="1544399"/>
            <a:ext cx="2246942" cy="3315773"/>
          </a:xfrm>
        </p:spPr>
        <p:txBody>
          <a:bodyPr/>
          <a:lstStyle/>
          <a:p>
            <a:pPr marL="285750" indent="-285750">
              <a:buFont typeface="Arial" panose="020B0604020202020204" pitchFamily="34" charset="0"/>
              <a:buChar char="•"/>
            </a:pPr>
            <a:r>
              <a:rPr lang="de-AT" dirty="0"/>
              <a:t>Synchrone Entwicklung der User-Kommentare mit der Anzahl der Artikel</a:t>
            </a:r>
          </a:p>
          <a:p>
            <a:pPr marL="285750" indent="-285750">
              <a:buFont typeface="Arial" panose="020B0604020202020204" pitchFamily="34" charset="0"/>
              <a:buChar char="•"/>
            </a:pPr>
            <a:r>
              <a:rPr lang="de-AT" dirty="0"/>
              <a:t>Rege Nutzer Aktivität in den Sommermonaten</a:t>
            </a:r>
          </a:p>
          <a:p>
            <a:pPr marL="285750" indent="-285750">
              <a:buFont typeface="Arial" panose="020B0604020202020204" pitchFamily="34" charset="0"/>
              <a:buChar char="•"/>
            </a:pPr>
            <a:r>
              <a:rPr lang="de-AT" dirty="0"/>
              <a:t>Spezielle Situation im Jahr 2019</a:t>
            </a:r>
          </a:p>
          <a:p>
            <a:endParaRPr lang="de-AT" dirty="0"/>
          </a:p>
          <a:p>
            <a:endParaRPr lang="de-AT" dirty="0"/>
          </a:p>
        </p:txBody>
      </p:sp>
      <p:pic>
        <p:nvPicPr>
          <p:cNvPr id="6" name="Grafik 5">
            <a:extLst>
              <a:ext uri="{FF2B5EF4-FFF2-40B4-BE49-F238E27FC236}">
                <a16:creationId xmlns:a16="http://schemas.microsoft.com/office/drawing/2014/main" id="{E4266A52-1225-4DE6-8C3D-1EBCB7A36B9B}"/>
              </a:ext>
            </a:extLst>
          </p:cNvPr>
          <p:cNvPicPr>
            <a:picLocks noChangeAspect="1"/>
          </p:cNvPicPr>
          <p:nvPr/>
        </p:nvPicPr>
        <p:blipFill>
          <a:blip r:embed="rId2"/>
          <a:stretch>
            <a:fillRect/>
          </a:stretch>
        </p:blipFill>
        <p:spPr>
          <a:xfrm>
            <a:off x="271319" y="1091727"/>
            <a:ext cx="6259824" cy="3315774"/>
          </a:xfrm>
          <a:prstGeom prst="rect">
            <a:avLst/>
          </a:prstGeom>
        </p:spPr>
      </p:pic>
    </p:spTree>
    <p:extLst>
      <p:ext uri="{BB962C8B-B14F-4D97-AF65-F5344CB8AC3E}">
        <p14:creationId xmlns:p14="http://schemas.microsoft.com/office/powerpoint/2010/main" val="36339791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Box-Plot – Verteilung der Anzahl Wörter SPIEGEL</a:t>
            </a:r>
          </a:p>
        </p:txBody>
      </p:sp>
      <p:pic>
        <p:nvPicPr>
          <p:cNvPr id="3" name="Grafik 2">
            <a:extLst>
              <a:ext uri="{FF2B5EF4-FFF2-40B4-BE49-F238E27FC236}">
                <a16:creationId xmlns:a16="http://schemas.microsoft.com/office/drawing/2014/main" id="{5433AB2E-1B20-4FC9-8F11-10C77852F305}"/>
              </a:ext>
            </a:extLst>
          </p:cNvPr>
          <p:cNvPicPr>
            <a:picLocks noChangeAspect="1"/>
          </p:cNvPicPr>
          <p:nvPr/>
        </p:nvPicPr>
        <p:blipFill>
          <a:blip r:embed="rId2"/>
          <a:stretch>
            <a:fillRect/>
          </a:stretch>
        </p:blipFill>
        <p:spPr>
          <a:xfrm>
            <a:off x="102650" y="974513"/>
            <a:ext cx="6595694" cy="3642042"/>
          </a:xfrm>
          <a:prstGeom prst="rect">
            <a:avLst/>
          </a:prstGeom>
        </p:spPr>
      </p:pic>
      <p:graphicFrame>
        <p:nvGraphicFramePr>
          <p:cNvPr id="5" name="Tabelle 5">
            <a:extLst>
              <a:ext uri="{FF2B5EF4-FFF2-40B4-BE49-F238E27FC236}">
                <a16:creationId xmlns:a16="http://schemas.microsoft.com/office/drawing/2014/main" id="{06085B9B-D374-45C9-8ABF-1C1BECD2D6DF}"/>
              </a:ext>
            </a:extLst>
          </p:cNvPr>
          <p:cNvGraphicFramePr>
            <a:graphicFrameLocks noGrp="1"/>
          </p:cNvGraphicFramePr>
          <p:nvPr>
            <p:extLst>
              <p:ext uri="{D42A27DB-BD31-4B8C-83A1-F6EECF244321}">
                <p14:modId xmlns:p14="http://schemas.microsoft.com/office/powerpoint/2010/main" val="939378996"/>
              </p:ext>
            </p:extLst>
          </p:nvPr>
        </p:nvGraphicFramePr>
        <p:xfrm>
          <a:off x="602342" y="4594860"/>
          <a:ext cx="6096000" cy="39624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1096756112"/>
                    </a:ext>
                  </a:extLst>
                </a:gridCol>
                <a:gridCol w="508000">
                  <a:extLst>
                    <a:ext uri="{9D8B030D-6E8A-4147-A177-3AD203B41FA5}">
                      <a16:colId xmlns:a16="http://schemas.microsoft.com/office/drawing/2014/main" val="2364961984"/>
                    </a:ext>
                  </a:extLst>
                </a:gridCol>
                <a:gridCol w="508000">
                  <a:extLst>
                    <a:ext uri="{9D8B030D-6E8A-4147-A177-3AD203B41FA5}">
                      <a16:colId xmlns:a16="http://schemas.microsoft.com/office/drawing/2014/main" val="2268440340"/>
                    </a:ext>
                  </a:extLst>
                </a:gridCol>
                <a:gridCol w="508000">
                  <a:extLst>
                    <a:ext uri="{9D8B030D-6E8A-4147-A177-3AD203B41FA5}">
                      <a16:colId xmlns:a16="http://schemas.microsoft.com/office/drawing/2014/main" val="373070829"/>
                    </a:ext>
                  </a:extLst>
                </a:gridCol>
                <a:gridCol w="508000">
                  <a:extLst>
                    <a:ext uri="{9D8B030D-6E8A-4147-A177-3AD203B41FA5}">
                      <a16:colId xmlns:a16="http://schemas.microsoft.com/office/drawing/2014/main" val="1151037887"/>
                    </a:ext>
                  </a:extLst>
                </a:gridCol>
                <a:gridCol w="508000">
                  <a:extLst>
                    <a:ext uri="{9D8B030D-6E8A-4147-A177-3AD203B41FA5}">
                      <a16:colId xmlns:a16="http://schemas.microsoft.com/office/drawing/2014/main" val="3468163644"/>
                    </a:ext>
                  </a:extLst>
                </a:gridCol>
                <a:gridCol w="508000">
                  <a:extLst>
                    <a:ext uri="{9D8B030D-6E8A-4147-A177-3AD203B41FA5}">
                      <a16:colId xmlns:a16="http://schemas.microsoft.com/office/drawing/2014/main" val="659388226"/>
                    </a:ext>
                  </a:extLst>
                </a:gridCol>
                <a:gridCol w="508000">
                  <a:extLst>
                    <a:ext uri="{9D8B030D-6E8A-4147-A177-3AD203B41FA5}">
                      <a16:colId xmlns:a16="http://schemas.microsoft.com/office/drawing/2014/main" val="3374065007"/>
                    </a:ext>
                  </a:extLst>
                </a:gridCol>
                <a:gridCol w="508000">
                  <a:extLst>
                    <a:ext uri="{9D8B030D-6E8A-4147-A177-3AD203B41FA5}">
                      <a16:colId xmlns:a16="http://schemas.microsoft.com/office/drawing/2014/main" val="84126333"/>
                    </a:ext>
                  </a:extLst>
                </a:gridCol>
                <a:gridCol w="508000">
                  <a:extLst>
                    <a:ext uri="{9D8B030D-6E8A-4147-A177-3AD203B41FA5}">
                      <a16:colId xmlns:a16="http://schemas.microsoft.com/office/drawing/2014/main" val="423707237"/>
                    </a:ext>
                  </a:extLst>
                </a:gridCol>
                <a:gridCol w="508000">
                  <a:extLst>
                    <a:ext uri="{9D8B030D-6E8A-4147-A177-3AD203B41FA5}">
                      <a16:colId xmlns:a16="http://schemas.microsoft.com/office/drawing/2014/main" val="1666782395"/>
                    </a:ext>
                  </a:extLst>
                </a:gridCol>
                <a:gridCol w="508000">
                  <a:extLst>
                    <a:ext uri="{9D8B030D-6E8A-4147-A177-3AD203B41FA5}">
                      <a16:colId xmlns:a16="http://schemas.microsoft.com/office/drawing/2014/main" val="2292891075"/>
                    </a:ext>
                  </a:extLst>
                </a:gridCol>
              </a:tblGrid>
              <a:tr h="35979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656</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561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588</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624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692</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664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647</a:t>
                      </a:r>
                    </a:p>
                    <a:p>
                      <a:endParaRPr lang="de-AT" sz="1000" dirty="0"/>
                    </a:p>
                  </a:txBody>
                  <a:tcPr/>
                </a:tc>
                <a:extLst>
                  <a:ext uri="{0D108BD9-81ED-4DB2-BD59-A6C34878D82A}">
                    <a16:rowId xmlns:a16="http://schemas.microsoft.com/office/drawing/2014/main" val="3199337686"/>
                  </a:ext>
                </a:extLst>
              </a:tr>
            </a:tbl>
          </a:graphicData>
        </a:graphic>
      </p:graphicFrame>
      <p:sp>
        <p:nvSpPr>
          <p:cNvPr id="7" name="Textfeld 6">
            <a:extLst>
              <a:ext uri="{FF2B5EF4-FFF2-40B4-BE49-F238E27FC236}">
                <a16:creationId xmlns:a16="http://schemas.microsoft.com/office/drawing/2014/main" id="{FAAF7CD4-7AD3-49A1-BCCE-72ADD783446B}"/>
              </a:ext>
            </a:extLst>
          </p:cNvPr>
          <p:cNvSpPr txBox="1"/>
          <p:nvPr/>
        </p:nvSpPr>
        <p:spPr>
          <a:xfrm>
            <a:off x="6785429" y="1407886"/>
            <a:ext cx="2255921" cy="2793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dirty="0"/>
              <a:t>Medianwerte unterliegen leichten Schwankungen</a:t>
            </a:r>
            <a:br>
              <a:rPr lang="de-DE" dirty="0"/>
            </a:br>
            <a:endParaRPr lang="de-DE" dirty="0"/>
          </a:p>
          <a:p>
            <a:pPr marL="285750" indent="-285750">
              <a:lnSpc>
                <a:spcPct val="150000"/>
              </a:lnSpc>
              <a:buFont typeface="Arial" panose="020B0604020202020204" pitchFamily="34" charset="0"/>
              <a:buChar char="•"/>
            </a:pPr>
            <a:r>
              <a:rPr lang="de-DE" dirty="0"/>
              <a:t>Ausreißer in einigen Monaten insbesondere weist der Monat September Artikel mit sehr vielen Wörtern auf</a:t>
            </a:r>
          </a:p>
          <a:p>
            <a:endParaRPr lang="de-DE" dirty="0"/>
          </a:p>
        </p:txBody>
      </p:sp>
    </p:spTree>
    <p:extLst>
      <p:ext uri="{BB962C8B-B14F-4D97-AF65-F5344CB8AC3E}">
        <p14:creationId xmlns:p14="http://schemas.microsoft.com/office/powerpoint/2010/main" val="4161559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263436" y="332799"/>
            <a:ext cx="7096623" cy="250401"/>
          </a:xfrm>
        </p:spPr>
        <p:txBody>
          <a:bodyPr/>
          <a:lstStyle/>
          <a:p>
            <a:r>
              <a:rPr lang="de-AT" sz="2000" dirty="0"/>
              <a:t>Verteilungskurven SPIEGEL Anzahl Wörter, Artikel, Kommentare</a:t>
            </a:r>
          </a:p>
        </p:txBody>
      </p:sp>
      <p:pic>
        <p:nvPicPr>
          <p:cNvPr id="5" name="Grafik 4">
            <a:extLst>
              <a:ext uri="{FF2B5EF4-FFF2-40B4-BE49-F238E27FC236}">
                <a16:creationId xmlns:a16="http://schemas.microsoft.com/office/drawing/2014/main" id="{5F75093A-27DA-466C-8EBA-3C8C7748E815}"/>
              </a:ext>
            </a:extLst>
          </p:cNvPr>
          <p:cNvPicPr>
            <a:picLocks noChangeAspect="1"/>
          </p:cNvPicPr>
          <p:nvPr/>
        </p:nvPicPr>
        <p:blipFill>
          <a:blip r:embed="rId3"/>
          <a:stretch>
            <a:fillRect/>
          </a:stretch>
        </p:blipFill>
        <p:spPr>
          <a:xfrm>
            <a:off x="150592" y="925103"/>
            <a:ext cx="3926908" cy="2061742"/>
          </a:xfrm>
          <a:prstGeom prst="rect">
            <a:avLst/>
          </a:prstGeom>
        </p:spPr>
      </p:pic>
      <p:pic>
        <p:nvPicPr>
          <p:cNvPr id="7" name="Grafik 6">
            <a:extLst>
              <a:ext uri="{FF2B5EF4-FFF2-40B4-BE49-F238E27FC236}">
                <a16:creationId xmlns:a16="http://schemas.microsoft.com/office/drawing/2014/main" id="{43B4579A-5D85-4F6D-AC14-CABE61C0F5A1}"/>
              </a:ext>
            </a:extLst>
          </p:cNvPr>
          <p:cNvPicPr>
            <a:picLocks noChangeAspect="1"/>
          </p:cNvPicPr>
          <p:nvPr/>
        </p:nvPicPr>
        <p:blipFill>
          <a:blip r:embed="rId4"/>
          <a:stretch>
            <a:fillRect/>
          </a:stretch>
        </p:blipFill>
        <p:spPr>
          <a:xfrm>
            <a:off x="2193310" y="3050304"/>
            <a:ext cx="3814064" cy="2093196"/>
          </a:xfrm>
          <a:prstGeom prst="rect">
            <a:avLst/>
          </a:prstGeom>
        </p:spPr>
      </p:pic>
      <p:pic>
        <p:nvPicPr>
          <p:cNvPr id="2" name="Grafik 1">
            <a:extLst>
              <a:ext uri="{FF2B5EF4-FFF2-40B4-BE49-F238E27FC236}">
                <a16:creationId xmlns:a16="http://schemas.microsoft.com/office/drawing/2014/main" id="{841479D4-270F-4F76-AB6A-1D13FD700B74}"/>
              </a:ext>
            </a:extLst>
          </p:cNvPr>
          <p:cNvPicPr>
            <a:picLocks noChangeAspect="1"/>
          </p:cNvPicPr>
          <p:nvPr/>
        </p:nvPicPr>
        <p:blipFill>
          <a:blip r:embed="rId5"/>
          <a:stretch>
            <a:fillRect/>
          </a:stretch>
        </p:blipFill>
        <p:spPr>
          <a:xfrm>
            <a:off x="4164669" y="925103"/>
            <a:ext cx="3685410" cy="2070351"/>
          </a:xfrm>
          <a:prstGeom prst="rect">
            <a:avLst/>
          </a:prstGeom>
        </p:spPr>
      </p:pic>
    </p:spTree>
    <p:extLst>
      <p:ext uri="{BB962C8B-B14F-4D97-AF65-F5344CB8AC3E}">
        <p14:creationId xmlns:p14="http://schemas.microsoft.com/office/powerpoint/2010/main" val="335621177"/>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1800" dirty="0"/>
              <a:t>SPIEGEL Lesbarkeitsindex – Verteilung / Zusammenhang Anzahl Wörter </a:t>
            </a:r>
          </a:p>
        </p:txBody>
      </p:sp>
      <p:pic>
        <p:nvPicPr>
          <p:cNvPr id="3" name="Grafik 2">
            <a:extLst>
              <a:ext uri="{FF2B5EF4-FFF2-40B4-BE49-F238E27FC236}">
                <a16:creationId xmlns:a16="http://schemas.microsoft.com/office/drawing/2014/main" id="{EDC7132E-6AA5-4E83-A3DB-E245F299175A}"/>
              </a:ext>
            </a:extLst>
          </p:cNvPr>
          <p:cNvPicPr>
            <a:picLocks noChangeAspect="1"/>
          </p:cNvPicPr>
          <p:nvPr/>
        </p:nvPicPr>
        <p:blipFill>
          <a:blip r:embed="rId2"/>
          <a:stretch>
            <a:fillRect/>
          </a:stretch>
        </p:blipFill>
        <p:spPr>
          <a:xfrm>
            <a:off x="1493537" y="1095468"/>
            <a:ext cx="6292444" cy="3936011"/>
          </a:xfrm>
          <a:prstGeom prst="rect">
            <a:avLst/>
          </a:prstGeom>
        </p:spPr>
      </p:pic>
      <p:pic>
        <p:nvPicPr>
          <p:cNvPr id="4" name="Grafik 3">
            <a:extLst>
              <a:ext uri="{FF2B5EF4-FFF2-40B4-BE49-F238E27FC236}">
                <a16:creationId xmlns:a16="http://schemas.microsoft.com/office/drawing/2014/main" id="{525F6117-DA3D-4922-992B-214A6CA9A1D0}"/>
              </a:ext>
            </a:extLst>
          </p:cNvPr>
          <p:cNvPicPr>
            <a:picLocks noChangeAspect="1"/>
          </p:cNvPicPr>
          <p:nvPr/>
        </p:nvPicPr>
        <p:blipFill>
          <a:blip r:embed="rId3"/>
          <a:stretch>
            <a:fillRect/>
          </a:stretch>
        </p:blipFill>
        <p:spPr>
          <a:xfrm>
            <a:off x="231669" y="1095468"/>
            <a:ext cx="3181488" cy="2953114"/>
          </a:xfrm>
          <a:prstGeom prst="rect">
            <a:avLst/>
          </a:prstGeom>
        </p:spPr>
      </p:pic>
    </p:spTree>
    <p:extLst>
      <p:ext uri="{BB962C8B-B14F-4D97-AF65-F5344CB8AC3E}">
        <p14:creationId xmlns:p14="http://schemas.microsoft.com/office/powerpoint/2010/main" val="884108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2000" dirty="0"/>
              <a:t>SPIEGEL Sentiments-Analyse </a:t>
            </a:r>
            <a:r>
              <a:rPr lang="de-AT" sz="2000" dirty="0" err="1"/>
              <a:t>Polarity</a:t>
            </a:r>
            <a:r>
              <a:rPr lang="de-AT" sz="2000" dirty="0"/>
              <a:t> / </a:t>
            </a:r>
            <a:r>
              <a:rPr lang="de-AT" sz="2000" dirty="0" err="1"/>
              <a:t>Subjectivity</a:t>
            </a:r>
            <a:endParaRPr lang="de-AT" sz="2000" dirty="0"/>
          </a:p>
        </p:txBody>
      </p:sp>
      <p:pic>
        <p:nvPicPr>
          <p:cNvPr id="2" name="Grafik 1">
            <a:extLst>
              <a:ext uri="{FF2B5EF4-FFF2-40B4-BE49-F238E27FC236}">
                <a16:creationId xmlns:a16="http://schemas.microsoft.com/office/drawing/2014/main" id="{ED2FF623-864F-4831-9506-54908EE5E6B5}"/>
              </a:ext>
            </a:extLst>
          </p:cNvPr>
          <p:cNvPicPr>
            <a:picLocks noChangeAspect="1"/>
          </p:cNvPicPr>
          <p:nvPr/>
        </p:nvPicPr>
        <p:blipFill>
          <a:blip r:embed="rId2"/>
          <a:stretch>
            <a:fillRect/>
          </a:stretch>
        </p:blipFill>
        <p:spPr>
          <a:xfrm>
            <a:off x="305580" y="1431577"/>
            <a:ext cx="4305970" cy="2592427"/>
          </a:xfrm>
          <a:prstGeom prst="rect">
            <a:avLst/>
          </a:prstGeom>
        </p:spPr>
      </p:pic>
      <p:pic>
        <p:nvPicPr>
          <p:cNvPr id="5" name="Grafik 4">
            <a:extLst>
              <a:ext uri="{FF2B5EF4-FFF2-40B4-BE49-F238E27FC236}">
                <a16:creationId xmlns:a16="http://schemas.microsoft.com/office/drawing/2014/main" id="{F92F5944-B9A3-49D8-8ED4-22748593DF5C}"/>
              </a:ext>
            </a:extLst>
          </p:cNvPr>
          <p:cNvPicPr>
            <a:picLocks noChangeAspect="1"/>
          </p:cNvPicPr>
          <p:nvPr/>
        </p:nvPicPr>
        <p:blipFill>
          <a:blip r:embed="rId3"/>
          <a:stretch>
            <a:fillRect/>
          </a:stretch>
        </p:blipFill>
        <p:spPr>
          <a:xfrm>
            <a:off x="4658770" y="1431578"/>
            <a:ext cx="4347475" cy="2592426"/>
          </a:xfrm>
          <a:prstGeom prst="rect">
            <a:avLst/>
          </a:prstGeom>
        </p:spPr>
      </p:pic>
    </p:spTree>
    <p:extLst>
      <p:ext uri="{BB962C8B-B14F-4D97-AF65-F5344CB8AC3E}">
        <p14:creationId xmlns:p14="http://schemas.microsoft.com/office/powerpoint/2010/main" val="6887033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Lesbarkeit </a:t>
            </a:r>
            <a:r>
              <a:rPr lang="de-AT" sz="1800"/>
              <a:t>/ Anzahl </a:t>
            </a:r>
            <a:r>
              <a:rPr lang="de-AT" sz="1800" dirty="0"/>
              <a:t>Wörter</a:t>
            </a:r>
            <a:br>
              <a:rPr lang="de-AT" sz="1800" dirty="0"/>
            </a:br>
            <a:r>
              <a:rPr lang="de-AT" sz="1800" dirty="0"/>
              <a:t>Zeitraum 11 – 12 / 2019</a:t>
            </a:r>
          </a:p>
        </p:txBody>
      </p:sp>
      <p:pic>
        <p:nvPicPr>
          <p:cNvPr id="3" name="Grafik 2">
            <a:extLst>
              <a:ext uri="{FF2B5EF4-FFF2-40B4-BE49-F238E27FC236}">
                <a16:creationId xmlns:a16="http://schemas.microsoft.com/office/drawing/2014/main" id="{4FE726AE-C613-4951-9F94-D57A01A14B19}"/>
              </a:ext>
            </a:extLst>
          </p:cNvPr>
          <p:cNvPicPr>
            <a:picLocks noChangeAspect="1"/>
          </p:cNvPicPr>
          <p:nvPr/>
        </p:nvPicPr>
        <p:blipFill>
          <a:blip r:embed="rId2"/>
          <a:stretch>
            <a:fillRect/>
          </a:stretch>
        </p:blipFill>
        <p:spPr>
          <a:xfrm>
            <a:off x="352800" y="1223348"/>
            <a:ext cx="6556340" cy="3402974"/>
          </a:xfrm>
          <a:prstGeom prst="rect">
            <a:avLst/>
          </a:prstGeom>
        </p:spPr>
      </p:pic>
    </p:spTree>
    <p:extLst>
      <p:ext uri="{BB962C8B-B14F-4D97-AF65-F5344CB8AC3E}">
        <p14:creationId xmlns:p14="http://schemas.microsoft.com/office/powerpoint/2010/main" val="39442704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Sentiments-Analyse</a:t>
            </a:r>
            <a:br>
              <a:rPr lang="de-AT" sz="1800" dirty="0"/>
            </a:br>
            <a:r>
              <a:rPr lang="de-AT" sz="1800" dirty="0"/>
              <a:t>Zeitraum 11 – 12 / 2019</a:t>
            </a:r>
          </a:p>
        </p:txBody>
      </p:sp>
      <p:pic>
        <p:nvPicPr>
          <p:cNvPr id="2" name="Grafik 1">
            <a:extLst>
              <a:ext uri="{FF2B5EF4-FFF2-40B4-BE49-F238E27FC236}">
                <a16:creationId xmlns:a16="http://schemas.microsoft.com/office/drawing/2014/main" id="{4C497C72-047A-4A05-B697-76C48D49341D}"/>
              </a:ext>
            </a:extLst>
          </p:cNvPr>
          <p:cNvPicPr>
            <a:picLocks noChangeAspect="1"/>
          </p:cNvPicPr>
          <p:nvPr/>
        </p:nvPicPr>
        <p:blipFill>
          <a:blip r:embed="rId2"/>
          <a:stretch>
            <a:fillRect/>
          </a:stretch>
        </p:blipFill>
        <p:spPr>
          <a:xfrm>
            <a:off x="665221" y="1069441"/>
            <a:ext cx="6745248" cy="3547826"/>
          </a:xfrm>
          <a:prstGeom prst="rect">
            <a:avLst/>
          </a:prstGeom>
        </p:spPr>
      </p:pic>
    </p:spTree>
    <p:extLst>
      <p:ext uri="{BB962C8B-B14F-4D97-AF65-F5344CB8AC3E}">
        <p14:creationId xmlns:p14="http://schemas.microsoft.com/office/powerpoint/2010/main" val="2619669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Beschreibende Statistiken</a:t>
            </a:r>
          </a:p>
        </p:txBody>
      </p:sp>
      <p:pic>
        <p:nvPicPr>
          <p:cNvPr id="3" name="Grafik 2">
            <a:extLst>
              <a:ext uri="{FF2B5EF4-FFF2-40B4-BE49-F238E27FC236}">
                <a16:creationId xmlns:a16="http://schemas.microsoft.com/office/drawing/2014/main" id="{B546444D-2F59-414F-B12D-4A1E844B53B9}"/>
              </a:ext>
            </a:extLst>
          </p:cNvPr>
          <p:cNvPicPr>
            <a:picLocks noChangeAspect="1"/>
          </p:cNvPicPr>
          <p:nvPr/>
        </p:nvPicPr>
        <p:blipFill>
          <a:blip r:embed="rId3"/>
          <a:stretch>
            <a:fillRect/>
          </a:stretch>
        </p:blipFill>
        <p:spPr>
          <a:xfrm>
            <a:off x="4572000" y="1373991"/>
            <a:ext cx="4134427" cy="3010320"/>
          </a:xfrm>
          <a:prstGeom prst="rect">
            <a:avLst/>
          </a:prstGeom>
        </p:spPr>
      </p:pic>
      <p:pic>
        <p:nvPicPr>
          <p:cNvPr id="6" name="Grafik 5">
            <a:extLst>
              <a:ext uri="{FF2B5EF4-FFF2-40B4-BE49-F238E27FC236}">
                <a16:creationId xmlns:a16="http://schemas.microsoft.com/office/drawing/2014/main" id="{089A3C6E-34B7-4473-ADCC-3B95DF1A51B9}"/>
              </a:ext>
            </a:extLst>
          </p:cNvPr>
          <p:cNvPicPr>
            <a:picLocks noChangeAspect="1"/>
          </p:cNvPicPr>
          <p:nvPr/>
        </p:nvPicPr>
        <p:blipFill>
          <a:blip r:embed="rId4"/>
          <a:stretch>
            <a:fillRect/>
          </a:stretch>
        </p:blipFill>
        <p:spPr>
          <a:xfrm>
            <a:off x="264493" y="1373991"/>
            <a:ext cx="4172532" cy="3067478"/>
          </a:xfrm>
          <a:prstGeom prst="rect">
            <a:avLst/>
          </a:prstGeom>
        </p:spPr>
      </p:pic>
    </p:spTree>
    <p:extLst>
      <p:ext uri="{BB962C8B-B14F-4D97-AF65-F5344CB8AC3E}">
        <p14:creationId xmlns:p14="http://schemas.microsoft.com/office/powerpoint/2010/main" val="10235466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Statistische Tests</a:t>
            </a:r>
          </a:p>
        </p:txBody>
      </p:sp>
      <p:pic>
        <p:nvPicPr>
          <p:cNvPr id="4" name="Grafik 3" descr="Ein Bild, das Screenshot enthält.&#10;&#10;Automatisch generierte Beschreibung">
            <a:extLst>
              <a:ext uri="{FF2B5EF4-FFF2-40B4-BE49-F238E27FC236}">
                <a16:creationId xmlns:a16="http://schemas.microsoft.com/office/drawing/2014/main" id="{8D3E9BBB-37D2-42A0-9E3F-21D2149AC0E7}"/>
              </a:ext>
            </a:extLst>
          </p:cNvPr>
          <p:cNvPicPr>
            <a:picLocks noChangeAspect="1"/>
          </p:cNvPicPr>
          <p:nvPr/>
        </p:nvPicPr>
        <p:blipFill>
          <a:blip r:embed="rId3"/>
          <a:stretch>
            <a:fillRect/>
          </a:stretch>
        </p:blipFill>
        <p:spPr>
          <a:xfrm>
            <a:off x="596875" y="1544400"/>
            <a:ext cx="7962584" cy="3105407"/>
          </a:xfrm>
          <a:prstGeom prst="rect">
            <a:avLst/>
          </a:prstGeom>
          <a:noFill/>
        </p:spPr>
      </p:pic>
    </p:spTree>
    <p:extLst>
      <p:ext uri="{BB962C8B-B14F-4D97-AF65-F5344CB8AC3E}">
        <p14:creationId xmlns:p14="http://schemas.microsoft.com/office/powerpoint/2010/main" val="3541301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14-Okt-2017].</a:t>
            </a:r>
            <a:endParaRPr lang="de-AT" sz="800" dirty="0"/>
          </a:p>
          <a:p>
            <a:r>
              <a:rPr lang="en-GB" sz="800" dirty="0"/>
              <a:t>„G153: Making the text easier to read | Techniques for WCAG 2.0“. </a:t>
            </a:r>
            <a:r>
              <a:rPr lang="de-AT" sz="800" dirty="0"/>
              <a:t>[Online]. Verfügbar unter: https://www.w3.org/TR/2012/NOTE-WCAG20-TECHS-20120103/G153. [Zugegriffen: 14-Okt-2017].</a:t>
            </a:r>
          </a:p>
          <a:p>
            <a:r>
              <a:rPr lang="de-AT" sz="800" dirty="0"/>
              <a:t>„Europäische Regeln | Easy-</a:t>
            </a:r>
            <a:r>
              <a:rPr lang="de-AT" sz="800" dirty="0" err="1"/>
              <a:t>to</a:t>
            </a:r>
            <a:r>
              <a:rPr lang="de-AT" sz="800" dirty="0"/>
              <a:t>-Read“, 2017. [Online]. Verfügbar unter: http://easy-to-read.eu/de/europaische-standards/. [Zugegriffen: 14-Okt-2017].</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14-Okt-2017].</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21-Okt-2017].</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22-Okt-2017].</a:t>
            </a:r>
          </a:p>
          <a:p>
            <a:r>
              <a:rPr lang="de-AT" sz="800" dirty="0"/>
              <a:t>„Duden | Rechtschreibregeln“. [Online]. Verfügbar unter: https://www.duden.de/sprachwissen/rechtschreibregeln. [Zugegriffen: 22-Okt-2017].</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27-Okt-2017].</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27-Okt-2017].</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27-Okt-2017].</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27-Okt-2017].</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26-Okt-2017].</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TotalTime>
  <Words>2591</Words>
  <Application>Microsoft Office PowerPoint</Application>
  <PresentationFormat>Bildschirmpräsentation (16:9)</PresentationFormat>
  <Paragraphs>341</Paragraphs>
  <Slides>37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37</vt:i4>
      </vt:variant>
    </vt:vector>
  </HeadingPairs>
  <TitlesOfParts>
    <vt:vector size="47"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Liakhovets Daria</cp:lastModifiedBy>
  <cp:revision>95</cp:revision>
  <cp:lastPrinted>2019-11-21T15:29:49Z</cp:lastPrinted>
  <dcterms:created xsi:type="dcterms:W3CDTF">2019-11-12T08:38:19Z</dcterms:created>
  <dcterms:modified xsi:type="dcterms:W3CDTF">2020-01-15T07:40:31Z</dcterms:modified>
</cp:coreProperties>
</file>