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e93154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e93154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0e93154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0e93154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e93154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e93154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0e93154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0e93154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a267e1ce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2a267e1c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e93154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e93154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0e93154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0e93154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0e93154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0e93154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61500" y="1156622"/>
            <a:ext cx="40944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Дослідження ефективності застосування технологій глибинного навчання для аналізу медичних зображень.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Козак Д.О. , ІПЗм-23-4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Науковий керівник: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доц. Кириченко І.В.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761489" y="777131"/>
            <a:ext cx="3824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i="0" lang="ru-RU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Комплексний курсовий проєкт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Результати навчання моделі MONAI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</a:t>
            </a:r>
            <a:r>
              <a:rPr b="1" lang="ru-RU"/>
              <a:t>Dice Coefficient:</a:t>
            </a:r>
            <a:r>
              <a:rPr lang="ru-RU"/>
              <a:t> 0.882 • </a:t>
            </a:r>
            <a:r>
              <a:rPr b="1" lang="ru-RU"/>
              <a:t>Precision:</a:t>
            </a:r>
            <a:r>
              <a:rPr lang="ru-RU"/>
              <a:t> 0.461 • </a:t>
            </a:r>
            <a:r>
              <a:rPr b="1" lang="ru-RU"/>
              <a:t>Recall: </a:t>
            </a:r>
            <a:r>
              <a:rPr lang="ru-RU"/>
              <a:t>1.000 • </a:t>
            </a:r>
            <a:r>
              <a:rPr b="1" lang="ru-RU"/>
              <a:t>F1-score:</a:t>
            </a:r>
            <a:r>
              <a:rPr lang="ru-RU"/>
              <a:t> 0.882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4435" l="0" r="1273" t="9276"/>
          <a:stretch/>
        </p:blipFill>
        <p:spPr>
          <a:xfrm>
            <a:off x="929938" y="2035425"/>
            <a:ext cx="7284125" cy="238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Порівняльний аналіз результатів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751125"/>
            <a:ext cx="85206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nnU-Net перевищив MONAI за точністю та збалансованістю.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MONAI демонструє високу чутливість, але нижчу специфічність.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Обидві моделі підтвердили свою придатність для задач медичної сегментації.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Розроблені рекомендації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2051550"/>
            <a:ext cx="8520600" cy="25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nnU-Net рекомендовано для задач із високими вимогами до повноти сегментації.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MONAI доцільно застосовувати для експериментальних досліджень та задач класифікації.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Публікація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37" y="1147225"/>
            <a:ext cx="5431335" cy="37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315925"/>
            <a:ext cx="8520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Висновки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Відкриті системи глибинного навчання демонструють високу ефективність.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nnU-Net забезпечує автоматизацію та стабільність.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MONAI пропонує гнучкість та розширюваність.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Отримані результати можуть бути основою для подальших досліджень та впровадження у практику.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263769"/>
            <a:ext cx="8520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Дослідження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Актуальність: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Швидкий розвиток глибинного навчання в медицині.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Потреба у доступних інструментах для обробки медичних зображень.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Обмеженість доступу до комерційних систем через високу вартість.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Напрями дослідження: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Порівняння відкритих систем глибинного навчання.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Дослідження ефективності сегментації медичних зображень.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Об’єкт дослідження: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Відкриті та комерційні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моделі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глибинного навчання.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7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Огляд й аналіз літературних, наукових джерел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740"/>
              <a:buFont typeface="Arial"/>
              <a:buNone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• Комерційні системи: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висока точність, інтеграція у клінічні процеси, реальний час;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обмеження — висока вартість і закритість алгоритмів.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740"/>
              <a:buFont typeface="Arial"/>
              <a:buNone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 • Відкриті системи: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доступність, гнучкість налаштувань, конкурентна точність;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обмеження — потреба в технічних знаннях і ресурсах.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740"/>
              <a:buFont typeface="Arial"/>
              <a:buNone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 • Вибір залежить від задачі, бюджету, доступних ресурсів та цілей застосування.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833"/>
              <a:buFont typeface="Arial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задачі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832463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Формування проблеми: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Висока вартість та обмежена доступність комерційних систем створюють потребу у дослідженні можливостей відкритих моделей як потенційної альтернативи для медичної сегментації.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Провести теоретичний аналіз для порівняння можливостей комерційних та відкритих систем глибинного навчання. На основі літературного огляду відібрати дві відкриті моделі з найкращими показниками та виконати практичний експеримент з їх оцінки в однакових умовах.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Очікувані результати: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Отримати об’єктивну оцінку точності моделей.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Сформувати практичні рекомендації для використання відкритих систем у дослідженнях та навчанні.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Теоретичне дослідження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25225"/>
            <a:ext cx="4696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Графік демонструє порівняння моделей nnU-Net, MONAI та DeepHealth Toolkit за основними метриками: Precision, Recall та F1-міра. Як видно: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61111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nnU-Net має найвищий показник Recall (0.88), що робить її найкращим вибором для задач, де важливо виявити всі позитивні випадки.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MONAI виділяється найвищою точністю (Precision – 0.89), зменшуючи кількість хибно позитивних результатів.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DeepHealth Toolkit демонструє збалансовані результати, підходячи для задач із обмеженими ресурсами.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Ці результати дозволяють визначити оптимальну модель залежно від конкретних завдань. 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650" y="1765600"/>
            <a:ext cx="3578651" cy="21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4375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Методології виконання практичного експерименту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88325" y="1060775"/>
            <a:ext cx="80193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Викорисиані методи: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Вибрано датасет MSD Task03_Liver.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Навчання моделей проводилось локально (CPU).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Порівняння моделей у рівних умовах.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Використання однакових метрик оцінки: Dice, Precision, Recall, F1.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Інструменти та технології: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nnU-Net v2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MONAI (на базі PyTorch)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Мова програмування Python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Набір даних MSD Task03_Liver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Середовище: MacBook Pro (M3 Pro, CPU)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Етапи навчання моделі nnU-Net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39625" y="1875700"/>
            <a:ext cx="81585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Проведено автоматизовану підготовку та нормалізацію даних.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Виконано автоматичне налаштування архітектури моделі.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Проведено навчання із використанням CPU.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Здійснено інференс на тестовій вибірці для оцінки якості сегментації.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Результати навчання моделі nnU-Net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</a:t>
            </a:r>
            <a:r>
              <a:rPr b="1" lang="ru-RU"/>
              <a:t>Dice Coefficient:</a:t>
            </a:r>
            <a:r>
              <a:rPr lang="ru-RU"/>
              <a:t> 0.920  • </a:t>
            </a:r>
            <a:r>
              <a:rPr b="1" lang="ru-RU"/>
              <a:t>Precision:</a:t>
            </a:r>
            <a:r>
              <a:rPr lang="ru-RU"/>
              <a:t> 0.905 • </a:t>
            </a:r>
            <a:r>
              <a:rPr b="1" lang="ru-RU"/>
              <a:t>Recall:</a:t>
            </a:r>
            <a:r>
              <a:rPr lang="ru-RU"/>
              <a:t> 0.936  • </a:t>
            </a:r>
            <a:r>
              <a:rPr b="1" lang="ru-RU"/>
              <a:t>F1-score:</a:t>
            </a:r>
            <a:r>
              <a:rPr lang="ru-RU"/>
              <a:t> 0.920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" y="1919675"/>
            <a:ext cx="9109900" cy="2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Етапи навчання моделі MONAI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890350"/>
            <a:ext cx="85206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Ручне формування пайплайну обробки даних.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Визначення архітектури U-Net.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Застосування Data Augmentation.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Навчання з використанням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Здійснено інференс на тестовій вибірці для оцінки якості сегментації.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