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5"/>
  </p:notesMasterIdLst>
  <p:sldIdLst>
    <p:sldId id="256" r:id="rId5"/>
    <p:sldId id="257" r:id="rId6"/>
    <p:sldId id="262" r:id="rId7"/>
    <p:sldId id="260" r:id="rId8"/>
    <p:sldId id="261" r:id="rId9"/>
    <p:sldId id="258" r:id="rId10"/>
    <p:sldId id="263" r:id="rId11"/>
    <p:sldId id="264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1T09:36:14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1,'624'7,"-24"0,-284 6,7 0,68-7,13 0,185-6,-579 0,0-1,17-3,-14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1T09:36:18.3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0 147,'573'20,"-122"-1,-198-6,5 0,535-12,-404-2,343 1,-549-12,-46 1,9 6,164-10,-174 2,122-13,69-6,-282 29,102-15,-7 1,-32 2,6-1,-78 14,-11 1,-1-1,1-2,41-10,-49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1T09:36:21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0,'43'0,"181"4,-156 0,87 17,116 38,104 18,-256-58,0-5,172-2,-54-13,175-10,-263-4,-55 4,94-5,-102 9,-30 1,-27 4,174-9,-198 11,0 0,-1 0,1-1,-1 0,9-2,-1-2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1T09:36:22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0,'1'2,"0"-1,1 0,-1 0,0 0,0 0,0 0,1 0,-1 0,0 0,1 0,-1-1,1 1,-1 0,3 0,-1 0,30 11,68 15,-57-17,67 14,222 18,119-27,174-16,-195-1,-410 1,20-3,3-1,390 1,-252 5,-148-1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1T09:36:23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1,'104'-1,"323"4,-4 15,106 1,235-9,-663-8,263 17,112 15,-407-34,-51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1T09:40:32.7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D523-9E9C-4576-982F-FE2345202602}" type="datetimeFigureOut">
              <a:rPr lang="bg-BG" smtClean="0"/>
              <a:t>21.12.2024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CED39-80BB-4101-A8BD-5C6AFA28F1E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316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9-80BB-4101-A8BD-5C6AFA28F1EA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506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6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4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WebSocket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socket.io/docs/v4/#what-socketio-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and orange electric plug">
            <a:extLst>
              <a:ext uri="{FF2B5EF4-FFF2-40B4-BE49-F238E27FC236}">
                <a16:creationId xmlns:a16="http://schemas.microsoft.com/office/drawing/2014/main" id="{BBAAEC7E-9DD0-EAC3-6A84-C211A6038D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9466" b="62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3A3D2-5AF8-B1D1-476B-953E6D83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Sockets in JS/Node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6C26D-5D86-D709-FBDF-9DBB4D3B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As presented by G.Penkov</a:t>
            </a:r>
            <a:endParaRPr lang="bg-BG" sz="16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E77D-4832-CA1B-201E-190CA4EF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HTTP to WebSocket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8F44-6BA7-A44F-2C2B-C0479810C9B7}"/>
              </a:ext>
            </a:extLst>
          </p:cNvPr>
          <p:cNvSpPr txBox="1"/>
          <p:nvPr/>
        </p:nvSpPr>
        <p:spPr>
          <a:xfrm>
            <a:off x="571500" y="2370406"/>
            <a:ext cx="661606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bg-BG" dirty="0"/>
              <a:t>GET /</a:t>
            </a:r>
            <a:r>
              <a:rPr lang="bg-BG" dirty="0" err="1"/>
              <a:t>chat</a:t>
            </a:r>
            <a:r>
              <a:rPr lang="bg-BG" dirty="0"/>
              <a:t> HTTP/1.1</a:t>
            </a:r>
          </a:p>
          <a:p>
            <a:r>
              <a:rPr lang="bg-BG" dirty="0" err="1"/>
              <a:t>Host</a:t>
            </a:r>
            <a:r>
              <a:rPr lang="bg-BG" dirty="0"/>
              <a:t>: server.example.com</a:t>
            </a:r>
          </a:p>
          <a:p>
            <a:r>
              <a:rPr lang="bg-BG" dirty="0" err="1"/>
              <a:t>Upgrade</a:t>
            </a:r>
            <a:r>
              <a:rPr lang="bg-BG" dirty="0"/>
              <a:t>: </a:t>
            </a:r>
            <a:r>
              <a:rPr lang="bg-BG" dirty="0" err="1"/>
              <a:t>websocket</a:t>
            </a:r>
            <a:endParaRPr lang="bg-BG" dirty="0"/>
          </a:p>
          <a:p>
            <a:r>
              <a:rPr lang="bg-BG" dirty="0" err="1"/>
              <a:t>Connection</a:t>
            </a:r>
            <a:r>
              <a:rPr lang="bg-BG" dirty="0"/>
              <a:t>: </a:t>
            </a:r>
            <a:r>
              <a:rPr lang="bg-BG" dirty="0" err="1"/>
              <a:t>Upgrade</a:t>
            </a:r>
            <a:endParaRPr lang="bg-BG" dirty="0"/>
          </a:p>
          <a:p>
            <a:r>
              <a:rPr lang="bg-BG" dirty="0" err="1"/>
              <a:t>Sec</a:t>
            </a:r>
            <a:r>
              <a:rPr lang="bg-BG" dirty="0"/>
              <a:t>-</a:t>
            </a:r>
            <a:r>
              <a:rPr lang="bg-BG" dirty="0" err="1"/>
              <a:t>WebSocket</a:t>
            </a:r>
            <a:r>
              <a:rPr lang="bg-BG" dirty="0"/>
              <a:t>-Key: dGhlIHNhbXBsZSBub25jZQ==</a:t>
            </a:r>
          </a:p>
          <a:p>
            <a:r>
              <a:rPr lang="bg-BG" dirty="0" err="1"/>
              <a:t>Origin</a:t>
            </a:r>
            <a:r>
              <a:rPr lang="bg-BG" dirty="0"/>
              <a:t>: http://example.com</a:t>
            </a:r>
          </a:p>
          <a:p>
            <a:r>
              <a:rPr lang="bg-BG" dirty="0" err="1"/>
              <a:t>Sec-WebSocket-Protocol</a:t>
            </a:r>
            <a:r>
              <a:rPr lang="bg-BG" dirty="0"/>
              <a:t>: </a:t>
            </a:r>
            <a:r>
              <a:rPr lang="bg-BG" dirty="0" err="1"/>
              <a:t>chat</a:t>
            </a:r>
            <a:r>
              <a:rPr lang="bg-BG" dirty="0"/>
              <a:t>, </a:t>
            </a:r>
            <a:r>
              <a:rPr lang="bg-BG" dirty="0" err="1"/>
              <a:t>superchat</a:t>
            </a:r>
            <a:endParaRPr lang="bg-BG" dirty="0"/>
          </a:p>
          <a:p>
            <a:r>
              <a:rPr lang="bg-BG" dirty="0" err="1"/>
              <a:t>Sec-WebSocket-Version</a:t>
            </a:r>
            <a:r>
              <a:rPr lang="bg-BG" dirty="0"/>
              <a:t>: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C9E4F-6FD1-52EB-87C2-3CCD3FD25235}"/>
              </a:ext>
            </a:extLst>
          </p:cNvPr>
          <p:cNvSpPr txBox="1"/>
          <p:nvPr/>
        </p:nvSpPr>
        <p:spPr>
          <a:xfrm>
            <a:off x="6166338" y="4487594"/>
            <a:ext cx="545416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bg-BG" dirty="0"/>
              <a:t>HTTP/1.1 101 </a:t>
            </a:r>
            <a:r>
              <a:rPr lang="bg-BG" dirty="0" err="1"/>
              <a:t>Switching</a:t>
            </a:r>
            <a:r>
              <a:rPr lang="bg-BG" dirty="0"/>
              <a:t> </a:t>
            </a:r>
            <a:r>
              <a:rPr lang="bg-BG" dirty="0" err="1"/>
              <a:t>Protocols</a:t>
            </a:r>
            <a:endParaRPr lang="bg-BG" dirty="0"/>
          </a:p>
          <a:p>
            <a:r>
              <a:rPr lang="bg-BG" dirty="0" err="1"/>
              <a:t>Upgrade</a:t>
            </a:r>
            <a:r>
              <a:rPr lang="bg-BG" dirty="0"/>
              <a:t>: </a:t>
            </a:r>
            <a:r>
              <a:rPr lang="bg-BG" dirty="0" err="1"/>
              <a:t>websocket</a:t>
            </a:r>
            <a:endParaRPr lang="bg-BG" dirty="0"/>
          </a:p>
          <a:p>
            <a:r>
              <a:rPr lang="bg-BG" dirty="0" err="1"/>
              <a:t>Connection</a:t>
            </a:r>
            <a:r>
              <a:rPr lang="bg-BG" dirty="0"/>
              <a:t>: </a:t>
            </a:r>
            <a:r>
              <a:rPr lang="bg-BG" dirty="0" err="1"/>
              <a:t>Upgrade</a:t>
            </a:r>
            <a:endParaRPr lang="bg-BG" dirty="0"/>
          </a:p>
          <a:p>
            <a:r>
              <a:rPr lang="bg-BG" dirty="0" err="1"/>
              <a:t>Sec-WebSocket-Accept</a:t>
            </a:r>
            <a:r>
              <a:rPr lang="bg-BG" dirty="0"/>
              <a:t>: s3pPLMBiTxaQ9kYGzzhZRbK+xOo=</a:t>
            </a:r>
          </a:p>
          <a:p>
            <a:r>
              <a:rPr lang="bg-BG" dirty="0" err="1"/>
              <a:t>Sec-WebSocket-Protocol</a:t>
            </a:r>
            <a:r>
              <a:rPr lang="bg-BG" dirty="0"/>
              <a:t>: </a:t>
            </a:r>
            <a:r>
              <a:rPr lang="bg-BG" dirty="0" err="1"/>
              <a:t>chat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031C8-C93C-7B58-50E7-F7C51678CC98}"/>
              </a:ext>
            </a:extLst>
          </p:cNvPr>
          <p:cNvSpPr txBox="1"/>
          <p:nvPr/>
        </p:nvSpPr>
        <p:spPr>
          <a:xfrm>
            <a:off x="9655127" y="4122579"/>
            <a:ext cx="19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response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84685-92C8-6725-C840-1D70514EFFCF}"/>
              </a:ext>
            </a:extLst>
          </p:cNvPr>
          <p:cNvSpPr txBox="1"/>
          <p:nvPr/>
        </p:nvSpPr>
        <p:spPr>
          <a:xfrm>
            <a:off x="5446542" y="1953739"/>
            <a:ext cx="19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request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330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BFCF-CA06-E0E2-0931-182584C6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Съдържание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FBA4-D580-1C0C-7A1F-1CCC5527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Какво</a:t>
            </a:r>
            <a:r>
              <a:rPr lang="ru-RU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3200" dirty="0" err="1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представляват</a:t>
            </a:r>
            <a:r>
              <a:rPr lang="ru-RU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sockets</a:t>
            </a:r>
            <a:r>
              <a:rPr lang="ru-RU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  <a:endParaRPr lang="en-US" sz="3200" dirty="0">
              <a:latin typeface="Sofia Sans Light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3200" dirty="0" err="1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Преглед</a:t>
            </a:r>
            <a:r>
              <a:rPr lang="ru-RU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 на </a:t>
            </a:r>
            <a:r>
              <a:rPr lang="ru-RU" sz="3200" dirty="0" err="1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основите</a:t>
            </a:r>
            <a:r>
              <a:rPr lang="ru-RU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 на </a:t>
            </a:r>
            <a:r>
              <a:rPr lang="en-US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OSI</a:t>
            </a:r>
            <a:r>
              <a:rPr lang="bg-BG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 мрежови модел</a:t>
            </a:r>
            <a:endParaRPr lang="en-US" sz="3200" dirty="0">
              <a:latin typeface="Sofia Sans Light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IP, </a:t>
            </a:r>
            <a:r>
              <a:rPr lang="ru-RU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TCP, UDP</a:t>
            </a:r>
            <a:endParaRPr lang="en-US" sz="3200" dirty="0">
              <a:latin typeface="Sofia Sans Light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HTTP </a:t>
            </a:r>
            <a:r>
              <a:rPr lang="bg-BG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надстройване с </a:t>
            </a:r>
            <a:r>
              <a:rPr lang="en-US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WebSocket</a:t>
            </a:r>
          </a:p>
          <a:p>
            <a:r>
              <a:rPr lang="ru-RU" sz="3200" dirty="0" err="1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Реални</a:t>
            </a:r>
            <a:r>
              <a:rPr lang="ru-RU" sz="3200" dirty="0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случаи на </a:t>
            </a:r>
            <a:r>
              <a:rPr lang="ru-RU" sz="3200" dirty="0" err="1">
                <a:latin typeface="Sofia Sans Light" pitchFamily="2" charset="0"/>
                <a:ea typeface="Roboto" panose="02000000000000000000" pitchFamily="2" charset="0"/>
                <a:cs typeface="Roboto" panose="02000000000000000000" pitchFamily="2" charset="0"/>
              </a:rPr>
              <a:t>използване</a:t>
            </a:r>
            <a:endParaRPr lang="bg-BG" sz="3200" dirty="0">
              <a:latin typeface="Sofia Sans Light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8B2A-E9BE-9925-6BEF-71E4A72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</a:t>
            </a:r>
            <a:r>
              <a:rPr lang="en-US" dirty="0"/>
              <a:t>IP </a:t>
            </a:r>
            <a:r>
              <a:rPr lang="bg-BG" dirty="0"/>
              <a:t>протокола</a:t>
            </a:r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337CAA78-540F-19AC-46BA-116C97FE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6" y="2009761"/>
            <a:ext cx="11119757" cy="434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46291BD-B7CF-CFF0-2F25-C170B76E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585786"/>
            <a:ext cx="9385300" cy="58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code&#10;&#10;Description automatically generated">
            <a:extLst>
              <a:ext uri="{FF2B5EF4-FFF2-40B4-BE49-F238E27FC236}">
                <a16:creationId xmlns:a16="http://schemas.microsoft.com/office/drawing/2014/main" id="{D42BADD4-13AC-5FE5-BA8F-E70AD5432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1" y="3658687"/>
            <a:ext cx="3224307" cy="10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4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1E53435-319B-B72A-DBF3-68799DE88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58" y="348861"/>
            <a:ext cx="7330524" cy="59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3488"/>
            <a:ext cx="0" cy="571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5C268E-680C-B87A-D0E1-3CDADB36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977" y="663368"/>
            <a:ext cx="3385434" cy="554989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3B131B-2BD8-4155-8C64-85668842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4291" y="6287701"/>
            <a:ext cx="1102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B096EB-5F35-C2DF-39B9-743EB10B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66" y="663368"/>
            <a:ext cx="5314396" cy="554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90F604-F3FC-9C40-83F4-4444E801B33C}"/>
              </a:ext>
            </a:extLst>
          </p:cNvPr>
          <p:cNvSpPr txBox="1"/>
          <p:nvPr/>
        </p:nvSpPr>
        <p:spPr>
          <a:xfrm>
            <a:off x="8237562" y="156075"/>
            <a:ext cx="244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Three-way handshake</a:t>
            </a:r>
            <a:endParaRPr lang="bg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9D2CD-A56C-7B79-372D-E128BA05122F}"/>
              </a:ext>
            </a:extLst>
          </p:cNvPr>
          <p:cNvSpPr txBox="1"/>
          <p:nvPr/>
        </p:nvSpPr>
        <p:spPr>
          <a:xfrm>
            <a:off x="1749834" y="158685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resolution + connection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945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A83C-A237-80B8-09D2-1349034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</a:t>
            </a:r>
            <a:r>
              <a:rPr lang="bg-BG" dirty="0"/>
              <a:t>- подпитване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328CD-4C70-7972-A45F-40538698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28304"/>
            <a:ext cx="3560286" cy="4140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7114E4-7A58-D037-5AE2-7F7E2F3C050B}"/>
              </a:ext>
            </a:extLst>
          </p:cNvPr>
          <p:cNvSpPr txBox="1"/>
          <p:nvPr/>
        </p:nvSpPr>
        <p:spPr>
          <a:xfrm>
            <a:off x="1818835" y="2208920"/>
            <a:ext cx="1291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050" dirty="0" err="1">
                <a:highlight>
                  <a:srgbClr val="FFFF00"/>
                </a:highlight>
              </a:rPr>
              <a:t>XMLHttpRequest</a:t>
            </a:r>
            <a:endParaRPr lang="bg-BG" sz="11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5D04A-0443-0983-FBDF-8749558BE5B4}"/>
              </a:ext>
            </a:extLst>
          </p:cNvPr>
          <p:cNvSpPr txBox="1"/>
          <p:nvPr/>
        </p:nvSpPr>
        <p:spPr>
          <a:xfrm>
            <a:off x="4329759" y="2620097"/>
            <a:ext cx="7121342" cy="33252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makeRequest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null,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Request failed: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sz="1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C7B87-1669-B944-3066-052D0ACFD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9EA77-FAB5-357D-2755-6E5C86E1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7" y="422218"/>
            <a:ext cx="3580137" cy="4699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C1FB2-54C3-E5AB-DCB3-D5FD7E24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10" y="268052"/>
            <a:ext cx="3398083" cy="4559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F3F32-66CE-E78B-8B95-67F41C37D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584" y="4066296"/>
            <a:ext cx="6604887" cy="23694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9D9315-73F2-C4D4-248B-0DAD5EECF1D5}"/>
                  </a:ext>
                </a:extLst>
              </p14:cNvPr>
              <p14:cNvContentPartPr/>
              <p14:nvPr/>
            </p14:nvContentPartPr>
            <p14:xfrm>
              <a:off x="3108748" y="5809477"/>
              <a:ext cx="1190880" cy="1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9D9315-73F2-C4D4-248B-0DAD5EECF1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5108" y="5701837"/>
                <a:ext cx="1298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D04792-43B6-B98A-2EC6-DDE73BA936A5}"/>
                  </a:ext>
                </a:extLst>
              </p14:cNvPr>
              <p14:cNvContentPartPr/>
              <p14:nvPr/>
            </p14:nvContentPartPr>
            <p14:xfrm>
              <a:off x="9064228" y="899077"/>
              <a:ext cx="2049840" cy="77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D04792-43B6-B98A-2EC6-DDE73BA936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0228" y="791077"/>
                <a:ext cx="21574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FE2743-CF41-EDB9-765B-841A489255BB}"/>
                  </a:ext>
                </a:extLst>
              </p14:cNvPr>
              <p14:cNvContentPartPr/>
              <p14:nvPr/>
            </p14:nvContentPartPr>
            <p14:xfrm>
              <a:off x="2541388" y="1420717"/>
              <a:ext cx="1140480" cy="75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FE2743-CF41-EDB9-765B-841A489255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87388" y="1312717"/>
                <a:ext cx="12481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E8ECB5F-3876-3029-3D5C-AEDF8EA1B3DC}"/>
                  </a:ext>
                </a:extLst>
              </p14:cNvPr>
              <p14:cNvContentPartPr/>
              <p14:nvPr/>
            </p14:nvContentPartPr>
            <p14:xfrm>
              <a:off x="2588188" y="1538077"/>
              <a:ext cx="1048680" cy="5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E8ECB5F-3876-3029-3D5C-AEDF8EA1B3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4188" y="1430077"/>
                <a:ext cx="11563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60132C-DEB7-96B8-5AFF-B0A6F1883333}"/>
                  </a:ext>
                </a:extLst>
              </p14:cNvPr>
              <p14:cNvContentPartPr/>
              <p14:nvPr/>
            </p14:nvContentPartPr>
            <p14:xfrm>
              <a:off x="2667748" y="1303357"/>
              <a:ext cx="1179360" cy="38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60132C-DEB7-96B8-5AFF-B0A6F18833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4108" y="1195357"/>
                <a:ext cx="128700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3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7F08C-3FD7-1029-006B-1DFF2AB85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A51B2-FC12-A264-DAE7-88D2E4A0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Socket.io</a:t>
            </a:r>
            <a:br>
              <a:rPr lang="en-US" sz="4800" b="1" dirty="0"/>
            </a:br>
            <a:r>
              <a:rPr lang="en-US" sz="1400" b="1" dirty="0"/>
              <a:t>since 2010</a:t>
            </a:r>
            <a:br>
              <a:rPr lang="en-US" sz="4800" b="1" dirty="0"/>
            </a:br>
            <a:br>
              <a:rPr lang="bg-BG" sz="4800" b="1" dirty="0"/>
            </a:br>
            <a:endParaRPr lang="en-US" sz="32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5A7553-19C5-7356-551D-CBE23FFA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7" r="1543" b="1"/>
          <a:stretch/>
        </p:blipFill>
        <p:spPr>
          <a:xfrm>
            <a:off x="8021327" y="889740"/>
            <a:ext cx="3320327" cy="514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BE746-3B32-5624-09DF-6861B2ADE2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67" r="3989" b="1"/>
          <a:stretch/>
        </p:blipFill>
        <p:spPr>
          <a:xfrm>
            <a:off x="4422155" y="889740"/>
            <a:ext cx="3320327" cy="514836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445E4B-507E-DB44-7C38-CA53A08B45E6}"/>
                  </a:ext>
                </a:extLst>
              </p14:cNvPr>
              <p14:cNvContentPartPr/>
              <p14:nvPr/>
            </p14:nvContentPartPr>
            <p14:xfrm>
              <a:off x="2307028" y="397599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445E4B-507E-DB44-7C38-CA53A08B45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3028" y="386835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708E6D7-166C-52A7-4D95-3B63599CFFCE}"/>
              </a:ext>
            </a:extLst>
          </p:cNvPr>
          <p:cNvSpPr txBox="1"/>
          <p:nvPr/>
        </p:nvSpPr>
        <p:spPr>
          <a:xfrm>
            <a:off x="571500" y="3726716"/>
            <a:ext cx="351223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The bidirectional channel between the Socket.IO server (Node.js) and the Socket.IO client (browser, Node.js, or </a:t>
            </a:r>
            <a:r>
              <a:rPr lang="en-US" b="0" i="0" dirty="0">
                <a:effectLst/>
                <a:latin typeface="system-ui"/>
                <a:hlinkClick r:id="rId7"/>
              </a:rPr>
              <a:t>another programming language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) is established with a </a:t>
            </a:r>
            <a:r>
              <a:rPr lang="en-US" b="0" i="0" dirty="0">
                <a:effectLst/>
                <a:latin typeface="system-ui"/>
                <a:hlinkClick r:id="rId8"/>
              </a:rPr>
              <a:t>WebSocket connection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 whenever possible, and will use HTTP long-polling as fallback.</a:t>
            </a:r>
            <a:endParaRPr lang="bg-B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9C96E-F69A-19C7-D4BB-F2C95BDF293A}"/>
              </a:ext>
            </a:extLst>
          </p:cNvPr>
          <p:cNvSpPr txBox="1"/>
          <p:nvPr/>
        </p:nvSpPr>
        <p:spPr>
          <a:xfrm>
            <a:off x="552413" y="1846660"/>
            <a:ext cx="35991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FMono-Regular"/>
              </a:rPr>
              <a:t>{</a:t>
            </a:r>
            <a:br>
              <a:rPr lang="en-US" b="0" i="0" dirty="0">
                <a:effectLst/>
                <a:latin typeface="SFMono-Regular"/>
              </a:rPr>
            </a:br>
            <a:r>
              <a:rPr lang="en-US" b="0" i="0" dirty="0">
                <a:effectLst/>
                <a:latin typeface="SFMono-Regular"/>
              </a:rPr>
              <a:t>"</a:t>
            </a:r>
            <a:r>
              <a:rPr lang="en-US" b="0" i="0" dirty="0" err="1">
                <a:effectLst/>
                <a:latin typeface="SFMono-Regular"/>
              </a:rPr>
              <a:t>sid</a:t>
            </a:r>
            <a:r>
              <a:rPr lang="en-US" b="0" i="0" dirty="0">
                <a:effectLst/>
                <a:latin typeface="SFMono-Regular"/>
              </a:rPr>
              <a:t>": "</a:t>
            </a:r>
            <a:r>
              <a:rPr lang="en-US" b="0" i="0" dirty="0">
                <a:effectLst/>
                <a:highlight>
                  <a:srgbClr val="FFFF00"/>
                </a:highlight>
                <a:latin typeface="SFMono-Regular"/>
              </a:rPr>
              <a:t>FSDjX-WRwSA4zTZMALqx</a:t>
            </a:r>
            <a:r>
              <a:rPr lang="en-US" b="0" i="0" dirty="0">
                <a:effectLst/>
                <a:latin typeface="SFMono-Regular"/>
              </a:rPr>
              <a:t>",</a:t>
            </a:r>
            <a:br>
              <a:rPr lang="en-US" b="0" i="0" dirty="0">
                <a:effectLst/>
                <a:latin typeface="SFMono-Regular"/>
              </a:rPr>
            </a:br>
            <a:r>
              <a:rPr lang="en-US" b="0" i="0" dirty="0">
                <a:effectLst/>
                <a:latin typeface="SFMono-Regular"/>
              </a:rPr>
              <a:t>"upgrades": ["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SFMono-Regular"/>
              </a:rPr>
              <a:t>websocket</a:t>
            </a:r>
            <a:r>
              <a:rPr lang="en-US" b="0" i="0" dirty="0">
                <a:effectLst/>
                <a:latin typeface="SFMono-Regular"/>
              </a:rPr>
              <a:t>"],</a:t>
            </a:r>
            <a:br>
              <a:rPr lang="en-US" b="0" i="0" dirty="0">
                <a:effectLst/>
                <a:latin typeface="SFMono-Regular"/>
              </a:rPr>
            </a:br>
            <a:r>
              <a:rPr lang="en-US" b="0" i="0" dirty="0">
                <a:effectLst/>
                <a:latin typeface="SFMono-Regular"/>
              </a:rPr>
              <a:t>"</a:t>
            </a:r>
            <a:r>
              <a:rPr lang="en-US" b="0" i="0" dirty="0" err="1">
                <a:effectLst/>
                <a:latin typeface="SFMono-Regular"/>
              </a:rPr>
              <a:t>pingInterval</a:t>
            </a:r>
            <a:r>
              <a:rPr lang="en-US" b="0" i="0" dirty="0">
                <a:effectLst/>
                <a:latin typeface="SFMono-Regular"/>
              </a:rPr>
              <a:t>": 25000,</a:t>
            </a:r>
            <a:br>
              <a:rPr lang="en-US" b="0" i="0" dirty="0">
                <a:effectLst/>
                <a:latin typeface="SFMono-Regular"/>
              </a:rPr>
            </a:br>
            <a:r>
              <a:rPr lang="en-US" b="0" i="0" dirty="0">
                <a:effectLst/>
                <a:latin typeface="SFMono-Regular"/>
              </a:rPr>
              <a:t>"</a:t>
            </a:r>
            <a:r>
              <a:rPr lang="en-US" b="0" i="0" dirty="0" err="1">
                <a:effectLst/>
                <a:latin typeface="SFMono-Regular"/>
              </a:rPr>
              <a:t>pingTimeout</a:t>
            </a:r>
            <a:r>
              <a:rPr lang="en-US" b="0" i="0" dirty="0">
                <a:effectLst/>
                <a:latin typeface="SFMono-Regular"/>
              </a:rPr>
              <a:t>": 20000</a:t>
            </a:r>
            <a:br>
              <a:rPr lang="en-US" b="0" i="0" dirty="0">
                <a:effectLst/>
                <a:latin typeface="SFMono-Regular"/>
              </a:rPr>
            </a:br>
            <a:r>
              <a:rPr lang="en-US" b="0" i="0" dirty="0">
                <a:effectLst/>
                <a:latin typeface="SFMono-Regular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09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lignmentVTI">
  <a:themeElements>
    <a:clrScheme name="AnalogousFromRegularSeed_2SEEDS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D54417"/>
      </a:accent1>
      <a:accent2>
        <a:srgbClr val="E7294B"/>
      </a:accent2>
      <a:accent3>
        <a:srgbClr val="D29725"/>
      </a:accent3>
      <a:accent4>
        <a:srgbClr val="14B690"/>
      </a:accent4>
      <a:accent5>
        <a:srgbClr val="25B2D1"/>
      </a:accent5>
      <a:accent6>
        <a:srgbClr val="1764D5"/>
      </a:accent6>
      <a:hlink>
        <a:srgbClr val="378DA7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FA6A102CB204CA62B81C715570296" ma:contentTypeVersion="15" ma:contentTypeDescription="Create a new document." ma:contentTypeScope="" ma:versionID="70c7572af754fa0ae7484bbac31b20b3">
  <xsd:schema xmlns:xsd="http://www.w3.org/2001/XMLSchema" xmlns:xs="http://www.w3.org/2001/XMLSchema" xmlns:p="http://schemas.microsoft.com/office/2006/metadata/properties" xmlns:ns3="89538bd4-91aa-426e-b2ac-9e6bbe1b1c3c" xmlns:ns4="4f87e007-13ae-4365-91a9-c07bd9b301db" targetNamespace="http://schemas.microsoft.com/office/2006/metadata/properties" ma:root="true" ma:fieldsID="571de0fcbaed4305c46dd62f45395c63" ns3:_="" ns4:_="">
    <xsd:import namespace="89538bd4-91aa-426e-b2ac-9e6bbe1b1c3c"/>
    <xsd:import namespace="4f87e007-13ae-4365-91a9-c07bd9b301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38bd4-91aa-426e-b2ac-9e6bbe1b1c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7e007-13ae-4365-91a9-c07bd9b3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87e007-13ae-4365-91a9-c07bd9b301db" xsi:nil="true"/>
  </documentManagement>
</p:properties>
</file>

<file path=customXml/itemProps1.xml><?xml version="1.0" encoding="utf-8"?>
<ds:datastoreItem xmlns:ds="http://schemas.openxmlformats.org/officeDocument/2006/customXml" ds:itemID="{46E0EE19-AF11-44E2-9691-37E701EA5C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38bd4-91aa-426e-b2ac-9e6bbe1b1c3c"/>
    <ds:schemaRef ds:uri="4f87e007-13ae-4365-91a9-c07bd9b30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2392E1-FA06-41BA-8BA6-78D0DC55B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5994B5-DC87-4D0A-8137-37B4D74DA512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89538bd4-91aa-426e-b2ac-9e6bbe1b1c3c"/>
    <ds:schemaRef ds:uri="4f87e007-13ae-4365-91a9-c07bd9b301db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316</TotalTime>
  <Words>303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Batang</vt:lpstr>
      <vt:lpstr>Aptos</vt:lpstr>
      <vt:lpstr>Arial</vt:lpstr>
      <vt:lpstr>Avenir Next LT Pro Light</vt:lpstr>
      <vt:lpstr>Consolas</vt:lpstr>
      <vt:lpstr>SFMono-Regular</vt:lpstr>
      <vt:lpstr>Sofia Sans Light</vt:lpstr>
      <vt:lpstr>system-ui</vt:lpstr>
      <vt:lpstr>AlignmentVTI</vt:lpstr>
      <vt:lpstr>Sockets in JS/Node</vt:lpstr>
      <vt:lpstr>Съдържание</vt:lpstr>
      <vt:lpstr>История на IP протокола</vt:lpstr>
      <vt:lpstr>PowerPoint Presentation</vt:lpstr>
      <vt:lpstr>PowerPoint Presentation</vt:lpstr>
      <vt:lpstr>PowerPoint Presentation</vt:lpstr>
      <vt:lpstr>Polling - подпитване</vt:lpstr>
      <vt:lpstr>PowerPoint Presentation</vt:lpstr>
      <vt:lpstr>Socket.io since 2010  </vt:lpstr>
      <vt:lpstr>Upgrade HTTP to WebSocket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Чавдаров Пенков</dc:creator>
  <cp:lastModifiedBy>Георги Чавдаров Пенков</cp:lastModifiedBy>
  <cp:revision>2</cp:revision>
  <dcterms:created xsi:type="dcterms:W3CDTF">2024-12-21T07:58:26Z</dcterms:created>
  <dcterms:modified xsi:type="dcterms:W3CDTF">2024-12-21T13:14:38Z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0x010100ED3FA6A102CB204CA62B81C715570296</vt:lpwstr>
  </property>
</Properties>
</file>