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35"/>
  </p:notesMasterIdLst>
  <p:sldIdLst>
    <p:sldId id="256" r:id="rId5"/>
    <p:sldId id="282" r:id="rId6"/>
    <p:sldId id="258" r:id="rId7"/>
    <p:sldId id="283" r:id="rId8"/>
    <p:sldId id="284" r:id="rId9"/>
    <p:sldId id="259" r:id="rId10"/>
    <p:sldId id="285" r:id="rId11"/>
    <p:sldId id="261" r:id="rId12"/>
    <p:sldId id="262" r:id="rId13"/>
    <p:sldId id="263" r:id="rId14"/>
    <p:sldId id="286" r:id="rId15"/>
    <p:sldId id="287" r:id="rId16"/>
    <p:sldId id="278" r:id="rId17"/>
    <p:sldId id="274" r:id="rId18"/>
    <p:sldId id="288" r:id="rId19"/>
    <p:sldId id="289" r:id="rId20"/>
    <p:sldId id="275" r:id="rId21"/>
    <p:sldId id="290" r:id="rId22"/>
    <p:sldId id="294" r:id="rId23"/>
    <p:sldId id="276" r:id="rId24"/>
    <p:sldId id="295" r:id="rId25"/>
    <p:sldId id="296" r:id="rId26"/>
    <p:sldId id="277" r:id="rId27"/>
    <p:sldId id="281" r:id="rId28"/>
    <p:sldId id="266" r:id="rId29"/>
    <p:sldId id="291" r:id="rId30"/>
    <p:sldId id="292" r:id="rId31"/>
    <p:sldId id="297" r:id="rId32"/>
    <p:sldId id="298" r:id="rId33"/>
    <p:sldId id="27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arfenov" initials="AP" lastIdx="20" clrIdx="0">
    <p:extLst>
      <p:ext uri="{19B8F6BF-5375-455C-9EA6-DF929625EA0E}">
        <p15:presenceInfo xmlns:p15="http://schemas.microsoft.com/office/powerpoint/2012/main" userId="S-1-5-21-77169722-451043912-59502789-3604" providerId="AD"/>
      </p:ext>
    </p:extLst>
  </p:cmAuthor>
  <p:cmAuthor id="2" name="Andrey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5E8D-0C6C-495F-8B8A-CB689A90AE5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489A1-3A7D-4B95-9A5B-856F1903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489A1-3A7D-4B95-9A5B-856F19034E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6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6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87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2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62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8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16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07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FE059-481F-4FED-835B-4B7434C47F62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060A-EB58-4880-BD01-D886CA9F0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4.jpe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051604" y="2060848"/>
            <a:ext cx="49455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Georgia" pitchFamily="18" charset="0"/>
                <a:ea typeface="Tahoma" pitchFamily="34" charset="0"/>
                <a:cs typeface="Tahoma" pitchFamily="34" charset="0"/>
              </a:rPr>
              <a:t>Unit tests with </a:t>
            </a:r>
          </a:p>
          <a:p>
            <a:pPr algn="ctr"/>
            <a:r>
              <a:rPr lang="en-US" sz="4800" b="1" err="1">
                <a:solidFill>
                  <a:schemeClr val="bg1"/>
                </a:solidFill>
                <a:latin typeface="Georgia" pitchFamily="18" charset="0"/>
                <a:ea typeface="Tahoma" pitchFamily="34" charset="0"/>
                <a:cs typeface="Tahoma" pitchFamily="34" charset="0"/>
              </a:rPr>
              <a:t>Mockito</a:t>
            </a:r>
            <a:endParaRPr lang="en-US" sz="4800" b="1">
              <a:solidFill>
                <a:schemeClr val="bg1"/>
              </a:solidFill>
              <a:latin typeface="Georgia" pitchFamily="18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4800" b="1">
                <a:solidFill>
                  <a:schemeClr val="bg1"/>
                </a:solidFill>
                <a:latin typeface="Georgia" pitchFamily="18" charset="0"/>
                <a:ea typeface="Tahoma" pitchFamily="34" charset="0"/>
                <a:cs typeface="Tahoma" pitchFamily="34" charset="0"/>
              </a:rPr>
              <a:t>framework</a:t>
            </a:r>
            <a:endParaRPr lang="ru-RU" sz="4800" b="1">
              <a:solidFill>
                <a:schemeClr val="bg1"/>
              </a:solidFill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474597" y="35332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itchFamily="18" charset="0"/>
              </a:rPr>
              <a:t>Mockito</a:t>
            </a:r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 framework. Create a spy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51520" y="1412776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1)  Element element = new Element();</a:t>
            </a:r>
          </a:p>
          <a:p>
            <a:pPr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Element </a:t>
            </a:r>
            <a:r>
              <a:rPr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spyElement</a:t>
            </a: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i="1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spy</a:t>
            </a: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(element);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51520" y="2203123"/>
            <a:ext cx="542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2)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@Spy</a:t>
            </a:r>
          </a:p>
          <a:p>
            <a:pPr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Element </a:t>
            </a:r>
            <a:r>
              <a:rPr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spyElement</a:t>
            </a: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Element();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67709" y="327569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Georgia" pitchFamily="18" charset="0"/>
              </a:rPr>
              <a:t>Spy creation: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51520" y="3917955"/>
            <a:ext cx="276229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 class: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Element {</a:t>
            </a:r>
          </a:p>
          <a:p>
            <a:pPr>
              <a:defRPr/>
            </a:pP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method() {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3585506" y="3909571"/>
            <a:ext cx="480291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Mocked class: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SpiedElement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Element {</a:t>
            </a:r>
          </a:p>
          <a:p>
            <a:pPr>
              <a:defRPr/>
            </a:pP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method() {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spiedMethod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super.method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59589" y="82742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Georgia" pitchFamily="18" charset="0"/>
              </a:rPr>
              <a:t>How create: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92696"/>
            <a:ext cx="1540813" cy="28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7D035A8-DD06-4BCC-AEA1-5FB5FFA780BA}"/>
              </a:ext>
            </a:extLst>
          </p:cNvPr>
          <p:cNvSpPr txBox="1"/>
          <p:nvPr/>
        </p:nvSpPr>
        <p:spPr>
          <a:xfrm>
            <a:off x="2339752" y="4442336"/>
            <a:ext cx="47404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Owner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owner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Owner();</a:t>
            </a:r>
          </a:p>
          <a:p>
            <a:pPr>
              <a:defRPr/>
            </a:pP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Owner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spiedOwner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spy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(owner);</a:t>
            </a:r>
          </a:p>
          <a:p>
            <a:pPr lvl="0">
              <a:defRPr/>
            </a:pP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>
              <a:defRPr/>
            </a:pP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askFoodTest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Cat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cat.askFood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spiedOwner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Mockito.</a:t>
            </a:r>
            <a:r>
              <a:rPr lang="en-US" sz="1200" i="1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(owner, times(3)).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getCatFood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7B6329-CA61-4365-8359-F06B798F007C}"/>
              </a:ext>
            </a:extLst>
          </p:cNvPr>
          <p:cNvSpPr txBox="1"/>
          <p:nvPr/>
        </p:nvSpPr>
        <p:spPr>
          <a:xfrm>
            <a:off x="2267744" y="1013567"/>
            <a:ext cx="325281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Owner {</a:t>
            </a:r>
          </a:p>
          <a:p>
            <a:pPr>
              <a:defRPr/>
            </a:pP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CatFood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getCatFood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catFood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B0DC9-A28D-4E0C-97D5-9A2F18882FBD}"/>
              </a:ext>
            </a:extLst>
          </p:cNvPr>
          <p:cNvSpPr txBox="1"/>
          <p:nvPr/>
        </p:nvSpPr>
        <p:spPr>
          <a:xfrm>
            <a:off x="3344520" y="2588711"/>
            <a:ext cx="353173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Cat {</a:t>
            </a:r>
          </a:p>
          <a:p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askFood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(Owner owner) {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owner.getCatFood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239852" y="107340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Test with spy usage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631" y="724542"/>
            <a:ext cx="1661986" cy="176835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2280" y="2648816"/>
            <a:ext cx="1872344" cy="10801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92744"/>
            <a:ext cx="1266232" cy="2360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5D904-E198-426A-ADB5-6CD62D406912}"/>
              </a:ext>
            </a:extLst>
          </p:cNvPr>
          <p:cNvSpPr txBox="1"/>
          <p:nvPr/>
        </p:nvSpPr>
        <p:spPr>
          <a:xfrm>
            <a:off x="4229598" y="40677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Test</a:t>
            </a:r>
            <a:endParaRPr kumimoji="0" lang="ru-RU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8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744027" y="2513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BDD Mockito.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30985" cy="3452394"/>
          </a:xfrm>
          <a:prstGeom prst="rect">
            <a:avLst/>
          </a:prstGeom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2195736" y="1268760"/>
            <a:ext cx="2016224" cy="792088"/>
          </a:xfrm>
          <a:prstGeom prst="wedgeRoundRectCallou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Georgia" pitchFamily="18" charset="0"/>
              </a:rPr>
              <a:t>My BDD is better than yours</a:t>
            </a:r>
            <a:endParaRPr lang="ru-RU" sz="1600">
              <a:solidFill>
                <a:schemeClr val="tx1"/>
              </a:solidFill>
              <a:latin typeface="Georgia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99592" y="4581128"/>
            <a:ext cx="1883296" cy="360040"/>
            <a:chOff x="2175136" y="6184933"/>
            <a:chExt cx="1523256" cy="360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solidFill>
                  <a:prstClr val="whit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err="1">
                  <a:solidFill>
                    <a:prstClr val="black"/>
                  </a:solidFill>
                </a:rPr>
                <a:t>Mockito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5641032" y="4581128"/>
            <a:ext cx="1883296" cy="360040"/>
            <a:chOff x="2175136" y="6184933"/>
            <a:chExt cx="1523256" cy="36004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solidFill>
                  <a:prstClr val="whit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</a:rPr>
                <a:t>Your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90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744027" y="4462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</a:rPr>
              <a:t>BDD Mockito.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035A8-DD06-4BCC-AEA1-5FB5FFA780BA}"/>
              </a:ext>
            </a:extLst>
          </p:cNvPr>
          <p:cNvSpPr txBox="1"/>
          <p:nvPr/>
        </p:nvSpPr>
        <p:spPr>
          <a:xfrm>
            <a:off x="222976" y="2060848"/>
            <a:ext cx="7058343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outputValue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someOutputValue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”;</a:t>
            </a:r>
            <a:endParaRPr kumimoji="0" lang="en-US" sz="14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expectedResult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outputValue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@Mock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ExternalSystemElement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element;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String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doSomething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() {</a:t>
            </a:r>
            <a:endParaRPr kumimoji="0" lang="ru-RU" sz="14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ru-RU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element.isExists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400" i="1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invocationOnMock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-&gt; true);</a:t>
            </a:r>
          </a:p>
          <a:p>
            <a:pPr lvl="0">
              <a:defRPr/>
            </a:pP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element.getValue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400" i="1" u="sng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outputValue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SystemUnderTest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systemUnderTest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SystemUnderTest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ValueDto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value =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systemUnderTest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doSomething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(element);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assertThat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expectedResult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value.getAddress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C1A35-1F8C-43C1-89A9-52E7782A7076}"/>
              </a:ext>
            </a:extLst>
          </p:cNvPr>
          <p:cNvSpPr txBox="1"/>
          <p:nvPr/>
        </p:nvSpPr>
        <p:spPr>
          <a:xfrm>
            <a:off x="222976" y="404664"/>
            <a:ext cx="2141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</a:rPr>
              <a:t>Can use key words: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</a:rPr>
              <a:t>given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prstClr val="black"/>
                </a:solidFill>
                <a:latin typeface="Georgia" pitchFamily="18" charset="0"/>
              </a:rPr>
              <a:t>when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prstClr val="black"/>
                </a:solidFill>
                <a:latin typeface="Georgia" pitchFamily="18" charset="0"/>
              </a:rPr>
              <a:t>t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</a:rPr>
              <a:t>hen</a:t>
            </a:r>
          </a:p>
        </p:txBody>
      </p:sp>
    </p:spTree>
    <p:extLst>
      <p:ext uri="{BB962C8B-B14F-4D97-AF65-F5344CB8AC3E}">
        <p14:creationId xmlns:p14="http://schemas.microsoft.com/office/powerpoint/2010/main" val="395098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349309" y="35332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anose="02040502050405020303" pitchFamily="18" charset="0"/>
              </a:rPr>
              <a:t>Mockito</a:t>
            </a:r>
            <a:r>
              <a:rPr lang="en-US" b="1">
                <a:solidFill>
                  <a:prstClr val="black"/>
                </a:solidFill>
                <a:latin typeface="Georgia" panose="02040502050405020303" pitchFamily="18" charset="0"/>
              </a:rPr>
              <a:t> framework. Verify method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551449"/>
            <a:ext cx="2027697" cy="215747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4725144"/>
            <a:ext cx="3965174" cy="158417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4048" y="4653136"/>
            <a:ext cx="3770386" cy="15971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1934203" y="413978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Expected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6588224" y="4139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Actual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2711265" y="767474"/>
            <a:ext cx="2053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Household duties: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Georgia" panose="02040502050405020303" pitchFamily="18" charset="0"/>
              </a:rPr>
              <a:t>feed the cat;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play</a:t>
            </a:r>
            <a:r>
              <a:rPr kumimoji="0" lang="en-US" sz="1800" b="1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 with cat;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Georgia" panose="02040502050405020303" pitchFamily="18" charset="0"/>
              </a:rPr>
              <a:t>cleaning</a:t>
            </a:r>
            <a:r>
              <a:rPr lang="en-US" baseline="0">
                <a:solidFill>
                  <a:prstClr val="black"/>
                </a:solidFill>
                <a:latin typeface="Georgia" panose="02040502050405020303" pitchFamily="18" charset="0"/>
              </a:rPr>
              <a:t>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23528" y="285293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doHouseholdDuties</a:t>
            </a:r>
            <a:r>
              <a:rPr lang="en-US">
                <a:solidFill>
                  <a:prstClr val="black"/>
                </a:solidFill>
                <a:latin typeface="Georgia" panose="02040502050405020303" pitchFamily="18" charset="0"/>
              </a:rPr>
              <a:t>()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23528" y="349171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play</a:t>
            </a:r>
            <a:r>
              <a:rPr lang="en-US" err="1">
                <a:solidFill>
                  <a:prstClr val="black"/>
                </a:solidFill>
                <a:latin typeface="Georgia" panose="02040502050405020303" pitchFamily="18" charset="0"/>
              </a:rPr>
              <a:t>WithCat</a:t>
            </a:r>
            <a:r>
              <a:rPr lang="en-US">
                <a:solidFill>
                  <a:prstClr val="black"/>
                </a:solidFill>
                <a:latin typeface="Georgia" panose="02040502050405020303" pitchFamily="18" charset="0"/>
              </a:rPr>
              <a:t>()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39552" y="3222268"/>
            <a:ext cx="255175" cy="26944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4932040" y="6330806"/>
            <a:ext cx="4331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Georgia" panose="02040502050405020303" pitchFamily="18" charset="0"/>
              </a:rPr>
              <a:t>Method </a:t>
            </a:r>
            <a:r>
              <a:rPr lang="en-US" sz="1600" err="1">
                <a:solidFill>
                  <a:prstClr val="black"/>
                </a:solidFill>
                <a:latin typeface="Georgia" panose="02040502050405020303" pitchFamily="18" charset="0"/>
              </a:rPr>
              <a:t>playWithCat</a:t>
            </a:r>
            <a:r>
              <a:rPr lang="en-US" sz="1600">
                <a:solidFill>
                  <a:prstClr val="black"/>
                </a:solidFill>
                <a:latin typeface="Georgia" panose="02040502050405020303" pitchFamily="18" charset="0"/>
              </a:rPr>
              <a:t>() has been never called.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59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277301" y="35332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anose="02040502050405020303" pitchFamily="18" charset="0"/>
              </a:rPr>
              <a:t>Mockito</a:t>
            </a:r>
            <a:r>
              <a:rPr lang="en-US" b="1">
                <a:solidFill>
                  <a:prstClr val="black"/>
                </a:solidFill>
                <a:latin typeface="Georgia" panose="02040502050405020303" pitchFamily="18" charset="0"/>
              </a:rPr>
              <a:t> framework. Verify method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3923928" y="4088393"/>
            <a:ext cx="4942379" cy="2292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b="1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</a:t>
            </a:r>
            <a:r>
              <a:rPr lang="en-US" sz="11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TestedSystemTest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Owner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doSomethingTest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SystemUnderTest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= </a:t>
            </a:r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SystemUnderTest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system.doSomething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(owner);</a:t>
            </a:r>
            <a:b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b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Mockito.verify</a:t>
            </a:r>
            <a:r>
              <a:rPr lang="en-US" sz="11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(owner).play();</a:t>
            </a:r>
          </a:p>
          <a:p>
            <a:pPr>
              <a:defRPr/>
            </a:pP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defRPr/>
            </a:pP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B6329-CA61-4365-8359-F06B798F007C}"/>
              </a:ext>
            </a:extLst>
          </p:cNvPr>
          <p:cNvSpPr txBox="1"/>
          <p:nvPr/>
        </p:nvSpPr>
        <p:spPr>
          <a:xfrm>
            <a:off x="2555776" y="2033622"/>
            <a:ext cx="3328155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Owner {</a:t>
            </a:r>
          </a:p>
          <a:p>
            <a:pPr>
              <a:defRPr/>
            </a:pPr>
            <a:endParaRPr lang="en-US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doHouseholdDuties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play();</a:t>
            </a:r>
          </a:p>
          <a:p>
            <a:pPr>
              <a:defRPr/>
            </a:pP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2B0DC9-A28D-4E0C-97D5-9A2F18882FBD}"/>
              </a:ext>
            </a:extLst>
          </p:cNvPr>
          <p:cNvSpPr txBox="1"/>
          <p:nvPr/>
        </p:nvSpPr>
        <p:spPr>
          <a:xfrm>
            <a:off x="107504" y="4101173"/>
            <a:ext cx="3413114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SystemUnderTest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(Owner owner) {</a:t>
            </a:r>
          </a:p>
          <a:p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owner.doHouseholdDuties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23DD6-5FA0-4D77-A275-FCBDC886F2DB}"/>
              </a:ext>
            </a:extLst>
          </p:cNvPr>
          <p:cNvSpPr txBox="1"/>
          <p:nvPr/>
        </p:nvSpPr>
        <p:spPr>
          <a:xfrm>
            <a:off x="213821" y="788805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Georgia" panose="02040502050405020303" pitchFamily="18" charset="0"/>
              </a:rPr>
              <a:t>To verify play() method call:</a:t>
            </a:r>
          </a:p>
          <a:p>
            <a:pPr>
              <a:defRPr/>
            </a:pPr>
            <a:r>
              <a:rPr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</a:t>
            </a:r>
            <a:r>
              <a:rPr lang="en-US" i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i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(owner).play();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55" y="1508885"/>
            <a:ext cx="2027697" cy="2157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0D054F-867C-4E80-8F23-6FFF05E5BF8D}"/>
              </a:ext>
            </a:extLst>
          </p:cNvPr>
          <p:cNvSpPr txBox="1"/>
          <p:nvPr/>
        </p:nvSpPr>
        <p:spPr>
          <a:xfrm>
            <a:off x="6035126" y="36979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Test</a:t>
            </a:r>
            <a:endParaRPr kumimoji="0" lang="ru-RU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5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339752" y="35332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anose="02040502050405020303" pitchFamily="18" charset="0"/>
              </a:rPr>
              <a:t>Mockito</a:t>
            </a:r>
            <a:r>
              <a:rPr lang="en-US" b="1">
                <a:solidFill>
                  <a:prstClr val="black"/>
                </a:solidFill>
                <a:latin typeface="Georgia" panose="02040502050405020303" pitchFamily="18" charset="0"/>
              </a:rPr>
              <a:t> framework. Count of method call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551449"/>
            <a:ext cx="2027697" cy="2157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2711265" y="767474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Household duties: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Georgia" pitchFamily="18" charset="0"/>
              </a:rPr>
              <a:t>feed the cat (breakfast);</a:t>
            </a:r>
          </a:p>
          <a:p>
            <a:pPr>
              <a:defRPr/>
            </a:pPr>
            <a:r>
              <a:rPr lang="en-US">
                <a:solidFill>
                  <a:prstClr val="black"/>
                </a:solidFill>
                <a:latin typeface="Georgia" pitchFamily="18" charset="0"/>
              </a:rPr>
              <a:t>feed the cat (lunch);</a:t>
            </a:r>
          </a:p>
          <a:p>
            <a:pPr>
              <a:defRPr/>
            </a:pPr>
            <a:r>
              <a:rPr lang="en-US">
                <a:solidFill>
                  <a:prstClr val="black"/>
                </a:solidFill>
                <a:latin typeface="Georgia" pitchFamily="18" charset="0"/>
              </a:rPr>
              <a:t>feed the cat (dinner).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23528" y="2708920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doHouseholdDuties</a:t>
            </a:r>
            <a:r>
              <a:rPr lang="en-US">
                <a:solidFill>
                  <a:prstClr val="black"/>
                </a:solidFill>
                <a:latin typeface="Georgia" panose="02040502050405020303" pitchFamily="18" charset="0"/>
              </a:rPr>
              <a:t>()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5796136" y="1331476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3 times: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feedTheCat</a:t>
            </a:r>
            <a:r>
              <a:rPr lang="en-US">
                <a:solidFill>
                  <a:prstClr val="black"/>
                </a:solidFill>
                <a:latin typeface="Georgia" panose="02040502050405020303" pitchFamily="18" charset="0"/>
              </a:rPr>
              <a:t>()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5220072" y="1052736"/>
            <a:ext cx="432048" cy="100811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23528" y="33477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feedThe</a:t>
            </a:r>
            <a:r>
              <a:rPr lang="en-US">
                <a:solidFill>
                  <a:prstClr val="black"/>
                </a:solidFill>
                <a:latin typeface="Georgia" panose="02040502050405020303" pitchFamily="18" charset="0"/>
              </a:rPr>
              <a:t>Cat()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539552" y="3078252"/>
            <a:ext cx="255175" cy="26944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1862195" y="400506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Expected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6516216" y="400506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Actual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4860032" y="6186790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Georgia" panose="02040502050405020303" pitchFamily="18" charset="0"/>
              </a:rPr>
              <a:t>Method </a:t>
            </a:r>
            <a:r>
              <a:rPr lang="en-US" sz="1600" err="1">
                <a:solidFill>
                  <a:prstClr val="black"/>
                </a:solidFill>
                <a:latin typeface="Georgia" panose="02040502050405020303" pitchFamily="18" charset="0"/>
              </a:rPr>
              <a:t>feedTheCat</a:t>
            </a:r>
            <a:r>
              <a:rPr lang="en-US" sz="1600">
                <a:solidFill>
                  <a:prstClr val="black"/>
                </a:solidFill>
                <a:latin typeface="Georgia" panose="02040502050405020303" pitchFamily="18" charset="0"/>
              </a:rPr>
              <a:t>() was called only 1 time.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7" y="4780479"/>
            <a:ext cx="1015165" cy="79208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27" y="4797152"/>
            <a:ext cx="1015165" cy="79208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71" y="4797152"/>
            <a:ext cx="1015165" cy="79208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03" y="4890646"/>
            <a:ext cx="1015165" cy="79208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192" y="5044651"/>
            <a:ext cx="1308991" cy="78209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3489" y="5044651"/>
            <a:ext cx="1308991" cy="7820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251520" y="5661248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breakfast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1819691" y="5661248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lunch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082285" y="5661248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prstClr val="black"/>
                </a:solidFill>
                <a:latin typeface="Georgia" panose="02040502050405020303" pitchFamily="18" charset="0"/>
              </a:rPr>
              <a:t>dinner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5088705" y="575474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breakfast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6551318" y="575474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</a:rPr>
              <a:t>lunch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7775454" y="575474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FF0000"/>
                </a:solidFill>
                <a:latin typeface="Georgia" panose="02040502050405020303" pitchFamily="18" charset="0"/>
              </a:rPr>
              <a:t>dinner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6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267744" y="44624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anose="02040502050405020303" pitchFamily="18" charset="0"/>
              </a:rPr>
              <a:t>Mockito</a:t>
            </a:r>
            <a:r>
              <a:rPr lang="en-US" b="1">
                <a:solidFill>
                  <a:prstClr val="black"/>
                </a:solidFill>
                <a:latin typeface="Georgia" panose="02040502050405020303" pitchFamily="18" charset="0"/>
              </a:rPr>
              <a:t> framework. Count of method call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3923928" y="4032354"/>
            <a:ext cx="5112297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b="1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</a:t>
            </a:r>
            <a:r>
              <a:rPr lang="en-US" sz="12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TestedSystemTest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Owner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doSomethingTest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TestedSystem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= </a:t>
            </a: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TestedSystem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system.doHouseholdDuties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(owner);</a:t>
            </a:r>
            <a:b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Mockito.verify</a:t>
            </a:r>
            <a:r>
              <a:rPr lang="en-US" sz="12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(owner, times(3)).</a:t>
            </a:r>
            <a:r>
              <a:rPr lang="en-US" sz="1200" b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feedTheCat</a:t>
            </a:r>
            <a:r>
              <a:rPr lang="en-US" sz="12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20A24-D146-4CBF-B489-942DFFBC4444}"/>
              </a:ext>
            </a:extLst>
          </p:cNvPr>
          <p:cNvSpPr txBox="1"/>
          <p:nvPr/>
        </p:nvSpPr>
        <p:spPr>
          <a:xfrm>
            <a:off x="142985" y="478413"/>
            <a:ext cx="6664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To verify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someMethod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() call several times:</a:t>
            </a:r>
          </a:p>
          <a:p>
            <a:pPr>
              <a:defRPr/>
            </a:pP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Mockito.verify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(instance,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times(n)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7B6329-CA61-4365-8359-F06B798F007C}"/>
              </a:ext>
            </a:extLst>
          </p:cNvPr>
          <p:cNvSpPr txBox="1"/>
          <p:nvPr/>
        </p:nvSpPr>
        <p:spPr>
          <a:xfrm>
            <a:off x="1835696" y="1359993"/>
            <a:ext cx="297389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Owner {</a:t>
            </a:r>
          </a:p>
          <a:p>
            <a:pPr>
              <a:defRPr/>
            </a:pPr>
            <a:endParaRPr lang="en-US" sz="12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feedTheCat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9" y="1196752"/>
            <a:ext cx="1368152" cy="145571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32B0DC9-A28D-4E0C-97D5-9A2F18882FBD}"/>
              </a:ext>
            </a:extLst>
          </p:cNvPr>
          <p:cNvSpPr txBox="1"/>
          <p:nvPr/>
        </p:nvSpPr>
        <p:spPr>
          <a:xfrm>
            <a:off x="368479" y="2773377"/>
            <a:ext cx="427552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SystemUnderTest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2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doHouseholdDuties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(Owner owner) {</a:t>
            </a:r>
          </a:p>
          <a:p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owner.feedTheCat</a:t>
            </a:r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FFB36-6231-4CB5-95AE-FBB889BC02A4}"/>
              </a:ext>
            </a:extLst>
          </p:cNvPr>
          <p:cNvSpPr txBox="1"/>
          <p:nvPr/>
        </p:nvSpPr>
        <p:spPr>
          <a:xfrm>
            <a:off x="6012160" y="3663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Test</a:t>
            </a:r>
            <a:endParaRPr kumimoji="0" lang="ru-RU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9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339752" y="44624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anose="02040502050405020303" pitchFamily="18" charset="0"/>
              </a:rPr>
              <a:t>Mockito</a:t>
            </a:r>
            <a:r>
              <a:rPr lang="en-US" b="1">
                <a:solidFill>
                  <a:prstClr val="black"/>
                </a:solidFill>
                <a:latin typeface="Georgia" panose="02040502050405020303" pitchFamily="18" charset="0"/>
              </a:rPr>
              <a:t> framework. Throw exceptions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3" y="548680"/>
            <a:ext cx="8171873" cy="5256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539552" y="5868561"/>
            <a:ext cx="8065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err="1">
                <a:latin typeface="Georgia" panose="02040502050405020303" pitchFamily="18" charset="0"/>
              </a:rPr>
              <a:t>Mockito</a:t>
            </a:r>
            <a:r>
              <a:rPr lang="en-US" sz="3200" b="1">
                <a:latin typeface="Georgia" panose="02040502050405020303" pitchFamily="18" charset="0"/>
              </a:rPr>
              <a:t> can throw exception for you!</a:t>
            </a:r>
          </a:p>
        </p:txBody>
      </p:sp>
    </p:spTree>
    <p:extLst>
      <p:ext uri="{BB962C8B-B14F-4D97-AF65-F5344CB8AC3E}">
        <p14:creationId xmlns:p14="http://schemas.microsoft.com/office/powerpoint/2010/main" val="214455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226972" y="35332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Mockito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 framework. Throw exceptions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1331640" y="4005064"/>
            <a:ext cx="6810677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sz="1050" b="1" i="0" u="none" strike="noStrike" kern="1200" cap="none" spc="0" normalizeH="0" baseline="0" noProof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MockitoJUnitRunner.</a:t>
            </a:r>
            <a:r>
              <a:rPr kumimoji="0" lang="en-US" sz="1050" b="1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CatSystemTest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static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expectedResult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defRPr/>
            </a:pP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Owner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askFood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Test() {</a:t>
            </a:r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sz="1050" i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when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owner.getCatFood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1050" b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thenThrow</a:t>
            </a:r>
            <a:r>
              <a:rPr lang="en-US" sz="105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OwnerGoToSleepException</a:t>
            </a:r>
            <a:r>
              <a:rPr lang="en-US" sz="105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05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actualResult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cat.</a:t>
            </a:r>
            <a:r>
              <a:rPr lang="en-US" sz="105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askFood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(owner);</a:t>
            </a:r>
            <a:b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expectedResult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actualResult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B6329-CA61-4365-8359-F06B798F007C}"/>
              </a:ext>
            </a:extLst>
          </p:cNvPr>
          <p:cNvSpPr txBox="1"/>
          <p:nvPr/>
        </p:nvSpPr>
        <p:spPr>
          <a:xfrm>
            <a:off x="1989082" y="439470"/>
            <a:ext cx="5394425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Owner{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getCatFood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05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05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OwnerGoToSleepException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2B0DC9-A28D-4E0C-97D5-9A2F18882FBD}"/>
              </a:ext>
            </a:extLst>
          </p:cNvPr>
          <p:cNvSpPr txBox="1"/>
          <p:nvPr/>
        </p:nvSpPr>
        <p:spPr>
          <a:xfrm>
            <a:off x="3408399" y="1772816"/>
            <a:ext cx="3631122" cy="173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Cat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05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askFood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(Owner owner)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owner.getCatFood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/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OwnerGoToSleepException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8" name="Рисунок 31">
            <a:extLst>
              <a:ext uri="{FF2B5EF4-FFF2-40B4-BE49-F238E27FC236}">
                <a16:creationId xmlns:a16="http://schemas.microsoft.com/office/drawing/2014/main" id="{275FD92E-6E2D-44C3-B92A-6D05F9A527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404664"/>
            <a:ext cx="1250892" cy="1330950"/>
          </a:xfrm>
          <a:prstGeom prst="rect">
            <a:avLst/>
          </a:prstGeom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D71E4E93-2B77-4322-AA14-FE5D52187E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6909" y="2683568"/>
            <a:ext cx="1419547" cy="836221"/>
          </a:xfrm>
          <a:prstGeom prst="rect">
            <a:avLst/>
          </a:prstGeom>
        </p:spPr>
      </p:pic>
      <p:sp>
        <p:nvSpPr>
          <p:cNvPr id="38" name="Овальная выноска 29">
            <a:extLst>
              <a:ext uri="{FF2B5EF4-FFF2-40B4-BE49-F238E27FC236}">
                <a16:creationId xmlns:a16="http://schemas.microsoft.com/office/drawing/2014/main" id="{9012FDB7-EB3A-443A-AAA5-D2F3A07C9BE6}"/>
              </a:ext>
            </a:extLst>
          </p:cNvPr>
          <p:cNvSpPr/>
          <p:nvPr/>
        </p:nvSpPr>
        <p:spPr>
          <a:xfrm>
            <a:off x="7812360" y="1814405"/>
            <a:ext cx="864095" cy="769281"/>
          </a:xfrm>
          <a:prstGeom prst="wedgeEllipseCallou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9" name="Рисунок 30">
            <a:extLst>
              <a:ext uri="{FF2B5EF4-FFF2-40B4-BE49-F238E27FC236}">
                <a16:creationId xmlns:a16="http://schemas.microsoft.com/office/drawing/2014/main" id="{153B5DD5-E4CA-46D7-9C98-AF741CAEF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5" y="1971691"/>
            <a:ext cx="468051" cy="4680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E229CB-1D2C-4046-B508-B8C707927B08}"/>
              </a:ext>
            </a:extLst>
          </p:cNvPr>
          <p:cNvSpPr txBox="1"/>
          <p:nvPr/>
        </p:nvSpPr>
        <p:spPr>
          <a:xfrm>
            <a:off x="4402769" y="36327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31043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131840" y="35332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Test with stub usage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43" y="2780928"/>
            <a:ext cx="2029985" cy="19657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348"/>
            <a:ext cx="1152128" cy="12243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88291"/>
            <a:ext cx="881861" cy="104456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052736"/>
            <a:ext cx="1092763" cy="1092763"/>
          </a:xfrm>
          <a:prstGeom prst="rect">
            <a:avLst/>
          </a:prstGeom>
        </p:spPr>
      </p:pic>
      <p:sp>
        <p:nvSpPr>
          <p:cNvPr id="22" name="Стрелка вниз 21"/>
          <p:cNvSpPr/>
          <p:nvPr/>
        </p:nvSpPr>
        <p:spPr>
          <a:xfrm>
            <a:off x="1609257" y="2343504"/>
            <a:ext cx="1224136" cy="29340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люс 22"/>
          <p:cNvSpPr/>
          <p:nvPr/>
        </p:nvSpPr>
        <p:spPr>
          <a:xfrm>
            <a:off x="1461964" y="1539069"/>
            <a:ext cx="229716" cy="243159"/>
          </a:xfrm>
          <a:prstGeom prst="mathPlu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люс 25"/>
          <p:cNvSpPr/>
          <p:nvPr/>
        </p:nvSpPr>
        <p:spPr>
          <a:xfrm>
            <a:off x="2902124" y="1556792"/>
            <a:ext cx="229716" cy="243159"/>
          </a:xfrm>
          <a:prstGeom prst="mathPlu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65241" y="3212976"/>
            <a:ext cx="1512168" cy="360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1465241" y="3234462"/>
            <a:ext cx="15121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err="1">
                <a:solidFill>
                  <a:prstClr val="black"/>
                </a:solidFill>
              </a:rPr>
              <a:t>makeCoffee</a:t>
            </a:r>
            <a:r>
              <a:rPr lang="en-US" sz="1600">
                <a:solidFill>
                  <a:prstClr val="black"/>
                </a:solidFill>
              </a:rPr>
              <a:t>()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138924"/>
            <a:ext cx="1747965" cy="13105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88944"/>
            <a:ext cx="2612682" cy="2612682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836849" y="5076473"/>
            <a:ext cx="1883296" cy="584775"/>
            <a:chOff x="2175136" y="6071248"/>
            <a:chExt cx="1523256" cy="584775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071248"/>
              <a:ext cx="151216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System under test</a:t>
              </a:r>
            </a:p>
          </p:txBody>
        </p:sp>
      </p:grpSp>
      <p:sp>
        <p:nvSpPr>
          <p:cNvPr id="30" name="Стрелка вниз 29"/>
          <p:cNvSpPr/>
          <p:nvPr/>
        </p:nvSpPr>
        <p:spPr>
          <a:xfrm>
            <a:off x="1561356" y="4743146"/>
            <a:ext cx="1224136" cy="34203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908720"/>
            <a:ext cx="4176464" cy="58326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179512" y="395372"/>
            <a:ext cx="11024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STUB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4644008" y="1338096"/>
            <a:ext cx="4320480" cy="1081465"/>
            <a:chOff x="2175136" y="6184933"/>
            <a:chExt cx="1523256" cy="360040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266294"/>
              <a:ext cx="1512168" cy="1946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You put the return statement from stub into your tested system</a:t>
              </a:r>
            </a:p>
          </p:txBody>
        </p:sp>
      </p:grpSp>
      <p:sp>
        <p:nvSpPr>
          <p:cNvPr id="24" name="Скругленный прямоугольник 23"/>
          <p:cNvSpPr/>
          <p:nvPr/>
        </p:nvSpPr>
        <p:spPr>
          <a:xfrm>
            <a:off x="1403648" y="6309320"/>
            <a:ext cx="1512168" cy="360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1403648" y="6330806"/>
            <a:ext cx="15121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</a:rPr>
              <a:t>cappuccino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7220450" y="2825305"/>
            <a:ext cx="1023958" cy="567691"/>
          </a:xfrm>
          <a:prstGeom prst="wedgeRoundRectCallou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7163127" y="2946430"/>
            <a:ext cx="11532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</a:rPr>
              <a:t>Very nice!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61549"/>
            <a:ext cx="900893" cy="675449"/>
          </a:xfrm>
          <a:prstGeom prst="rect">
            <a:avLst/>
          </a:prstGeom>
        </p:spPr>
      </p:pic>
      <p:sp>
        <p:nvSpPr>
          <p:cNvPr id="32" name="Стрелка вниз 31"/>
          <p:cNvSpPr/>
          <p:nvPr/>
        </p:nvSpPr>
        <p:spPr>
          <a:xfrm rot="17922646">
            <a:off x="5399860" y="2950601"/>
            <a:ext cx="483400" cy="66876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759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123728" y="35332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anose="02040502050405020303" pitchFamily="18" charset="0"/>
              </a:rPr>
              <a:t>Mockito</a:t>
            </a:r>
            <a:r>
              <a:rPr lang="en-US" b="1">
                <a:solidFill>
                  <a:prstClr val="black"/>
                </a:solidFill>
                <a:latin typeface="Georgia" panose="02040502050405020303" pitchFamily="18" charset="0"/>
              </a:rPr>
              <a:t> framework. Argument matchers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467544" y="6093296"/>
            <a:ext cx="6628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 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i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</a:t>
            </a:r>
            <a:r>
              <a:rPr lang="en-US" sz="14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400" i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owner.getCatFood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01690" y="642174"/>
            <a:ext cx="402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>
                <a:solidFill>
                  <a:prstClr val="black"/>
                </a:solidFill>
                <a:latin typeface="Georgia" panose="02040502050405020303" pitchFamily="18" charset="0"/>
              </a:rPr>
              <a:t>any()  - </a:t>
            </a:r>
            <a:r>
              <a:rPr lang="en-US" sz="1600">
                <a:latin typeface="Georgia" panose="02040502050405020303" pitchFamily="18" charset="0"/>
              </a:rPr>
              <a:t>matches anything, including null.</a:t>
            </a:r>
            <a:endParaRPr lang="en-US" sz="1600" b="1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194184" y="1052736"/>
            <a:ext cx="8444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err="1">
                <a:latin typeface="Georgia" panose="02040502050405020303" pitchFamily="18" charset="0"/>
              </a:rPr>
              <a:t>anyBoolean</a:t>
            </a:r>
            <a:r>
              <a:rPr lang="en-US" sz="1600">
                <a:latin typeface="Georgia" panose="02040502050405020303" pitchFamily="18" charset="0"/>
              </a:rPr>
              <a:t>(), </a:t>
            </a:r>
            <a:r>
              <a:rPr lang="en-US" sz="1600" err="1">
                <a:latin typeface="Georgia" panose="02040502050405020303" pitchFamily="18" charset="0"/>
              </a:rPr>
              <a:t>anyByte</a:t>
            </a:r>
            <a:r>
              <a:rPr lang="en-US" sz="1600">
                <a:latin typeface="Georgia" panose="02040502050405020303" pitchFamily="18" charset="0"/>
              </a:rPr>
              <a:t>(), </a:t>
            </a:r>
            <a:r>
              <a:rPr lang="en-US" sz="1600" err="1">
                <a:latin typeface="Georgia" panose="02040502050405020303" pitchFamily="18" charset="0"/>
              </a:rPr>
              <a:t>anyChar</a:t>
            </a:r>
            <a:r>
              <a:rPr lang="en-US" sz="1600">
                <a:latin typeface="Georgia" panose="02040502050405020303" pitchFamily="18" charset="0"/>
              </a:rPr>
              <a:t>(), </a:t>
            </a:r>
            <a:r>
              <a:rPr lang="en-US" sz="1600" err="1">
                <a:latin typeface="Georgia" panose="02040502050405020303" pitchFamily="18" charset="0"/>
              </a:rPr>
              <a:t>anyCollection</a:t>
            </a:r>
            <a:r>
              <a:rPr lang="en-US" sz="1600">
                <a:latin typeface="Georgia" panose="02040502050405020303" pitchFamily="18" charset="0"/>
              </a:rPr>
              <a:t>(), </a:t>
            </a:r>
            <a:r>
              <a:rPr lang="en-US" sz="1600" err="1">
                <a:latin typeface="Georgia" panose="02040502050405020303" pitchFamily="18" charset="0"/>
              </a:rPr>
              <a:t>anyDouble</a:t>
            </a:r>
            <a:r>
              <a:rPr lang="en-US" sz="1600">
                <a:latin typeface="Georgia" panose="02040502050405020303" pitchFamily="18" charset="0"/>
              </a:rPr>
              <a:t>(), </a:t>
            </a:r>
            <a:r>
              <a:rPr lang="en-US" sz="1600" err="1">
                <a:latin typeface="Georgia" panose="02040502050405020303" pitchFamily="18" charset="0"/>
              </a:rPr>
              <a:t>anyInt</a:t>
            </a:r>
            <a:r>
              <a:rPr lang="en-US" sz="1600">
                <a:latin typeface="Georgia" panose="02040502050405020303" pitchFamily="18" charset="0"/>
              </a:rPr>
              <a:t>(), </a:t>
            </a:r>
            <a:r>
              <a:rPr lang="en-US" sz="1600" err="1">
                <a:latin typeface="Georgia" panose="02040502050405020303" pitchFamily="18" charset="0"/>
              </a:rPr>
              <a:t>anyString</a:t>
            </a:r>
            <a:r>
              <a:rPr lang="en-US" sz="1600">
                <a:latin typeface="Georgia" panose="02040502050405020303" pitchFamily="18" charset="0"/>
              </a:rPr>
              <a:t>(), 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B6329-CA61-4365-8359-F06B798F007C}"/>
              </a:ext>
            </a:extLst>
          </p:cNvPr>
          <p:cNvSpPr txBox="1"/>
          <p:nvPr/>
        </p:nvSpPr>
        <p:spPr>
          <a:xfrm>
            <a:off x="399372" y="1628800"/>
            <a:ext cx="61991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Owner {</a:t>
            </a:r>
          </a:p>
          <a:p>
            <a:pPr>
              <a:defRPr/>
            </a:pPr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getCatFood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catFoodTrademark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Рисунок 2">
            <a:extLst>
              <a:ext uri="{FF2B5EF4-FFF2-40B4-BE49-F238E27FC236}">
                <a16:creationId xmlns:a16="http://schemas.microsoft.com/office/drawing/2014/main" id="{70108F20-17B8-48AC-9313-55030129E6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8523" y="3637540"/>
            <a:ext cx="2037333" cy="2167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832E5E-BF4C-4B05-9477-AC5B8865207A}"/>
              </a:ext>
            </a:extLst>
          </p:cNvPr>
          <p:cNvSpPr txBox="1"/>
          <p:nvPr/>
        </p:nvSpPr>
        <p:spPr>
          <a:xfrm>
            <a:off x="2332611" y="3269595"/>
            <a:ext cx="4352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b="1">
                <a:solidFill>
                  <a:prstClr val="black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89290-52E1-430D-9373-5371A5A92F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9912" y="3779197"/>
            <a:ext cx="566551" cy="793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A2F58-7355-4E0E-8E35-213E9F8C53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9186" y="3812791"/>
            <a:ext cx="592974" cy="740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7A398-CBFA-4002-9D3B-9218F289FB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4341" y="4720252"/>
            <a:ext cx="553763" cy="1085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F0C8F-7225-418A-8CF7-93776BB83A1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44" y="4859301"/>
            <a:ext cx="523250" cy="801947"/>
          </a:xfrm>
          <a:prstGeom prst="rect">
            <a:avLst/>
          </a:prstGeom>
        </p:spPr>
      </p:pic>
      <p:pic>
        <p:nvPicPr>
          <p:cNvPr id="20" name="Рисунок 30">
            <a:extLst>
              <a:ext uri="{FF2B5EF4-FFF2-40B4-BE49-F238E27FC236}">
                <a16:creationId xmlns:a16="http://schemas.microsoft.com/office/drawing/2014/main" id="{51A0AFC5-E5CF-4798-8731-7617763078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770731"/>
            <a:ext cx="835513" cy="8355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5261A3-826D-4635-ACC0-BB0578DCBC6D}"/>
              </a:ext>
            </a:extLst>
          </p:cNvPr>
          <p:cNvSpPr txBox="1"/>
          <p:nvPr/>
        </p:nvSpPr>
        <p:spPr>
          <a:xfrm>
            <a:off x="4156469" y="3429000"/>
            <a:ext cx="163966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200">
                <a:latin typeface="Georgia" panose="02040502050405020303" pitchFamily="18" charset="0"/>
              </a:rPr>
              <a:t>Trademarks:</a:t>
            </a:r>
          </a:p>
        </p:txBody>
      </p:sp>
    </p:spTree>
    <p:extLst>
      <p:ext uri="{BB962C8B-B14F-4D97-AF65-F5344CB8AC3E}">
        <p14:creationId xmlns:p14="http://schemas.microsoft.com/office/powerpoint/2010/main" val="89319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112905" y="35332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Mockito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 framework. Argument matchers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192006" y="517903"/>
            <a:ext cx="459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eq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()  -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argument that is equal to the given value.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970041" y="5570076"/>
            <a:ext cx="705834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ExternalSystemElement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owner =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ExternalSystemElement.</a:t>
            </a: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owner.getCatFood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“Value”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00E65-4B86-4F87-B1B5-F8386496307F}"/>
              </a:ext>
            </a:extLst>
          </p:cNvPr>
          <p:cNvSpPr txBox="1"/>
          <p:nvPr/>
        </p:nvSpPr>
        <p:spPr>
          <a:xfrm>
            <a:off x="1181179" y="1124744"/>
            <a:ext cx="61991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Owner {</a:t>
            </a:r>
          </a:p>
          <a:p>
            <a:pPr>
              <a:defRPr/>
            </a:pPr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getCatFood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catFoodTrademark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Рисунок 2">
            <a:extLst>
              <a:ext uri="{FF2B5EF4-FFF2-40B4-BE49-F238E27FC236}">
                <a16:creationId xmlns:a16="http://schemas.microsoft.com/office/drawing/2014/main" id="{D0683E18-E65B-4057-93B2-5F2C6A44E3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736" y="3075466"/>
            <a:ext cx="1897479" cy="2018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A7B665-11B3-422D-8F95-FE944F1E76ED}"/>
              </a:ext>
            </a:extLst>
          </p:cNvPr>
          <p:cNvSpPr txBox="1"/>
          <p:nvPr/>
        </p:nvSpPr>
        <p:spPr>
          <a:xfrm>
            <a:off x="3249940" y="2772686"/>
            <a:ext cx="40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>
                <a:solidFill>
                  <a:prstClr val="black"/>
                </a:solidFill>
              </a:rPr>
              <a:t>?</a:t>
            </a:r>
          </a:p>
        </p:txBody>
      </p:sp>
      <p:pic>
        <p:nvPicPr>
          <p:cNvPr id="17" name="Рисунок 30">
            <a:extLst>
              <a:ext uri="{FF2B5EF4-FFF2-40B4-BE49-F238E27FC236}">
                <a16:creationId xmlns:a16="http://schemas.microsoft.com/office/drawing/2014/main" id="{F314972C-F627-4B5B-A566-6605788FD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658954"/>
            <a:ext cx="778158" cy="7781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8C9BEE-A8FE-4C6A-8968-0DD0621FBA28}"/>
              </a:ext>
            </a:extLst>
          </p:cNvPr>
          <p:cNvSpPr txBox="1"/>
          <p:nvPr/>
        </p:nvSpPr>
        <p:spPr>
          <a:xfrm>
            <a:off x="4464416" y="3247357"/>
            <a:ext cx="8276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>
                <a:latin typeface="Georgia" panose="02040502050405020303" pitchFamily="18" charset="0"/>
              </a:rPr>
              <a:t>Just</a:t>
            </a:r>
          </a:p>
        </p:txBody>
      </p:sp>
    </p:spTree>
    <p:extLst>
      <p:ext uri="{BB962C8B-B14F-4D97-AF65-F5344CB8AC3E}">
        <p14:creationId xmlns:p14="http://schemas.microsoft.com/office/powerpoint/2010/main" val="94587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2771800" y="35332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Mockito.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InvocationOnMock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pic>
        <p:nvPicPr>
          <p:cNvPr id="23" name="Рисунок 2">
            <a:extLst>
              <a:ext uri="{FF2B5EF4-FFF2-40B4-BE49-F238E27FC236}">
                <a16:creationId xmlns:a16="http://schemas.microsoft.com/office/drawing/2014/main" id="{A299C17E-3554-4D82-BC4C-4D46DD11C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3688" y="2987659"/>
            <a:ext cx="3000817" cy="3314535"/>
          </a:xfrm>
          <a:prstGeom prst="rect">
            <a:avLst/>
          </a:prstGeom>
        </p:spPr>
      </p:pic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8338E2DA-A60B-4733-910C-F3A424D1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7278" y="2030733"/>
            <a:ext cx="866482" cy="380862"/>
          </a:xfrm>
          <a:prstGeom prst="rect">
            <a:avLst/>
          </a:prstGeom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3C8063ED-E765-486C-8FE5-ED70366D38D5}"/>
              </a:ext>
            </a:extLst>
          </p:cNvPr>
          <p:cNvSpPr/>
          <p:nvPr/>
        </p:nvSpPr>
        <p:spPr>
          <a:xfrm>
            <a:off x="3185030" y="476672"/>
            <a:ext cx="3115162" cy="2366972"/>
          </a:xfrm>
          <a:prstGeom prst="cloudCallou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1AB469-97F3-474D-A994-85C8360A7A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60032" y="4719951"/>
            <a:ext cx="2160240" cy="20841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4A39B2-0BF6-4C56-A21E-6C4366DB953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936" y="1142127"/>
            <a:ext cx="395951" cy="5543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750E0D-BF64-424D-85DA-D3490A440D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8024" y="1043443"/>
            <a:ext cx="395951" cy="7237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CD091B-48E1-4EF8-9345-AE195F46584B}"/>
              </a:ext>
            </a:extLst>
          </p:cNvPr>
          <p:cNvSpPr txBox="1"/>
          <p:nvPr/>
        </p:nvSpPr>
        <p:spPr>
          <a:xfrm>
            <a:off x="4442529" y="12634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Группа 25">
            <a:extLst>
              <a:ext uri="{FF2B5EF4-FFF2-40B4-BE49-F238E27FC236}">
                <a16:creationId xmlns:a16="http://schemas.microsoft.com/office/drawing/2014/main" id="{DE7CF890-857D-4970-BC50-3F442142CE25}"/>
              </a:ext>
            </a:extLst>
          </p:cNvPr>
          <p:cNvGrpSpPr/>
          <p:nvPr/>
        </p:nvGrpSpPr>
        <p:grpSpPr>
          <a:xfrm>
            <a:off x="1907704" y="2649105"/>
            <a:ext cx="1635115" cy="338554"/>
            <a:chOff x="2175136" y="6141325"/>
            <a:chExt cx="1523256" cy="444621"/>
          </a:xfrm>
        </p:grpSpPr>
        <p:sp>
          <p:nvSpPr>
            <p:cNvPr id="31" name="Скругленный прямоугольник 26">
              <a:extLst>
                <a:ext uri="{FF2B5EF4-FFF2-40B4-BE49-F238E27FC236}">
                  <a16:creationId xmlns:a16="http://schemas.microsoft.com/office/drawing/2014/main" id="{A6ED9192-9143-4DA6-9FBD-D969E6501ED8}"/>
                </a:ext>
              </a:extLst>
            </p:cNvPr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Georgia" panose="02040502050405020303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E9419B-3408-4AED-8654-5963B3C33447}"/>
                </a:ext>
              </a:extLst>
            </p:cNvPr>
            <p:cNvSpPr txBox="1"/>
            <p:nvPr/>
          </p:nvSpPr>
          <p:spPr>
            <a:xfrm>
              <a:off x="2186224" y="6141325"/>
              <a:ext cx="1512168" cy="44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err="1">
                  <a:solidFill>
                    <a:prstClr val="black"/>
                  </a:solidFill>
                  <a:latin typeface="Georgia" panose="02040502050405020303" pitchFamily="18" charset="0"/>
                </a:rPr>
                <a:t>getCatFood</a:t>
              </a:r>
              <a:r>
                <a:rPr lang="en-US" sz="1600">
                  <a:solidFill>
                    <a:prstClr val="black"/>
                  </a:solidFill>
                  <a:latin typeface="Georgia" panose="02040502050405020303" pitchFamily="18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07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029931" y="44624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  <a:latin typeface="Georgia" panose="02040502050405020303" pitchFamily="18" charset="0"/>
              </a:rPr>
              <a:t>Mockito. </a:t>
            </a:r>
            <a:r>
              <a:rPr lang="en-US" b="1" err="1">
                <a:solidFill>
                  <a:prstClr val="black"/>
                </a:solidFill>
                <a:latin typeface="Georgia" panose="02040502050405020303" pitchFamily="18" charset="0"/>
              </a:rPr>
              <a:t>InvocationOnMock</a:t>
            </a:r>
            <a:endParaRPr lang="en-US" b="1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B6329-CA61-4365-8359-F06B798F007C}"/>
              </a:ext>
            </a:extLst>
          </p:cNvPr>
          <p:cNvSpPr txBox="1"/>
          <p:nvPr/>
        </p:nvSpPr>
        <p:spPr>
          <a:xfrm>
            <a:off x="2683524" y="595579"/>
            <a:ext cx="54168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Owner {</a:t>
            </a:r>
          </a:p>
          <a:p>
            <a:pPr>
              <a:defRPr/>
            </a:pPr>
            <a:endParaRPr lang="en-US" sz="10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catFood.setFirstDish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catFood.setSecondDish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3BCE1-0792-4FB7-83C1-78A1E2357979}"/>
              </a:ext>
            </a:extLst>
          </p:cNvPr>
          <p:cNvSpPr txBox="1"/>
          <p:nvPr/>
        </p:nvSpPr>
        <p:spPr>
          <a:xfrm>
            <a:off x="334843" y="2187441"/>
            <a:ext cx="610936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{</a:t>
            </a:r>
            <a:endParaRPr lang="ru-RU" sz="10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0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(Owner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owner.getCatFood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035A8-DD06-4BCC-AEA1-5FB5FFA780BA}"/>
              </a:ext>
            </a:extLst>
          </p:cNvPr>
          <p:cNvSpPr txBox="1"/>
          <p:nvPr/>
        </p:nvSpPr>
        <p:spPr>
          <a:xfrm>
            <a:off x="611560" y="3861048"/>
            <a:ext cx="80329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</a:p>
          <a:p>
            <a:pPr>
              <a:defRPr/>
            </a:pP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Owner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sz="10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InvocationOnMock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invocation) {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Object[]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invocation.getArguments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catFood.setFirstDish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catFood.setSecondDish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10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askFoodTest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>
              <a:defRPr/>
            </a:pPr>
            <a:r>
              <a:rPr lang="en-US" sz="1000" i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when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owner.getCatFood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i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000" i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i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(“Purina”))).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thenAnswer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(invocation -&gt;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(invocation))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expectedResult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cat.askFood</a:t>
            </a: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(owner, “Gourmet”, “Purina”));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defRPr/>
            </a:pPr>
            <a:r>
              <a:rPr lang="en-US" sz="1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2" name="Рисунок 1">
            <a:extLst>
              <a:ext uri="{FF2B5EF4-FFF2-40B4-BE49-F238E27FC236}">
                <a16:creationId xmlns:a16="http://schemas.microsoft.com/office/drawing/2014/main" id="{7DDAA7BF-937E-4FCC-87F0-D30483D619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463962"/>
            <a:ext cx="866482" cy="3808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0561FE-89B4-4082-B87B-93609F1B84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754302"/>
            <a:ext cx="309310" cy="4330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76B237-584D-4617-8CC7-0F4324990B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1" y="692696"/>
            <a:ext cx="309309" cy="565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87B78A-0C86-4B89-AD05-05D909DBEFA4}"/>
              </a:ext>
            </a:extLst>
          </p:cNvPr>
          <p:cNvSpPr txBox="1"/>
          <p:nvPr/>
        </p:nvSpPr>
        <p:spPr>
          <a:xfrm>
            <a:off x="959550" y="755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4D2018-298D-4F73-8ECF-CBA3B9C64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1787" y="2208964"/>
            <a:ext cx="1264589" cy="12200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A04DCF-D143-4BE1-97B6-60614C8C4AF2}"/>
              </a:ext>
            </a:extLst>
          </p:cNvPr>
          <p:cNvSpPr txBox="1"/>
          <p:nvPr/>
        </p:nvSpPr>
        <p:spPr>
          <a:xfrm>
            <a:off x="4211960" y="34917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Test</a:t>
            </a:r>
            <a:endParaRPr kumimoji="0" lang="ru-RU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5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704856" cy="5778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029931" y="44624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Georgia" pitchFamily="18" charset="0"/>
              </a:rPr>
              <a:t>Mockito</a:t>
            </a:r>
            <a:r>
              <a:rPr lang="ru-RU" b="1" dirty="0">
                <a:solidFill>
                  <a:prstClr val="black"/>
                </a:solidFill>
                <a:latin typeface="Georgia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Georgia" pitchFamily="18" charset="0"/>
              </a:rPr>
              <a:t>and static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5047588" y="184482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>
                <a:latin typeface="Georgia" pitchFamily="18" charset="0"/>
              </a:rPr>
              <a:t>Static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988393" y="3114835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b="1">
                <a:latin typeface="Georgia" pitchFamily="18" charset="0"/>
              </a:rPr>
              <a:t>Your tests </a:t>
            </a:r>
          </a:p>
          <a:p>
            <a:pPr algn="ctr">
              <a:defRPr/>
            </a:pPr>
            <a:r>
              <a:rPr lang="en-US" b="1">
                <a:latin typeface="Georgia" pitchFamily="18" charset="0"/>
              </a:rPr>
              <a:t>with </a:t>
            </a:r>
            <a:r>
              <a:rPr lang="en-US" b="1" err="1">
                <a:latin typeface="Georgia" pitchFamily="18" charset="0"/>
              </a:rPr>
              <a:t>Mockito</a:t>
            </a:r>
            <a:endParaRPr lang="en-US" b="1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5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44624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latin typeface="Georgia" panose="02040502050405020303" pitchFamily="18" charset="0"/>
              </a:rPr>
              <a:t>PowerMock</a:t>
            </a:r>
            <a:r>
              <a:rPr lang="en-US" b="1">
                <a:latin typeface="Georgia" panose="02040502050405020303" pitchFamily="18" charset="0"/>
              </a:rPr>
              <a:t> framework</a:t>
            </a:r>
            <a:endParaRPr lang="ru-RU" b="1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154" y="90872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pitchFamily="18" charset="0"/>
              </a:rPr>
              <a:t>Site: </a:t>
            </a:r>
            <a:r>
              <a:rPr lang="en-US">
                <a:solidFill>
                  <a:schemeClr val="accent1"/>
                </a:solidFill>
                <a:latin typeface="Georgia" panose="02040502050405020303" pitchFamily="18" charset="0"/>
              </a:rPr>
              <a:t>http://powermock.github.io/</a:t>
            </a:r>
            <a:endParaRPr lang="ru-RU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5" y="1525580"/>
            <a:ext cx="7308303" cy="47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7704856" cy="5618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029931" y="179348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itchFamily="18" charset="0"/>
              </a:rPr>
              <a:t>PowerMock</a:t>
            </a:r>
            <a:r>
              <a:rPr lang="ru-RU" b="1">
                <a:solidFill>
                  <a:prstClr val="black"/>
                </a:solidFill>
                <a:latin typeface="Georgia" pitchFamily="18" charset="0"/>
              </a:rPr>
              <a:t> </a:t>
            </a:r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and static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4710963" y="19168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>
                <a:latin typeface="Georgia" pitchFamily="18" charset="0"/>
              </a:rPr>
              <a:t>Static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1345813" y="980728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b="1">
                <a:latin typeface="Georgia" pitchFamily="18" charset="0"/>
              </a:rPr>
              <a:t>Your tests with</a:t>
            </a:r>
          </a:p>
          <a:p>
            <a:pPr algn="ctr">
              <a:defRPr/>
            </a:pPr>
            <a:r>
              <a:rPr lang="en-US" b="1" err="1">
                <a:latin typeface="Georgia" pitchFamily="18" charset="0"/>
              </a:rPr>
              <a:t>PowerMock</a:t>
            </a:r>
            <a:endParaRPr lang="en-US" b="1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7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44624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PowerMock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 framework. Mock static method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pic>
        <p:nvPicPr>
          <p:cNvPr id="6" name="Рисунок 1">
            <a:extLst>
              <a:ext uri="{FF2B5EF4-FFF2-40B4-BE49-F238E27FC236}">
                <a16:creationId xmlns:a16="http://schemas.microsoft.com/office/drawing/2014/main" id="{5A92CB66-99AA-4661-B901-543335EE23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5855" y="2420888"/>
            <a:ext cx="1600641" cy="893160"/>
          </a:xfrm>
          <a:prstGeom prst="rect">
            <a:avLst/>
          </a:prstGeom>
        </p:spPr>
      </p:pic>
      <p:pic>
        <p:nvPicPr>
          <p:cNvPr id="10" name="Рисунок 7">
            <a:extLst>
              <a:ext uri="{FF2B5EF4-FFF2-40B4-BE49-F238E27FC236}">
                <a16:creationId xmlns:a16="http://schemas.microsoft.com/office/drawing/2014/main" id="{F36C7A6D-81D8-4C6B-9140-5336EAF31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2973"/>
            <a:ext cx="1080120" cy="2303921"/>
          </a:xfrm>
          <a:prstGeom prst="rect">
            <a:avLst/>
          </a:prstGeom>
        </p:spPr>
      </p:pic>
      <p:sp>
        <p:nvSpPr>
          <p:cNvPr id="20" name="Овальная выноска 29">
            <a:extLst>
              <a:ext uri="{FF2B5EF4-FFF2-40B4-BE49-F238E27FC236}">
                <a16:creationId xmlns:a16="http://schemas.microsoft.com/office/drawing/2014/main" id="{E95A0303-199E-4F85-A6CC-FEE3B5332583}"/>
              </a:ext>
            </a:extLst>
          </p:cNvPr>
          <p:cNvSpPr/>
          <p:nvPr/>
        </p:nvSpPr>
        <p:spPr>
          <a:xfrm>
            <a:off x="7944473" y="1556792"/>
            <a:ext cx="922932" cy="720080"/>
          </a:xfrm>
          <a:prstGeom prst="wedgeEllipseCallou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30">
            <a:extLst>
              <a:ext uri="{FF2B5EF4-FFF2-40B4-BE49-F238E27FC236}">
                <a16:creationId xmlns:a16="http://schemas.microsoft.com/office/drawing/2014/main" id="{59C1B3A5-D9A6-49D0-8995-87A81BD590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499" y="1684221"/>
            <a:ext cx="454880" cy="4548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B3330E-9FC1-47EB-B72F-BD6F3F388C05}"/>
              </a:ext>
            </a:extLst>
          </p:cNvPr>
          <p:cNvSpPr txBox="1"/>
          <p:nvPr/>
        </p:nvSpPr>
        <p:spPr>
          <a:xfrm>
            <a:off x="1547664" y="639428"/>
            <a:ext cx="3583032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Owner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sz="11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1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getCatFood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668BBF-80FC-40EC-80F7-8E38737EFB60}"/>
              </a:ext>
            </a:extLst>
          </p:cNvPr>
          <p:cNvSpPr txBox="1"/>
          <p:nvPr/>
        </p:nvSpPr>
        <p:spPr>
          <a:xfrm>
            <a:off x="4803838" y="1871711"/>
            <a:ext cx="2648482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Cat{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askFood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.getCatFood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AD21-695C-4AC1-B104-20C97C069958}"/>
              </a:ext>
            </a:extLst>
          </p:cNvPr>
          <p:cNvSpPr txBox="1"/>
          <p:nvPr/>
        </p:nvSpPr>
        <p:spPr>
          <a:xfrm>
            <a:off x="1643439" y="3726324"/>
            <a:ext cx="5857122" cy="2970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PowerMockRunner.</a:t>
            </a:r>
            <a:r>
              <a:rPr lang="en-US" sz="11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PrepareForTest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</a:t>
            </a:r>
            <a:r>
              <a:rPr lang="en-US" sz="11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CatSystemTest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ru-RU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expectedResult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custom expected result;</a:t>
            </a:r>
          </a:p>
          <a:p>
            <a:pPr>
              <a:defRPr/>
            </a:pPr>
            <a:r>
              <a:rPr lang="ru-RU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expected output value;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>
              <a:defRPr/>
            </a:pPr>
            <a:r>
              <a:rPr lang="ru-RU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askFoodTest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ru-RU" sz="11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PowerMockito.mock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Owner.class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defRPr/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Owner.getCatFood</a:t>
            </a: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CatFood</a:t>
            </a: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actualResult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cat.askFood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expectedResult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actualResult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6969F-D067-41F4-9905-0D588FA0713B}"/>
              </a:ext>
            </a:extLst>
          </p:cNvPr>
          <p:cNvSpPr txBox="1"/>
          <p:nvPr/>
        </p:nvSpPr>
        <p:spPr>
          <a:xfrm>
            <a:off x="4106057" y="33569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Test</a:t>
            </a:r>
            <a:endParaRPr kumimoji="0" lang="ru-RU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5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7169" y="164650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Georgia" panose="02040502050405020303" pitchFamily="18" charset="0"/>
              </a:rPr>
              <a:t>WireMock</a:t>
            </a:r>
            <a:r>
              <a:rPr lang="ru-RU" b="1" dirty="0">
                <a:solidFill>
                  <a:prstClr val="black"/>
                </a:solidFill>
                <a:latin typeface="Georgia" panose="02040502050405020303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framework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62982-E8B1-4DEA-B912-2715E6FB9A1A}"/>
              </a:ext>
            </a:extLst>
          </p:cNvPr>
          <p:cNvSpPr txBox="1"/>
          <p:nvPr/>
        </p:nvSpPr>
        <p:spPr>
          <a:xfrm>
            <a:off x="248574" y="842398"/>
            <a:ext cx="78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prstClr val="black"/>
                </a:solidFill>
                <a:latin typeface="Georgia" panose="02040502050405020303" pitchFamily="18" charset="0"/>
              </a:rPr>
              <a:t>WireMock - библиотека для создания заглушек над веб-сервисами. Он создает HTTP-сервер, к которому мы могли бы подключиться, как к реальному веб-сервису.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4979F-47D9-4187-A3B7-69508226499A}"/>
              </a:ext>
            </a:extLst>
          </p:cNvPr>
          <p:cNvSpPr/>
          <p:nvPr/>
        </p:nvSpPr>
        <p:spPr>
          <a:xfrm>
            <a:off x="421689" y="499459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&lt;dependency&gt;</a:t>
            </a:r>
          </a:p>
          <a:p>
            <a:r>
              <a:rPr lang="en-US" sz="1400" dirty="0">
                <a:latin typeface="Georgia" panose="02040502050405020303" pitchFamily="18" charset="0"/>
              </a:rPr>
              <a:t>    &lt;</a:t>
            </a:r>
            <a:r>
              <a:rPr lang="en-US" sz="1400" dirty="0" err="1">
                <a:latin typeface="Georgia" panose="02040502050405020303" pitchFamily="18" charset="0"/>
              </a:rPr>
              <a:t>groupId</a:t>
            </a:r>
            <a:r>
              <a:rPr lang="en-US" sz="1400" dirty="0">
                <a:latin typeface="Georgia" panose="02040502050405020303" pitchFamily="18" charset="0"/>
              </a:rPr>
              <a:t>&gt;</a:t>
            </a:r>
            <a:r>
              <a:rPr lang="en-US" sz="1400" dirty="0" err="1">
                <a:latin typeface="Georgia" panose="02040502050405020303" pitchFamily="18" charset="0"/>
              </a:rPr>
              <a:t>com.github.tomakehurst</a:t>
            </a:r>
            <a:r>
              <a:rPr lang="en-US" sz="1400" dirty="0">
                <a:latin typeface="Georgia" panose="02040502050405020303" pitchFamily="18" charset="0"/>
              </a:rPr>
              <a:t>&lt;/</a:t>
            </a:r>
            <a:r>
              <a:rPr lang="en-US" sz="1400" dirty="0" err="1">
                <a:latin typeface="Georgia" panose="02040502050405020303" pitchFamily="18" charset="0"/>
              </a:rPr>
              <a:t>groupId</a:t>
            </a:r>
            <a:r>
              <a:rPr lang="en-US" sz="1400" dirty="0">
                <a:latin typeface="Georgia" panose="02040502050405020303" pitchFamily="18" charset="0"/>
              </a:rPr>
              <a:t>&gt;</a:t>
            </a:r>
          </a:p>
          <a:p>
            <a:r>
              <a:rPr lang="en-US" sz="1400" dirty="0">
                <a:latin typeface="Georgia" panose="02040502050405020303" pitchFamily="18" charset="0"/>
              </a:rPr>
              <a:t>    &lt;</a:t>
            </a:r>
            <a:r>
              <a:rPr lang="en-US" sz="1400" dirty="0" err="1">
                <a:latin typeface="Georgia" panose="02040502050405020303" pitchFamily="18" charset="0"/>
              </a:rPr>
              <a:t>artifactId</a:t>
            </a:r>
            <a:r>
              <a:rPr lang="en-US" sz="1400" dirty="0">
                <a:latin typeface="Georgia" panose="02040502050405020303" pitchFamily="18" charset="0"/>
              </a:rPr>
              <a:t>&gt;</a:t>
            </a:r>
            <a:r>
              <a:rPr lang="en-US" sz="1400" dirty="0" err="1">
                <a:latin typeface="Georgia" panose="02040502050405020303" pitchFamily="18" charset="0"/>
              </a:rPr>
              <a:t>wiremock</a:t>
            </a:r>
            <a:r>
              <a:rPr lang="en-US" sz="1400" dirty="0">
                <a:latin typeface="Georgia" panose="02040502050405020303" pitchFamily="18" charset="0"/>
              </a:rPr>
              <a:t>&lt;/</a:t>
            </a:r>
            <a:r>
              <a:rPr lang="en-US" sz="1400" dirty="0" err="1">
                <a:latin typeface="Georgia" panose="02040502050405020303" pitchFamily="18" charset="0"/>
              </a:rPr>
              <a:t>artifactId</a:t>
            </a:r>
            <a:r>
              <a:rPr lang="en-US" sz="1400" dirty="0">
                <a:latin typeface="Georgia" panose="02040502050405020303" pitchFamily="18" charset="0"/>
              </a:rPr>
              <a:t>&gt;</a:t>
            </a:r>
          </a:p>
          <a:p>
            <a:r>
              <a:rPr lang="en-US" sz="1400" dirty="0">
                <a:latin typeface="Georgia" panose="02040502050405020303" pitchFamily="18" charset="0"/>
              </a:rPr>
              <a:t>    &lt;version&gt;1.58&lt;/version&gt;</a:t>
            </a:r>
          </a:p>
          <a:p>
            <a:r>
              <a:rPr lang="en-US" sz="1400" dirty="0">
                <a:latin typeface="Georgia" panose="02040502050405020303" pitchFamily="18" charset="0"/>
              </a:rPr>
              <a:t>    &lt;scope&gt;test&lt;/scope&gt;</a:t>
            </a:r>
          </a:p>
          <a:p>
            <a:r>
              <a:rPr lang="en-US" sz="1400" dirty="0">
                <a:latin typeface="Georgia" panose="02040502050405020303" pitchFamily="18" charset="0"/>
              </a:rPr>
              <a:t>&lt;/dependency&gt;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2AAC1A-8366-436D-ABD3-5D4F8837F517}"/>
              </a:ext>
            </a:extLst>
          </p:cNvPr>
          <p:cNvSpPr/>
          <p:nvPr/>
        </p:nvSpPr>
        <p:spPr>
          <a:xfrm>
            <a:off x="248574" y="1982450"/>
            <a:ext cx="82739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333333"/>
                </a:solidFill>
                <a:latin typeface="Georgia" panose="02040502050405020303" pitchFamily="18" charset="0"/>
              </a:rPr>
              <a:t>Настройка сервера:</a:t>
            </a:r>
          </a:p>
          <a:p>
            <a:endParaRPr lang="ru-RU" sz="1400" b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WireMockServer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wireMockServer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 = new </a:t>
            </a:r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WireMockServer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(String host, int port);</a:t>
            </a:r>
            <a:endParaRPr lang="ru-RU" sz="1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ru-RU" sz="1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ru-RU" sz="1400" dirty="0">
                <a:solidFill>
                  <a:srgbClr val="333333"/>
                </a:solidFill>
                <a:latin typeface="Georgia" panose="02040502050405020303" pitchFamily="18" charset="0"/>
              </a:rPr>
              <a:t>Если аргументы не предоставлены, по умолчанию для хоста сервера используется localhost , а для порта сервера - 8080 .</a:t>
            </a:r>
          </a:p>
          <a:p>
            <a:endParaRPr lang="ru-RU" sz="1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wireMockServer.start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();</a:t>
            </a:r>
            <a:endParaRPr lang="ru-RU" sz="1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wireMockServer.stop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();</a:t>
            </a:r>
            <a:endParaRPr lang="ru-RU" sz="1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30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A762982-E8B1-4DEA-B912-2715E6FB9A1A}"/>
              </a:ext>
            </a:extLst>
          </p:cNvPr>
          <p:cNvSpPr txBox="1"/>
          <p:nvPr/>
        </p:nvSpPr>
        <p:spPr>
          <a:xfrm>
            <a:off x="355106" y="860154"/>
            <a:ext cx="78995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b="1" dirty="0">
                <a:solidFill>
                  <a:prstClr val="black"/>
                </a:solidFill>
                <a:latin typeface="Georgia" panose="02040502050405020303" pitchFamily="18" charset="0"/>
              </a:rPr>
              <a:t>Заглушаем сервис:</a:t>
            </a:r>
          </a:p>
          <a:p>
            <a:pPr>
              <a:defRPr/>
            </a:pPr>
            <a:endParaRPr lang="ru-RU" sz="14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>
              <a:defRPr/>
            </a:pP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configureFor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("localhost", 8080);</a:t>
            </a:r>
          </a:p>
          <a:p>
            <a:pPr>
              <a:defRPr/>
            </a:pP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stubFor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(get(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urlEqualTo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("/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baeldung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")).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willReturn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aResponse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().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withBody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("Welcome to 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Baeldung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!")));</a:t>
            </a:r>
            <a:endParaRPr lang="ru-RU" sz="14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>
              <a:defRPr/>
            </a:pPr>
            <a:endParaRPr lang="ru-RU" sz="14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>
              <a:defRPr/>
            </a:pP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stubFor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(get(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urlPathMatching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("/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baeldung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/.** "))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  .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willReturn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aResponse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()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  .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withStatus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(200)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  .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withHeader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("Content-Type", "application/json")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  .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withBody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("\"testing-library\": \"</a:t>
            </a:r>
            <a:r>
              <a:rPr lang="en-US" sz="1400" dirty="0" err="1">
                <a:solidFill>
                  <a:prstClr val="black"/>
                </a:solidFill>
                <a:latin typeface="Georgia" panose="02040502050405020303" pitchFamily="18" charset="0"/>
              </a:rPr>
              <a:t>WireMock</a:t>
            </a:r>
            <a:r>
              <a:rPr lang="en-US" sz="1400" dirty="0">
                <a:solidFill>
                  <a:prstClr val="black"/>
                </a:solidFill>
                <a:latin typeface="Georgia" panose="02040502050405020303" pitchFamily="18" charset="0"/>
              </a:rPr>
              <a:t>\"")));</a:t>
            </a:r>
            <a:endParaRPr lang="ru-RU" sz="1400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2AAC1A-8366-436D-ABD3-5D4F8837F517}"/>
              </a:ext>
            </a:extLst>
          </p:cNvPr>
          <p:cNvSpPr/>
          <p:nvPr/>
        </p:nvSpPr>
        <p:spPr>
          <a:xfrm>
            <a:off x="355106" y="4361666"/>
            <a:ext cx="82739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333333"/>
                </a:solidFill>
                <a:latin typeface="Georgia" panose="02040502050405020303" pitchFamily="18" charset="0"/>
              </a:rPr>
              <a:t>Пример вызова с </a:t>
            </a:r>
            <a:r>
              <a:rPr lang="en-US" sz="1400" b="1" dirty="0" err="1">
                <a:solidFill>
                  <a:srgbClr val="333333"/>
                </a:solidFill>
                <a:latin typeface="Georgia" panose="02040502050405020303" pitchFamily="18" charset="0"/>
              </a:rPr>
              <a:t>Apach</a:t>
            </a:r>
            <a:r>
              <a:rPr lang="en-US" sz="1400" b="1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Georgia" panose="02040502050405020303" pitchFamily="18" charset="0"/>
              </a:rPr>
              <a:t>HttpClient</a:t>
            </a:r>
            <a:r>
              <a:rPr lang="en-US" sz="1400" b="1" dirty="0">
                <a:solidFill>
                  <a:srgbClr val="333333"/>
                </a:solidFill>
                <a:latin typeface="Georgia" panose="02040502050405020303" pitchFamily="18" charset="0"/>
              </a:rPr>
              <a:t>:</a:t>
            </a:r>
            <a:r>
              <a:rPr lang="ru-RU" sz="1400" b="1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</a:p>
          <a:p>
            <a:endParaRPr lang="ru-RU" sz="1400" b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CloseableHttpClient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httpClient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HttpClients.createDefault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();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HttpGet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 request = new </a:t>
            </a:r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HttpGet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("http://localhost:8080/</a:t>
            </a:r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baeldung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");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HttpResponse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httpResponse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latin typeface="Georgia" panose="02040502050405020303" pitchFamily="18" charset="0"/>
              </a:rPr>
              <a:t>httpClient.execute</a:t>
            </a:r>
            <a:r>
              <a:rPr lang="en-US" sz="1400" dirty="0">
                <a:solidFill>
                  <a:srgbClr val="333333"/>
                </a:solidFill>
                <a:latin typeface="Georgia" panose="02040502050405020303" pitchFamily="18" charset="0"/>
              </a:rPr>
              <a:t>(request);</a:t>
            </a:r>
            <a:endParaRPr lang="ru-RU" sz="1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468E3-7480-4E1F-8FF1-B03E1BB49EDB}"/>
              </a:ext>
            </a:extLst>
          </p:cNvPr>
          <p:cNvSpPr txBox="1"/>
          <p:nvPr/>
        </p:nvSpPr>
        <p:spPr>
          <a:xfrm>
            <a:off x="2977169" y="164650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Georgia" panose="02040502050405020303" pitchFamily="18" charset="0"/>
              </a:rPr>
              <a:t>WireMock</a:t>
            </a:r>
            <a:r>
              <a:rPr lang="ru-RU" b="1" dirty="0">
                <a:solidFill>
                  <a:prstClr val="black"/>
                </a:solidFill>
                <a:latin typeface="Georgia" panose="02040502050405020303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framework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7D035A8-DD06-4BCC-AEA1-5FB5FFA780BA}"/>
              </a:ext>
            </a:extLst>
          </p:cNvPr>
          <p:cNvSpPr txBox="1"/>
          <p:nvPr/>
        </p:nvSpPr>
        <p:spPr>
          <a:xfrm>
            <a:off x="216221" y="3960346"/>
            <a:ext cx="6227987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expectedReaction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“Very nice!”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Coffee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drinkCoffeeTest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CoffeeMachine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coffeeMachine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CoffeeMachine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coffee =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coffeeMachine.makeCoffee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lavazza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parmalat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water);</a:t>
            </a:r>
          </a:p>
          <a:p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Cat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actualReaction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cat.drinkCoffee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(coffee);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expectedReaction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actualReaction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7B6329-CA61-4365-8359-F06B798F007C}"/>
              </a:ext>
            </a:extLst>
          </p:cNvPr>
          <p:cNvSpPr txBox="1"/>
          <p:nvPr/>
        </p:nvSpPr>
        <p:spPr>
          <a:xfrm>
            <a:off x="1835696" y="597168"/>
            <a:ext cx="697178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class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CoffeeMachine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public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Coffee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makeCoffee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CoffeeBeans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beans, Milk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milk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Water water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coffee;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2B0DC9-A28D-4E0C-97D5-9A2F18882FBD}"/>
              </a:ext>
            </a:extLst>
          </p:cNvPr>
          <p:cNvSpPr txBox="1"/>
          <p:nvPr/>
        </p:nvSpPr>
        <p:spPr>
          <a:xfrm>
            <a:off x="3062850" y="2010611"/>
            <a:ext cx="446147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Cat {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drinkCoffee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(Coffee coffee)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reaction;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131840" y="-27384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Test with stub usage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1537034" cy="148836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1088"/>
            <a:ext cx="1944216" cy="194421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04" y="1988840"/>
            <a:ext cx="1222100" cy="1222100"/>
          </a:xfrm>
          <a:prstGeom prst="rect">
            <a:avLst/>
          </a:prstGeom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8012538" y="4005064"/>
            <a:ext cx="1023958" cy="567691"/>
          </a:xfrm>
          <a:prstGeom prst="wedgeRoundRectCallou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7955215" y="4126189"/>
            <a:ext cx="11532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</a:rPr>
              <a:t>Very nice!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E59C1-FFDD-4B5D-816E-51097C2C5D05}"/>
              </a:ext>
            </a:extLst>
          </p:cNvPr>
          <p:cNvSpPr txBox="1"/>
          <p:nvPr/>
        </p:nvSpPr>
        <p:spPr>
          <a:xfrm>
            <a:off x="2789438" y="35637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Test</a:t>
            </a:r>
            <a:endParaRPr kumimoji="0" lang="ru-RU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42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0463D-4C11-4916-A0F4-23A2EFF9EEDE}"/>
              </a:ext>
            </a:extLst>
          </p:cNvPr>
          <p:cNvSpPr txBox="1"/>
          <p:nvPr/>
        </p:nvSpPr>
        <p:spPr>
          <a:xfrm>
            <a:off x="656948" y="266329"/>
            <a:ext cx="6294268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Georgia" panose="02040502050405020303" pitchFamily="18" charset="0"/>
              </a:rPr>
              <a:t>JAVA Core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GIT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OOP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Java core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Data parsing &amp; JSON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Junit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Lombok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Streams 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Abstract class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Interface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Patterns: Singleton, Factory, Generator, Context </a:t>
            </a:r>
            <a:r>
              <a:rPr lang="en-US" sz="1300" dirty="0" err="1">
                <a:latin typeface="Georgia" panose="02040502050405020303" pitchFamily="18" charset="0"/>
              </a:rPr>
              <a:t>e.t.c</a:t>
            </a:r>
            <a:r>
              <a:rPr lang="en-US" sz="1300" dirty="0">
                <a:latin typeface="Georgia" panose="02040502050405020303" pitchFamily="18" charset="0"/>
              </a:rPr>
              <a:t>.</a:t>
            </a:r>
          </a:p>
          <a:p>
            <a:r>
              <a:rPr lang="en-US" sz="1300" b="1" dirty="0">
                <a:latin typeface="Georgia" panose="02040502050405020303" pitchFamily="18" charset="0"/>
              </a:rPr>
              <a:t>REST testing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HTTP requests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CRUD, REST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Authentication and authorization </a:t>
            </a:r>
            <a:br>
              <a:rPr lang="en-US" sz="1300" dirty="0">
                <a:latin typeface="Georgia" panose="02040502050405020303" pitchFamily="18" charset="0"/>
              </a:rPr>
            </a:br>
            <a:r>
              <a:rPr lang="en-US" sz="1300" dirty="0">
                <a:latin typeface="Georgia" panose="02040502050405020303" pitchFamily="18" charset="0"/>
              </a:rPr>
              <a:t>       REST Assured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Practice with swagger 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Web console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JDBC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Mocks and Stubs: Mockito, </a:t>
            </a:r>
            <a:r>
              <a:rPr lang="en-US" sz="1300" dirty="0" err="1">
                <a:latin typeface="Georgia" panose="02040502050405020303" pitchFamily="18" charset="0"/>
              </a:rPr>
              <a:t>PowerMock</a:t>
            </a:r>
            <a:r>
              <a:rPr lang="en-US" sz="1300" dirty="0">
                <a:latin typeface="Georgia" panose="02040502050405020303" pitchFamily="18" charset="0"/>
              </a:rPr>
              <a:t>, </a:t>
            </a:r>
            <a:r>
              <a:rPr lang="en-US" sz="1300" dirty="0" err="1">
                <a:latin typeface="Georgia" panose="02040502050405020303" pitchFamily="18" charset="0"/>
              </a:rPr>
              <a:t>WireMock</a:t>
            </a:r>
            <a:endParaRPr lang="en-US" sz="1300" dirty="0">
              <a:latin typeface="Georgia" panose="02040502050405020303" pitchFamily="18" charset="0"/>
            </a:endParaRPr>
          </a:p>
          <a:p>
            <a:r>
              <a:rPr lang="en-US" sz="1300" b="1" dirty="0">
                <a:latin typeface="Georgia" panose="02040502050405020303" pitchFamily="18" charset="0"/>
              </a:rPr>
              <a:t>UI testing</a:t>
            </a:r>
          </a:p>
          <a:p>
            <a:r>
              <a:rPr lang="en-US" sz="1300" b="1" dirty="0">
                <a:latin typeface="Georgia" panose="02040502050405020303" pitchFamily="18" charset="0"/>
              </a:rPr>
              <a:t>      </a:t>
            </a:r>
            <a:r>
              <a:rPr lang="en-US" sz="1300" dirty="0">
                <a:latin typeface="Georgia" panose="02040502050405020303" pitchFamily="18" charset="0"/>
              </a:rPr>
              <a:t>HTML 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CSS 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DOM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Locators (</a:t>
            </a:r>
            <a:r>
              <a:rPr lang="en-US" sz="1300" dirty="0" err="1">
                <a:latin typeface="Georgia" panose="02040502050405020303" pitchFamily="18" charset="0"/>
              </a:rPr>
              <a:t>css</a:t>
            </a:r>
            <a:r>
              <a:rPr lang="en-US" sz="1300" dirty="0">
                <a:latin typeface="Georgia" panose="02040502050405020303" pitchFamily="18" charset="0"/>
              </a:rPr>
              <a:t>, </a:t>
            </a:r>
            <a:r>
              <a:rPr lang="en-US" sz="1300" dirty="0" err="1">
                <a:latin typeface="Georgia" panose="02040502050405020303" pitchFamily="18" charset="0"/>
              </a:rPr>
              <a:t>xpath</a:t>
            </a:r>
            <a:r>
              <a:rPr lang="en-US" sz="1300" dirty="0">
                <a:latin typeface="Georgia" panose="02040502050405020303" pitchFamily="18" charset="0"/>
              </a:rPr>
              <a:t> </a:t>
            </a:r>
            <a:r>
              <a:rPr lang="en-US" sz="1300" dirty="0" err="1">
                <a:latin typeface="Georgia" panose="02040502050405020303" pitchFamily="18" charset="0"/>
              </a:rPr>
              <a:t>e.t.c</a:t>
            </a:r>
            <a:r>
              <a:rPr lang="en-US" sz="1300" dirty="0">
                <a:latin typeface="Georgia" panose="02040502050405020303" pitchFamily="18" charset="0"/>
              </a:rPr>
              <a:t>.)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Selenium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WebDriver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Selenide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Awaiting </a:t>
            </a:r>
          </a:p>
          <a:p>
            <a:r>
              <a:rPr lang="en-US" sz="1300" dirty="0">
                <a:latin typeface="Georgia" panose="02040502050405020303" pitchFamily="18" charset="0"/>
              </a:rPr>
              <a:t>       Pattern: </a:t>
            </a:r>
            <a:r>
              <a:rPr lang="en-US" sz="1300" dirty="0" err="1">
                <a:latin typeface="Georgia" panose="02040502050405020303" pitchFamily="18" charset="0"/>
              </a:rPr>
              <a:t>PageObject</a:t>
            </a:r>
            <a:endParaRPr lang="en-US" sz="1300" dirty="0">
              <a:latin typeface="Georgia" panose="02040502050405020303" pitchFamily="18" charset="0"/>
            </a:endParaRPr>
          </a:p>
          <a:p>
            <a:r>
              <a:rPr lang="en-US" sz="1300" dirty="0">
                <a:latin typeface="Georgia" panose="02040502050405020303" pitchFamily="18" charset="0"/>
              </a:rPr>
              <a:t>       BDD framework: Gauge </a:t>
            </a:r>
          </a:p>
        </p:txBody>
      </p:sp>
    </p:spTree>
    <p:extLst>
      <p:ext uri="{BB962C8B-B14F-4D97-AF65-F5344CB8AC3E}">
        <p14:creationId xmlns:p14="http://schemas.microsoft.com/office/powerpoint/2010/main" val="365483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131840" y="35332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Test with mock usage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040" y="4365104"/>
            <a:ext cx="2471104" cy="1080120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3696816" y="5220489"/>
            <a:ext cx="1883296" cy="584775"/>
            <a:chOff x="2175136" y="6071248"/>
            <a:chExt cx="1523256" cy="584775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071248"/>
              <a:ext cx="151216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System under test</a:t>
              </a: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131" y="2815720"/>
            <a:ext cx="2403661" cy="25574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9965" y="2367654"/>
            <a:ext cx="1426451" cy="2947542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6876256" y="5301208"/>
            <a:ext cx="1883296" cy="360040"/>
            <a:chOff x="2175136" y="6184933"/>
            <a:chExt cx="1523256" cy="36004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</a:rPr>
                <a:t>Mock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28464" y="5301208"/>
            <a:ext cx="1883296" cy="360040"/>
            <a:chOff x="2175136" y="6184933"/>
            <a:chExt cx="1523256" cy="36004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</a:rPr>
                <a:t>Real object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675267" y="1340768"/>
            <a:ext cx="1883296" cy="360040"/>
            <a:chOff x="2175136" y="6184933"/>
            <a:chExt cx="1523256" cy="360040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err="1">
                  <a:solidFill>
                    <a:prstClr val="black"/>
                  </a:solidFill>
                </a:rPr>
                <a:t>goToTheShop</a:t>
              </a:r>
              <a:r>
                <a:rPr lang="en-US" sz="160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680592" y="1772816"/>
            <a:ext cx="1883296" cy="360040"/>
            <a:chOff x="2175136" y="6184933"/>
            <a:chExt cx="1523256" cy="360040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err="1">
                  <a:solidFill>
                    <a:prstClr val="black"/>
                  </a:solidFill>
                </a:rPr>
                <a:t>buyCatFood</a:t>
              </a:r>
              <a:r>
                <a:rPr lang="en-US" sz="160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680592" y="2420888"/>
            <a:ext cx="1883296" cy="360040"/>
            <a:chOff x="2175136" y="6184933"/>
            <a:chExt cx="1523256" cy="360040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err="1">
                  <a:solidFill>
                    <a:prstClr val="black"/>
                  </a:solidFill>
                </a:rPr>
                <a:t>getCatFood</a:t>
              </a:r>
              <a:r>
                <a:rPr lang="en-US" sz="160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6804248" y="2012783"/>
            <a:ext cx="1883296" cy="360040"/>
            <a:chOff x="2175136" y="6184933"/>
            <a:chExt cx="1523256" cy="360040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err="1">
                  <a:solidFill>
                    <a:prstClr val="black"/>
                  </a:solidFill>
                </a:rPr>
                <a:t>getCatFood</a:t>
              </a:r>
              <a:r>
                <a:rPr lang="en-US" sz="1600">
                  <a:solidFill>
                    <a:prstClr val="black"/>
                  </a:solidFill>
                </a:rPr>
                <a:t>()</a:t>
              </a:r>
            </a:p>
          </p:txBody>
        </p:sp>
      </p:grpSp>
      <p:sp>
        <p:nvSpPr>
          <p:cNvPr id="30" name="Овальная выноска 29"/>
          <p:cNvSpPr/>
          <p:nvPr/>
        </p:nvSpPr>
        <p:spPr>
          <a:xfrm>
            <a:off x="4427984" y="3212976"/>
            <a:ext cx="1116124" cy="1080120"/>
          </a:xfrm>
          <a:prstGeom prst="wedgeEllipseCallou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05" y="3356992"/>
            <a:ext cx="738783" cy="738783"/>
          </a:xfrm>
          <a:prstGeom prst="rect">
            <a:avLst/>
          </a:prstGeom>
        </p:spPr>
      </p:pic>
      <p:sp>
        <p:nvSpPr>
          <p:cNvPr id="7" name="Выноска-облако 6"/>
          <p:cNvSpPr/>
          <p:nvPr/>
        </p:nvSpPr>
        <p:spPr>
          <a:xfrm rot="20790800" flipH="1">
            <a:off x="73671" y="1323730"/>
            <a:ext cx="1547096" cy="1566448"/>
          </a:xfrm>
          <a:prstGeom prst="cloudCallou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1279558" cy="10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5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131840" y="35332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Test with mock usage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131" y="2815720"/>
            <a:ext cx="2403661" cy="25574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9965" y="2367654"/>
            <a:ext cx="1426451" cy="2947542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6876256" y="5301208"/>
            <a:ext cx="1883296" cy="360040"/>
            <a:chOff x="2175136" y="6184933"/>
            <a:chExt cx="1523256" cy="36004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solidFill>
                  <a:prstClr val="whit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</a:rPr>
                <a:t>Mock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28464" y="5301208"/>
            <a:ext cx="1883296" cy="360040"/>
            <a:chOff x="2175136" y="6184933"/>
            <a:chExt cx="1523256" cy="36004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solidFill>
                  <a:prstClr val="whit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</a:rPr>
                <a:t>Real object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675266" y="1659131"/>
            <a:ext cx="2248661" cy="584775"/>
            <a:chOff x="2175136" y="6071248"/>
            <a:chExt cx="1523256" cy="584775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071248"/>
              <a:ext cx="151216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err="1">
                  <a:solidFill>
                    <a:prstClr val="black"/>
                  </a:solidFill>
                </a:rPr>
                <a:t>completeOtherTasks</a:t>
              </a:r>
              <a:r>
                <a:rPr lang="en-US" sz="160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680592" y="2420888"/>
            <a:ext cx="1883296" cy="360040"/>
            <a:chOff x="2175136" y="6184933"/>
            <a:chExt cx="1523256" cy="360040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err="1">
                  <a:solidFill>
                    <a:prstClr val="black"/>
                  </a:solidFill>
                </a:rPr>
                <a:t>playWithCat</a:t>
              </a:r>
              <a:r>
                <a:rPr lang="en-US" sz="160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6804248" y="2012783"/>
            <a:ext cx="1883296" cy="360040"/>
            <a:chOff x="2175136" y="6184933"/>
            <a:chExt cx="1523256" cy="360040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194358"/>
              <a:ext cx="151216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err="1">
                  <a:solidFill>
                    <a:prstClr val="black"/>
                  </a:solidFill>
                </a:rPr>
                <a:t>playWithCat</a:t>
              </a:r>
              <a:r>
                <a:rPr lang="en-US" sz="1600">
                  <a:solidFill>
                    <a:prstClr val="black"/>
                  </a:solidFill>
                </a:rPr>
                <a:t>()</a:t>
              </a:r>
            </a:p>
          </p:txBody>
        </p:sp>
      </p:grpSp>
      <p:sp>
        <p:nvSpPr>
          <p:cNvPr id="7" name="Выноска-облако 6"/>
          <p:cNvSpPr/>
          <p:nvPr/>
        </p:nvSpPr>
        <p:spPr>
          <a:xfrm rot="20790800" flipH="1">
            <a:off x="73671" y="1323730"/>
            <a:ext cx="1547096" cy="1566448"/>
          </a:xfrm>
          <a:prstGeom prst="cloudCallou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1279558" cy="10236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110988"/>
            <a:ext cx="1724025" cy="1304925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3696816" y="5220489"/>
            <a:ext cx="1883296" cy="584775"/>
            <a:chOff x="2175136" y="6071248"/>
            <a:chExt cx="1523256" cy="584775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175136" y="6184933"/>
              <a:ext cx="1512168" cy="36004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F72929-9A62-4CEE-9DBB-32BDD6C948BE}"/>
                </a:ext>
              </a:extLst>
            </p:cNvPr>
            <p:cNvSpPr txBox="1"/>
            <p:nvPr/>
          </p:nvSpPr>
          <p:spPr>
            <a:xfrm>
              <a:off x="2186224" y="6071248"/>
              <a:ext cx="151216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System under test</a:t>
              </a:r>
            </a:p>
          </p:txBody>
        </p:sp>
      </p:grpSp>
      <p:sp>
        <p:nvSpPr>
          <p:cNvPr id="33" name="Выноска-облако 32"/>
          <p:cNvSpPr/>
          <p:nvPr/>
        </p:nvSpPr>
        <p:spPr>
          <a:xfrm>
            <a:off x="3635896" y="2405228"/>
            <a:ext cx="2880320" cy="1566448"/>
          </a:xfrm>
          <a:prstGeom prst="cloudCallou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5712" y="2780928"/>
            <a:ext cx="1964856" cy="7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7D035A8-DD06-4BCC-AEA1-5FB5FFA780BA}"/>
              </a:ext>
            </a:extLst>
          </p:cNvPr>
          <p:cNvSpPr txBox="1"/>
          <p:nvPr/>
        </p:nvSpPr>
        <p:spPr>
          <a:xfrm>
            <a:off x="2113380" y="3854820"/>
            <a:ext cx="5763116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expectedResult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Thank’s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!”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@Mock</a:t>
            </a:r>
          </a:p>
          <a:p>
            <a:pPr lvl="0">
              <a:defRPr/>
            </a:pP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Owner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ownerMock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 lvl="0"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askFood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Test () {</a:t>
            </a:r>
          </a:p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given(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ownerMock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.getCatFood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willReturn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CatFood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String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actualResult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cat.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askFood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ownerMock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expectedResult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actualResult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7B6329-CA61-4365-8359-F06B798F007C}"/>
              </a:ext>
            </a:extLst>
          </p:cNvPr>
          <p:cNvSpPr txBox="1"/>
          <p:nvPr/>
        </p:nvSpPr>
        <p:spPr>
          <a:xfrm>
            <a:off x="2267744" y="765697"/>
            <a:ext cx="325281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class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Owner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CatFood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getCatFood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catFood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B0DC9-A28D-4E0C-97D5-9A2F18882FBD}"/>
              </a:ext>
            </a:extLst>
          </p:cNvPr>
          <p:cNvSpPr txBox="1"/>
          <p:nvPr/>
        </p:nvSpPr>
        <p:spPr>
          <a:xfrm>
            <a:off x="2915816" y="2060848"/>
            <a:ext cx="390363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Cat {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ru-RU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askFood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(Owner owner)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reaction;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239852" y="44624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Test with mock usage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476672"/>
            <a:ext cx="1767097" cy="188019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4288" y="2120953"/>
            <a:ext cx="1872344" cy="108012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1" y="3577802"/>
            <a:ext cx="1309853" cy="2947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47BB0-3374-44B8-AAF9-875C4C024914}"/>
              </a:ext>
            </a:extLst>
          </p:cNvPr>
          <p:cNvSpPr txBox="1"/>
          <p:nvPr/>
        </p:nvSpPr>
        <p:spPr>
          <a:xfrm>
            <a:off x="4229598" y="34854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Test</a:t>
            </a:r>
            <a:endParaRPr kumimoji="0" lang="ru-RU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6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60" y="1124744"/>
            <a:ext cx="2142524" cy="3778746"/>
          </a:xfrm>
          <a:prstGeom prst="rect">
            <a:avLst/>
          </a:prstGeom>
        </p:spPr>
      </p:pic>
      <p:sp>
        <p:nvSpPr>
          <p:cNvPr id="10" name="Прямоугольная выноска 9"/>
          <p:cNvSpPr/>
          <p:nvPr/>
        </p:nvSpPr>
        <p:spPr>
          <a:xfrm>
            <a:off x="5724128" y="764704"/>
            <a:ext cx="1124171" cy="864096"/>
          </a:xfrm>
          <a:prstGeom prst="wedgeRectCallou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4117318" cy="432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3779912" y="2701369"/>
            <a:ext cx="18722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>
                <a:solidFill>
                  <a:prstClr val="black"/>
                </a:solidFill>
                <a:latin typeface="Georgia" pitchFamily="18" charset="0"/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1187624" y="4891807"/>
            <a:ext cx="22770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latin typeface="Georgia" pitchFamily="18" charset="0"/>
              </a:rPr>
              <a:t>MOCK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6012160" y="4869160"/>
            <a:ext cx="22770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latin typeface="Georgia" pitchFamily="18" charset="0"/>
              </a:rPr>
              <a:t>STUB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5768179" y="836712"/>
            <a:ext cx="1052872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prstClr val="black"/>
                </a:solidFill>
                <a:latin typeface="Georgia" pitchFamily="18" charset="0"/>
              </a:rPr>
              <a:t>Your answer, Sir!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2699792" y="764704"/>
            <a:ext cx="1224136" cy="864096"/>
          </a:xfrm>
          <a:prstGeom prst="wedgeRoundRectCallou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72929-9A62-4CEE-9DBB-32BDD6C948BE}"/>
              </a:ext>
            </a:extLst>
          </p:cNvPr>
          <p:cNvSpPr txBox="1"/>
          <p:nvPr/>
        </p:nvSpPr>
        <p:spPr>
          <a:xfrm>
            <a:off x="2799048" y="806780"/>
            <a:ext cx="1052872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prstClr val="black"/>
                </a:solidFill>
                <a:latin typeface="Georgia" pitchFamily="18" charset="0"/>
              </a:rPr>
              <a:t>I look like your objects!</a:t>
            </a:r>
          </a:p>
        </p:txBody>
      </p:sp>
    </p:spTree>
    <p:extLst>
      <p:ext uri="{BB962C8B-B14F-4D97-AF65-F5344CB8AC3E}">
        <p14:creationId xmlns:p14="http://schemas.microsoft.com/office/powerpoint/2010/main" val="42035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78" y="57291"/>
            <a:ext cx="1414826" cy="707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3131840" y="446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itchFamily="18" charset="0"/>
              </a:rPr>
              <a:t>Mockito</a:t>
            </a:r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107504" y="899428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Georgia" pitchFamily="18" charset="0"/>
              </a:rPr>
              <a:t>Site: </a:t>
            </a:r>
            <a:r>
              <a:rPr lang="en-US">
                <a:solidFill>
                  <a:srgbClr val="0070C0"/>
                </a:solidFill>
                <a:latin typeface="Georgia" pitchFamily="18" charset="0"/>
              </a:rPr>
              <a:t>http://site.mockito.org/</a:t>
            </a:r>
            <a:r>
              <a:rPr lang="en-US">
                <a:solidFill>
                  <a:prstClr val="black"/>
                </a:solidFill>
                <a:latin typeface="Georgia" pitchFamily="18" charset="0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41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7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411760" y="35332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err="1">
                <a:solidFill>
                  <a:prstClr val="black"/>
                </a:solidFill>
                <a:latin typeface="Georgia" pitchFamily="18" charset="0"/>
              </a:rPr>
              <a:t>Mockito</a:t>
            </a:r>
            <a:r>
              <a:rPr lang="en-US" b="1">
                <a:solidFill>
                  <a:prstClr val="black"/>
                </a:solidFill>
                <a:latin typeface="Georgia" pitchFamily="18" charset="0"/>
              </a:rPr>
              <a:t> framework. Create a mock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51520" y="1494917"/>
            <a:ext cx="5985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 </a:t>
            </a:r>
            <a:r>
              <a:rPr lang="en-US" sz="16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mockedElement</a:t>
            </a: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mock</a:t>
            </a: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Element.class</a:t>
            </a: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51520" y="1963653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latin typeface="Courier New" pitchFamily="49" charset="0"/>
                <a:cs typeface="Courier New" pitchFamily="49" charset="0"/>
              </a:rPr>
              <a:t>2)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@Mock</a:t>
            </a:r>
          </a:p>
          <a:p>
            <a:pPr>
              <a:defRPr/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Element </a:t>
            </a:r>
            <a:r>
              <a:rPr lang="en-US" sz="16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mockedElement</a:t>
            </a: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67709" y="311831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Georgia" pitchFamily="18" charset="0"/>
              </a:rPr>
              <a:t>Mock creation: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51520" y="3622372"/>
            <a:ext cx="3191899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 class: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Element {</a:t>
            </a:r>
          </a:p>
          <a:p>
            <a:pPr>
              <a:defRPr/>
            </a:pP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getField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field;    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method() {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3779912" y="3631664"/>
            <a:ext cx="491031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Mocked class: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MockedElement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Element {</a:t>
            </a:r>
          </a:p>
          <a:p>
            <a:pPr>
              <a:defRPr/>
            </a:pP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getField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 null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method() {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6A4E2-7D80-40D1-8542-DB3B0D6B613C}"/>
              </a:ext>
            </a:extLst>
          </p:cNvPr>
          <p:cNvSpPr txBox="1"/>
          <p:nvPr/>
        </p:nvSpPr>
        <p:spPr>
          <a:xfrm>
            <a:off x="291102" y="105273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Georgia" pitchFamily="18" charset="0"/>
              </a:rPr>
              <a:t>How to create: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11742"/>
            <a:ext cx="2385728" cy="25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27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EACE27F0651C48A0F9C0E336F97ED2" ma:contentTypeVersion="4" ma:contentTypeDescription="Create a new document." ma:contentTypeScope="" ma:versionID="c8772328cb872c11c17c11e6802c5836">
  <xsd:schema xmlns:xsd="http://www.w3.org/2001/XMLSchema" xmlns:xs="http://www.w3.org/2001/XMLSchema" xmlns:p="http://schemas.microsoft.com/office/2006/metadata/properties" xmlns:ns2="82cec61c-3276-4be6-a750-cd56069a92ed" targetNamespace="http://schemas.microsoft.com/office/2006/metadata/properties" ma:root="true" ma:fieldsID="2ae798ebf2f066e887fd23078a25f810" ns2:_="">
    <xsd:import namespace="82cec61c-3276-4be6-a750-cd56069a92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ec61c-3276-4be6-a750-cd56069a92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3B7106-82DF-4A79-8BD6-8DF57572B0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9DC54B-7ED9-491F-A558-057A73D77787}">
  <ds:schemaRefs>
    <ds:schemaRef ds:uri="82cec61c-3276-4be6-a750-cd56069a92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B7E216-A00D-464E-91F1-D156E9F887A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2cec61c-3276-4be6-a750-cd56069a92ed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1736</Words>
  <Application>Microsoft Office PowerPoint</Application>
  <PresentationFormat>On-screen Show (4:3)</PresentationFormat>
  <Paragraphs>448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Georgia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Daria Nekrasova</cp:lastModifiedBy>
  <cp:revision>6</cp:revision>
  <dcterms:created xsi:type="dcterms:W3CDTF">1601-01-01T00:00:00Z</dcterms:created>
  <dcterms:modified xsi:type="dcterms:W3CDTF">2019-08-09T02:35:47Z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0x01010019EACE27F0651C48A0F9C0E336F97ED2</vt:lpwstr>
  </property>
</Properties>
</file>