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2D6C0-D6FE-41E9-88B2-826B9BB8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044" y="2575679"/>
            <a:ext cx="8549911" cy="1706642"/>
          </a:xfrm>
        </p:spPr>
        <p:txBody>
          <a:bodyPr/>
          <a:lstStyle/>
          <a:p>
            <a:r>
              <a:rPr lang="ru-RU" sz="5400" dirty="0"/>
              <a:t>История развития мультимедиа технологии</a:t>
            </a:r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13E2D8-589B-8019-C3D8-407A0C130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575" y="4869539"/>
            <a:ext cx="9070848" cy="457201"/>
          </a:xfrm>
        </p:spPr>
        <p:txBody>
          <a:bodyPr/>
          <a:lstStyle/>
          <a:p>
            <a:r>
              <a:rPr lang="ru-RU" dirty="0"/>
              <a:t>Выполнила работу Палагина Дарья ПУВ-24-1 </a:t>
            </a:r>
          </a:p>
        </p:txBody>
      </p:sp>
    </p:spTree>
    <p:extLst>
      <p:ext uri="{BB962C8B-B14F-4D97-AF65-F5344CB8AC3E}">
        <p14:creationId xmlns:p14="http://schemas.microsoft.com/office/powerpoint/2010/main" val="341961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FCB40-A479-2C02-A546-8E66DA89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378CC-D671-F334-B70D-B2211629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/>
              <a:t>Мультимедиа</a:t>
            </a:r>
            <a:r>
              <a:rPr lang="ru-RU" sz="3200" dirty="0"/>
              <a:t> — это технология, объединяющая текст, звук, графику, видео и анимацию в едином цифровом формате. Сегодня она окружает нас повсюду: от смартфонов и компьютеров до рекламы и образовательных платформ. Но как она развивалась? Давайте совершим путешествие по ключевым этапам истории мультимедиа.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4E179A-6C91-53E7-2C33-ADF942C2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952" y="0"/>
            <a:ext cx="2165048" cy="21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5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8DD6A-9A3E-1177-352D-A0DC9186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CFC01A-F956-64D7-3D07-40BBC328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- </a:t>
            </a:r>
            <a:r>
              <a:rPr lang="ru-RU" sz="2800" b="1" dirty="0"/>
              <a:t>1945</a:t>
            </a:r>
            <a:r>
              <a:rPr lang="ru-RU" sz="2800" dirty="0"/>
              <a:t>: Статья </a:t>
            </a:r>
            <a:r>
              <a:rPr lang="ru-RU" sz="2800" dirty="0" err="1"/>
              <a:t>Ванневара</a:t>
            </a:r>
            <a:r>
              <a:rPr lang="ru-RU" sz="2800" dirty="0"/>
              <a:t> Буша</a:t>
            </a:r>
            <a:r>
              <a:rPr lang="ru-RU" sz="2800" b="1" dirty="0"/>
              <a:t> «Как мы можем мыслить» </a:t>
            </a:r>
            <a:r>
              <a:rPr lang="ru-RU" sz="2800" dirty="0"/>
              <a:t>предсказала концепцию гипертекста и мультимедийных архивов.  
- </a:t>
            </a:r>
            <a:r>
              <a:rPr lang="ru-RU" sz="2800" b="1" dirty="0"/>
              <a:t>1950-е</a:t>
            </a:r>
            <a:r>
              <a:rPr lang="ru-RU" sz="2800" dirty="0"/>
              <a:t>: Первые компьютеры (например, </a:t>
            </a:r>
            <a:r>
              <a:rPr lang="ru-RU" sz="2800" b="1" dirty="0"/>
              <a:t>ENIAC</a:t>
            </a:r>
            <a:r>
              <a:rPr lang="ru-RU" sz="2800" dirty="0"/>
              <a:t>) могли обрабатывать числа, но не мультимедиа.  
- </a:t>
            </a:r>
            <a:r>
              <a:rPr lang="ru-RU" sz="2800" b="1" dirty="0"/>
              <a:t>1960-е</a:t>
            </a:r>
            <a:r>
              <a:rPr lang="ru-RU" sz="2800" dirty="0"/>
              <a:t>: Появление </a:t>
            </a:r>
            <a:r>
              <a:rPr lang="ru-RU" sz="2800" b="1" dirty="0"/>
              <a:t>графических</a:t>
            </a:r>
            <a:r>
              <a:rPr lang="ru-RU" sz="2800" dirty="0"/>
              <a:t> </a:t>
            </a:r>
            <a:r>
              <a:rPr lang="ru-RU" sz="2800" b="1" dirty="0"/>
              <a:t>интерфейсов</a:t>
            </a:r>
            <a:r>
              <a:rPr lang="ru-RU" sz="2800" dirty="0"/>
              <a:t> (Дуглас </a:t>
            </a:r>
            <a:r>
              <a:rPr lang="ru-RU" sz="2800" dirty="0" err="1"/>
              <a:t>Энгельбарт</a:t>
            </a:r>
            <a:r>
              <a:rPr lang="ru-RU" sz="2800" dirty="0"/>
              <a:t>) и первых компьютерных игр («</a:t>
            </a:r>
            <a:r>
              <a:rPr lang="ru-RU" sz="2800" b="1" dirty="0" err="1"/>
              <a:t>Spacewar</a:t>
            </a:r>
            <a:r>
              <a:rPr lang="ru-RU" sz="2800" dirty="0"/>
              <a:t>!», 1962).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32939A-773A-91D6-B3C7-EA10A6E7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82" y="1"/>
            <a:ext cx="2999618" cy="22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31A56-F8FA-4F42-E8A0-AA8DF8B0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Рождение мультимедиа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B9A10-129A-DA30-F159-62456005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- </a:t>
            </a:r>
            <a:r>
              <a:rPr lang="ru-RU" sz="2800" b="1" dirty="0"/>
              <a:t>1970-е</a:t>
            </a:r>
            <a:r>
              <a:rPr lang="ru-RU" sz="2800" dirty="0"/>
              <a:t>: Развитие </a:t>
            </a:r>
            <a:r>
              <a:rPr lang="ru-RU" sz="2800" b="1" dirty="0"/>
              <a:t>персональных</a:t>
            </a:r>
            <a:r>
              <a:rPr lang="ru-RU" sz="2800" dirty="0"/>
              <a:t> </a:t>
            </a:r>
            <a:r>
              <a:rPr lang="ru-RU" sz="2800" b="1" dirty="0"/>
              <a:t>компьютеров</a:t>
            </a:r>
            <a:r>
              <a:rPr lang="ru-RU" sz="2800" dirty="0"/>
              <a:t> (</a:t>
            </a:r>
            <a:r>
              <a:rPr lang="ru-RU" sz="2800" dirty="0" err="1"/>
              <a:t>Apple</a:t>
            </a:r>
            <a:r>
              <a:rPr lang="ru-RU" sz="2800" dirty="0"/>
              <a:t>, IBM).  
- </a:t>
            </a:r>
            <a:r>
              <a:rPr lang="ru-RU" sz="2800" b="1" dirty="0"/>
              <a:t>1980-е</a:t>
            </a:r>
            <a:r>
              <a:rPr lang="ru-RU" sz="2800" dirty="0"/>
              <a:t>: 
  - Появление </a:t>
            </a:r>
            <a:r>
              <a:rPr lang="ru-RU" sz="2800" b="1" dirty="0"/>
              <a:t>CD-ROM </a:t>
            </a:r>
            <a:r>
              <a:rPr lang="ru-RU" sz="2800" dirty="0"/>
              <a:t>(1985) — носителя для хранения аудио, видео и данных.  
  - Первые мультимедийные энциклопедии («</a:t>
            </a:r>
            <a:r>
              <a:rPr lang="ru-RU" sz="2800" b="1" dirty="0" err="1"/>
              <a:t>Microsoft</a:t>
            </a:r>
            <a:r>
              <a:rPr lang="ru-RU" sz="2800" dirty="0"/>
              <a:t> </a:t>
            </a:r>
            <a:r>
              <a:rPr lang="ru-RU" sz="2800" b="1" dirty="0" err="1"/>
              <a:t>Encarta</a:t>
            </a:r>
            <a:r>
              <a:rPr lang="ru-RU" sz="2800" dirty="0"/>
              <a:t>», 1989).  
  - Графические ОС (</a:t>
            </a:r>
            <a:r>
              <a:rPr lang="ru-RU" sz="2800" dirty="0" err="1"/>
              <a:t>Windows</a:t>
            </a:r>
            <a:r>
              <a:rPr lang="ru-RU" sz="2800" dirty="0"/>
              <a:t>, </a:t>
            </a:r>
            <a:r>
              <a:rPr lang="ru-RU" sz="2800" dirty="0" err="1"/>
              <a:t>Macintosh</a:t>
            </a:r>
            <a:r>
              <a:rPr lang="ru-RU" sz="2800" dirty="0"/>
              <a:t>).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2E9EA1-A5C4-5393-5141-3B15E6D8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762" y="19111"/>
            <a:ext cx="2189238" cy="21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F81F9-D683-987F-3AAE-7E0DBAAA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Интернет-революция (1990-е годы)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41B789-74CC-07CD-D4DE-E462C7AA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- </a:t>
            </a:r>
            <a:r>
              <a:rPr lang="ru-RU" sz="2800" b="1" dirty="0"/>
              <a:t>1990-е</a:t>
            </a:r>
            <a:r>
              <a:rPr lang="ru-RU" sz="2800" dirty="0"/>
              <a:t>: Всемирная паутина (</a:t>
            </a:r>
            <a:r>
              <a:rPr lang="ru-RU" sz="2800" b="1" dirty="0"/>
              <a:t>WWW</a:t>
            </a:r>
            <a:r>
              <a:rPr lang="ru-RU" sz="2800" dirty="0"/>
              <a:t>, Тим </a:t>
            </a:r>
            <a:r>
              <a:rPr lang="ru-RU" sz="2800" dirty="0" err="1"/>
              <a:t>Бернерс</a:t>
            </a:r>
            <a:r>
              <a:rPr lang="ru-RU" sz="2800" dirty="0"/>
              <a:t>-Ли) объединила текст, изображения и звук.  
- </a:t>
            </a:r>
            <a:r>
              <a:rPr lang="ru-RU" sz="2800" b="1" dirty="0"/>
              <a:t>Технологии</a:t>
            </a:r>
            <a:r>
              <a:rPr lang="ru-RU" sz="2800" dirty="0"/>
              <a:t>:
  - </a:t>
            </a:r>
            <a:r>
              <a:rPr lang="ru-RU" sz="2800" b="1" dirty="0" err="1"/>
              <a:t>Flash</a:t>
            </a:r>
            <a:r>
              <a:rPr lang="ru-RU" sz="2800" dirty="0"/>
              <a:t> (анимация и </a:t>
            </a:r>
            <a:r>
              <a:rPr lang="ru-RU" sz="2800" dirty="0" err="1"/>
              <a:t>интерактив</a:t>
            </a:r>
            <a:r>
              <a:rPr lang="ru-RU" sz="2800" dirty="0"/>
              <a:t>).  
  - </a:t>
            </a:r>
            <a:r>
              <a:rPr lang="ru-RU" sz="2800" b="1" dirty="0"/>
              <a:t>MP3 </a:t>
            </a:r>
            <a:r>
              <a:rPr lang="ru-RU" sz="2800" dirty="0"/>
              <a:t>(сжатие аудио).  
  - </a:t>
            </a:r>
            <a:r>
              <a:rPr lang="ru-RU" sz="2800" b="1" dirty="0"/>
              <a:t>DVD </a:t>
            </a:r>
            <a:r>
              <a:rPr lang="ru-RU" sz="2800" dirty="0"/>
              <a:t>(замена CD-ROM с большим объёмом памяти).  
- Примеры: Сайты с мультимедиа, первые онлайн-игры. 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30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02D66-B1C1-E242-0382-2E114C95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Цифровая эра (2000–2010-е годы)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DBAA8-9EBB-8D13-A6BC-D3EDC1C4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- </a:t>
            </a:r>
            <a:r>
              <a:rPr lang="ru-RU" sz="2800" b="1" dirty="0"/>
              <a:t>2000-е</a:t>
            </a:r>
            <a:r>
              <a:rPr lang="ru-RU" sz="2800" dirty="0"/>
              <a:t>:
  - Расширение </a:t>
            </a:r>
            <a:r>
              <a:rPr lang="ru-RU" sz="2800" b="1" dirty="0"/>
              <a:t>широкополосного</a:t>
            </a:r>
            <a:r>
              <a:rPr lang="ru-RU" sz="2800" dirty="0"/>
              <a:t> </a:t>
            </a:r>
            <a:r>
              <a:rPr lang="ru-RU" sz="2800" b="1" dirty="0"/>
              <a:t>интернета</a:t>
            </a:r>
            <a:r>
              <a:rPr lang="ru-RU" sz="2800" dirty="0"/>
              <a:t> (</a:t>
            </a:r>
            <a:r>
              <a:rPr lang="ru-RU" sz="2800" dirty="0" err="1"/>
              <a:t>YouTube</a:t>
            </a:r>
            <a:r>
              <a:rPr lang="ru-RU" sz="2800" dirty="0"/>
              <a:t>, 2005).  
  - </a:t>
            </a:r>
            <a:r>
              <a:rPr lang="ru-RU" sz="2800" b="1" dirty="0"/>
              <a:t>Сенсорные</a:t>
            </a:r>
            <a:r>
              <a:rPr lang="ru-RU" sz="2800" dirty="0"/>
              <a:t> </a:t>
            </a:r>
            <a:r>
              <a:rPr lang="ru-RU" sz="2800" b="1" dirty="0"/>
              <a:t>экраны </a:t>
            </a:r>
            <a:r>
              <a:rPr lang="ru-RU" sz="2800" dirty="0"/>
              <a:t>(</a:t>
            </a:r>
            <a:r>
              <a:rPr lang="ru-RU" sz="2800" dirty="0" err="1"/>
              <a:t>iPhone</a:t>
            </a:r>
            <a:r>
              <a:rPr lang="ru-RU" sz="2800" dirty="0"/>
              <a:t>, 2007).  
  - </a:t>
            </a:r>
            <a:r>
              <a:rPr lang="ru-RU" sz="2800" b="1" dirty="0"/>
              <a:t>HD-видео</a:t>
            </a:r>
            <a:r>
              <a:rPr lang="ru-RU" sz="2800" dirty="0"/>
              <a:t> </a:t>
            </a:r>
            <a:r>
              <a:rPr lang="ru-RU" sz="2800" b="1" dirty="0"/>
              <a:t>и</a:t>
            </a:r>
            <a:r>
              <a:rPr lang="ru-RU" sz="2800" dirty="0"/>
              <a:t> </a:t>
            </a:r>
            <a:r>
              <a:rPr lang="ru-RU" sz="2800" b="1" dirty="0"/>
              <a:t>3D-графика</a:t>
            </a:r>
            <a:r>
              <a:rPr lang="ru-RU" sz="2800" dirty="0"/>
              <a:t>.  
- </a:t>
            </a:r>
            <a:r>
              <a:rPr lang="ru-RU" sz="2800" b="1" dirty="0"/>
              <a:t>2010-е</a:t>
            </a:r>
            <a:r>
              <a:rPr lang="ru-RU" sz="2800" dirty="0"/>
              <a:t>:  
  - </a:t>
            </a:r>
            <a:r>
              <a:rPr lang="ru-RU" sz="2800" b="1" dirty="0"/>
              <a:t>VR/AR</a:t>
            </a:r>
            <a:r>
              <a:rPr lang="ru-RU" sz="2800" dirty="0"/>
              <a:t> (</a:t>
            </a:r>
            <a:r>
              <a:rPr lang="ru-RU" sz="2800" dirty="0" err="1"/>
              <a:t>Oculus</a:t>
            </a:r>
            <a:r>
              <a:rPr lang="ru-RU" sz="2800" dirty="0"/>
              <a:t> </a:t>
            </a:r>
            <a:r>
              <a:rPr lang="ru-RU" sz="2800" dirty="0" err="1"/>
              <a:t>Rift</a:t>
            </a:r>
            <a:r>
              <a:rPr lang="ru-RU" sz="2800" dirty="0"/>
              <a:t>, </a:t>
            </a:r>
            <a:r>
              <a:rPr lang="ru-RU" sz="2800" dirty="0" err="1"/>
              <a:t>Pokémon</a:t>
            </a:r>
            <a:r>
              <a:rPr lang="ru-RU" sz="2800" dirty="0"/>
              <a:t> GO).  
  - </a:t>
            </a:r>
            <a:r>
              <a:rPr lang="ru-RU" sz="2800" b="1" dirty="0"/>
              <a:t>Стриминговые</a:t>
            </a:r>
            <a:r>
              <a:rPr lang="ru-RU" sz="2800" dirty="0"/>
              <a:t> </a:t>
            </a:r>
            <a:r>
              <a:rPr lang="ru-RU" sz="2800" b="1" dirty="0"/>
              <a:t>платформы</a:t>
            </a:r>
            <a:r>
              <a:rPr lang="ru-RU" sz="2800" dirty="0"/>
              <a:t> (</a:t>
            </a:r>
            <a:r>
              <a:rPr lang="ru-RU" sz="2800" dirty="0" err="1"/>
              <a:t>Netflix</a:t>
            </a:r>
            <a:r>
              <a:rPr lang="ru-RU" sz="2800" dirty="0"/>
              <a:t>, </a:t>
            </a:r>
            <a:r>
              <a:rPr lang="ru-RU" sz="2800" dirty="0" err="1"/>
              <a:t>Spotify</a:t>
            </a:r>
            <a:r>
              <a:rPr lang="ru-RU" sz="2800" dirty="0"/>
              <a:t>).  
  - </a:t>
            </a:r>
            <a:r>
              <a:rPr lang="ru-RU" sz="2800" b="1" dirty="0"/>
              <a:t>ИИ</a:t>
            </a:r>
            <a:r>
              <a:rPr lang="ru-RU" sz="2800" dirty="0"/>
              <a:t> </a:t>
            </a:r>
            <a:r>
              <a:rPr lang="ru-RU" sz="2800" b="1" dirty="0"/>
              <a:t>в</a:t>
            </a:r>
            <a:r>
              <a:rPr lang="ru-RU" sz="2800" dirty="0"/>
              <a:t> </a:t>
            </a:r>
            <a:r>
              <a:rPr lang="ru-RU" sz="2800" b="1" dirty="0"/>
              <a:t>мультимедиа</a:t>
            </a:r>
            <a:r>
              <a:rPr lang="ru-RU" sz="2800" dirty="0"/>
              <a:t> (голосовые помощники, </a:t>
            </a:r>
            <a:r>
              <a:rPr lang="ru-RU" sz="2800" dirty="0" err="1"/>
              <a:t>нейросети</a:t>
            </a:r>
            <a:r>
              <a:rPr lang="ru-RU" dirty="0"/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363519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9B23A-C695-1651-9197-DDD1A302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Современность и будущее (2020-е и далее)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F1BAC-9B97-46B2-3A78-C6AD43C4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- </a:t>
            </a:r>
            <a:r>
              <a:rPr lang="ru-RU" sz="2800" b="1" dirty="0"/>
              <a:t>Тренды</a:t>
            </a:r>
            <a:r>
              <a:rPr lang="ru-RU" sz="2800" dirty="0"/>
              <a:t>:
  - </a:t>
            </a:r>
            <a:r>
              <a:rPr lang="ru-RU" sz="2800" b="1" dirty="0" err="1"/>
              <a:t>Метавселенные</a:t>
            </a:r>
            <a:r>
              <a:rPr lang="ru-RU" sz="2800" dirty="0"/>
              <a:t> (</a:t>
            </a:r>
            <a:r>
              <a:rPr lang="ru-RU" sz="2800" dirty="0" err="1"/>
              <a:t>Meta</a:t>
            </a:r>
            <a:r>
              <a:rPr lang="ru-RU" sz="2800" dirty="0"/>
              <a:t>, VR-чат).  
  - </a:t>
            </a:r>
            <a:r>
              <a:rPr lang="ru-RU" sz="2800" b="1" dirty="0"/>
              <a:t>ИИ-генерация</a:t>
            </a:r>
            <a:r>
              <a:rPr lang="ru-RU" sz="2800" dirty="0"/>
              <a:t> </a:t>
            </a:r>
            <a:r>
              <a:rPr lang="ru-RU" sz="2800" b="1" dirty="0"/>
              <a:t>контента</a:t>
            </a:r>
            <a:r>
              <a:rPr lang="ru-RU" sz="2800" dirty="0"/>
              <a:t> (</a:t>
            </a:r>
            <a:r>
              <a:rPr lang="ru-RU" sz="2800" dirty="0" err="1"/>
              <a:t>MidJourney</a:t>
            </a:r>
            <a:r>
              <a:rPr lang="ru-RU" sz="2800" dirty="0"/>
              <a:t>, </a:t>
            </a:r>
            <a:r>
              <a:rPr lang="ru-RU" sz="2800" dirty="0" err="1"/>
              <a:t>ChatGPT</a:t>
            </a:r>
            <a:r>
              <a:rPr lang="ru-RU" sz="2800" dirty="0"/>
              <a:t>).  
  - </a:t>
            </a:r>
            <a:r>
              <a:rPr lang="ru-RU" sz="2800" b="1" dirty="0"/>
              <a:t>5G и облачные</a:t>
            </a:r>
            <a:r>
              <a:rPr lang="ru-RU" sz="2800" dirty="0"/>
              <a:t> </a:t>
            </a:r>
            <a:r>
              <a:rPr lang="ru-RU" sz="2800" b="1" dirty="0"/>
              <a:t>технологии</a:t>
            </a:r>
            <a:r>
              <a:rPr lang="ru-RU" sz="2800" dirty="0"/>
              <a:t> (мгновенная передача 4K/8K).  
- </a:t>
            </a:r>
            <a:r>
              <a:rPr lang="ru-RU" sz="2800" b="1" dirty="0"/>
              <a:t>Будущее</a:t>
            </a:r>
            <a:r>
              <a:rPr lang="ru-RU" sz="2800" dirty="0"/>
              <a:t>: Голографические интерфейсы, нейрокомпьютерные интерфейсы (</a:t>
            </a:r>
            <a:r>
              <a:rPr lang="ru-RU" sz="2800" dirty="0" err="1"/>
              <a:t>Neuralink</a:t>
            </a:r>
            <a:r>
              <a:rPr lang="ru-RU" sz="2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6015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F36D3-B8FE-7F0A-FF35-92D66036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44882-86C9-102E-BE65-8C37B919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Мультимедиа прошла путь от простых текстовых терминалов до виртуальных миров. Её развитие продолжает менять нашу жизнь, открывая новые возможности в образовании, развлечениях и коммуникации. Что ждёт нас дальше? Возможно, технологии, которые сегодня кажутся фантастикой, завтра станут реальностью!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9EB3FF-BA1C-0169-525C-90F2DC2D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016" y="1"/>
            <a:ext cx="2918984" cy="21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3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52AD-B31D-CFA6-5A46-93232484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26080"/>
            <a:ext cx="10058400" cy="393192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52758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Савон</vt:lpstr>
      <vt:lpstr>История развития мультимедиа технологии </vt:lpstr>
      <vt:lpstr>Введение </vt:lpstr>
      <vt:lpstr>Истоки </vt:lpstr>
      <vt:lpstr>Рождение мультимедиа </vt:lpstr>
      <vt:lpstr>Интернет-революция (1990-е годы)</vt:lpstr>
      <vt:lpstr>Цифровая эра (2000–2010-е годы)</vt:lpstr>
      <vt:lpstr>Современность и будущее (2020-е и далее)</vt:lpstr>
      <vt:lpstr>Заключение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мультимедиа технологии </dc:title>
  <dc:creator>palaginadas@yandex.ru</dc:creator>
  <cp:lastModifiedBy>palaginadas@yandex.ru</cp:lastModifiedBy>
  <cp:revision>2</cp:revision>
  <dcterms:created xsi:type="dcterms:W3CDTF">2025-06-06T21:59:28Z</dcterms:created>
  <dcterms:modified xsi:type="dcterms:W3CDTF">2025-06-07T10:24:53Z</dcterms:modified>
</cp:coreProperties>
</file>