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147481127" r:id="rId2"/>
    <p:sldId id="2147481129" r:id="rId3"/>
    <p:sldId id="2147481131" r:id="rId4"/>
    <p:sldId id="2147481130" r:id="rId5"/>
    <p:sldId id="2147481132" r:id="rId6"/>
    <p:sldId id="2147481134" r:id="rId7"/>
    <p:sldId id="2147481135" r:id="rId8"/>
    <p:sldId id="2147481136" r:id="rId9"/>
    <p:sldId id="2147481137" r:id="rId10"/>
    <p:sldId id="2147481138" r:id="rId11"/>
    <p:sldId id="2147481124" r:id="rId12"/>
    <p:sldId id="2147481125" r:id="rId13"/>
  </p:sldIdLst>
  <p:sldSz cx="12192000" cy="6858000"/>
  <p:notesSz cx="6858000" cy="9144000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ckblatt" id="{753DC3F0-7FEA-4CC4-BB3F-D31C6661430B}">
          <p14:sldIdLst>
            <p14:sldId id="2147481127"/>
            <p14:sldId id="2147481129"/>
            <p14:sldId id="2147481131"/>
            <p14:sldId id="2147481130"/>
            <p14:sldId id="2147481132"/>
            <p14:sldId id="2147481134"/>
            <p14:sldId id="2147481135"/>
            <p14:sldId id="2147481136"/>
            <p14:sldId id="2147481137"/>
            <p14:sldId id="2147481138"/>
            <p14:sldId id="2147481124"/>
            <p14:sldId id="21474811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6DC"/>
    <a:srgbClr val="123250"/>
    <a:srgbClr val="4D657C"/>
    <a:srgbClr val="F6FCFA"/>
    <a:srgbClr val="FA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1" autoAdjust="0"/>
    <p:restoredTop sz="96374" autoAdjust="0"/>
  </p:normalViewPr>
  <p:slideViewPr>
    <p:cSldViewPr showGuides="1">
      <p:cViewPr>
        <p:scale>
          <a:sx n="125" d="100"/>
          <a:sy n="125" d="100"/>
        </p:scale>
        <p:origin x="1092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44"/>
    </p:cViewPr>
  </p:sorterViewPr>
  <p:notesViewPr>
    <p:cSldViewPr showGuides="1">
      <p:cViewPr>
        <p:scale>
          <a:sx n="125" d="100"/>
          <a:sy n="125" d="100"/>
        </p:scale>
        <p:origin x="2928" y="-13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Hirschle" userId="e34ad4c7340f23b9" providerId="LiveId" clId="{0C22F79A-1779-4A3A-8A6F-A985D8091CAA}"/>
    <pc:docChg chg="modSld">
      <pc:chgData name="Daniel Hirschle" userId="e34ad4c7340f23b9" providerId="LiveId" clId="{0C22F79A-1779-4A3A-8A6F-A985D8091CAA}" dt="2025-06-23T15:20:26.568" v="6" actId="1036"/>
      <pc:docMkLst>
        <pc:docMk/>
      </pc:docMkLst>
      <pc:sldChg chg="modSp mod">
        <pc:chgData name="Daniel Hirschle" userId="e34ad4c7340f23b9" providerId="LiveId" clId="{0C22F79A-1779-4A3A-8A6F-A985D8091CAA}" dt="2025-06-23T15:20:26.568" v="6" actId="1036"/>
        <pc:sldMkLst>
          <pc:docMk/>
          <pc:sldMk cId="4193279216" sldId="2147481136"/>
        </pc:sldMkLst>
        <pc:spChg chg="mod">
          <ac:chgData name="Daniel Hirschle" userId="e34ad4c7340f23b9" providerId="LiveId" clId="{0C22F79A-1779-4A3A-8A6F-A985D8091CAA}" dt="2025-06-23T15:20:26.568" v="6" actId="1036"/>
          <ac:spMkLst>
            <pc:docMk/>
            <pc:sldMk cId="4193279216" sldId="2147481136"/>
            <ac:spMk id="9" creationId="{6E6D61D2-6A1B-F634-6E87-E317E04B71F0}"/>
          </ac:spMkLst>
        </pc:spChg>
        <pc:spChg chg="mod">
          <ac:chgData name="Daniel Hirschle" userId="e34ad4c7340f23b9" providerId="LiveId" clId="{0C22F79A-1779-4A3A-8A6F-A985D8091CAA}" dt="2025-06-23T15:20:26.568" v="6" actId="1036"/>
          <ac:spMkLst>
            <pc:docMk/>
            <pc:sldMk cId="4193279216" sldId="2147481136"/>
            <ac:spMk id="14" creationId="{848C011C-32F6-F560-5160-2DF6232836D6}"/>
          </ac:spMkLst>
        </pc:spChg>
        <pc:spChg chg="mod">
          <ac:chgData name="Daniel Hirschle" userId="e34ad4c7340f23b9" providerId="LiveId" clId="{0C22F79A-1779-4A3A-8A6F-A985D8091CAA}" dt="2025-06-23T15:20:26.568" v="6" actId="1036"/>
          <ac:spMkLst>
            <pc:docMk/>
            <pc:sldMk cId="4193279216" sldId="2147481136"/>
            <ac:spMk id="15" creationId="{982D6F97-85E1-EA96-E0F9-119DD49E3B5A}"/>
          </ac:spMkLst>
        </pc:spChg>
        <pc:picChg chg="mod">
          <ac:chgData name="Daniel Hirschle" userId="e34ad4c7340f23b9" providerId="LiveId" clId="{0C22F79A-1779-4A3A-8A6F-A985D8091CAA}" dt="2025-06-23T15:20:26.568" v="6" actId="1036"/>
          <ac:picMkLst>
            <pc:docMk/>
            <pc:sldMk cId="4193279216" sldId="2147481136"/>
            <ac:picMk id="6" creationId="{38CFA81C-9EA3-4C35-D0B4-94B6692DBB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E6BFB0-AF51-4B4E-8919-9B2AC75116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125485" y="8748464"/>
            <a:ext cx="259200" cy="15388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r">
              <a:defRPr sz="1200"/>
            </a:lvl1pPr>
          </a:lstStyle>
          <a:p>
            <a:fld id="{601236BF-CEAB-4458-86BC-4C4B5D42BC15}" type="slidenum">
              <a:rPr lang="en-US" sz="1000" smtClean="0"/>
              <a:t>‹Nr.›</a:t>
            </a:fld>
            <a:endParaRPr lang="en-US" dirty="0"/>
          </a:p>
        </p:txBody>
      </p:sp>
      <p:pic>
        <p:nvPicPr>
          <p:cNvPr id="6" name="Picture 2" descr="Z:\Kunden\LBBW_V2010\_Stammmdaten\Logos\Logopakete 2018\LBBW Logo\Office (WMF)\LBBW_Logo_LBBW-Blau_sRGB.emf">
            <a:extLst>
              <a:ext uri="{FF2B5EF4-FFF2-40B4-BE49-F238E27FC236}">
                <a16:creationId xmlns:a16="http://schemas.microsoft.com/office/drawing/2014/main" id="{FDA6CA7D-C47A-41BD-A985-F5485E241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96" y="278504"/>
            <a:ext cx="784800" cy="16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272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DE" dirty="0"/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5485" y="8748464"/>
            <a:ext cx="258083" cy="15388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r">
              <a:defRPr sz="1000"/>
            </a:lvl1pPr>
          </a:lstStyle>
          <a:p>
            <a:fld id="{BF9B6062-FA97-4C2F-B80A-DFEB4FC27E4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Picture 2" descr="Z:\Kunden\LBBW_V2010\_Stammmdaten\Logos\Logopakete 2018\LBBW Logo\Office (WMF)\LBBW_Logo_LBBW-Blau_sRGB.emf">
            <a:extLst>
              <a:ext uri="{FF2B5EF4-FFF2-40B4-BE49-F238E27FC236}">
                <a16:creationId xmlns:a16="http://schemas.microsoft.com/office/drawing/2014/main" id="{AC68D61B-6AFE-4578-8E3D-366059B01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96" y="278504"/>
            <a:ext cx="784800" cy="16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58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defRPr sz="14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spcBef>
        <a:spcPts val="8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spcBef>
        <a:spcPts val="600"/>
      </a:spcBef>
      <a:buClr>
        <a:schemeClr val="accent2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spcBef>
        <a:spcPts val="200"/>
      </a:spcBef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40000" indent="-180000" algn="l" defTabSz="914400" rtl="0" eaLnBrk="1" latinLnBrk="0" hangingPunct="1">
      <a:spcBef>
        <a:spcPts val="200"/>
      </a:spcBef>
      <a:buClr>
        <a:schemeClr val="accent2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0" indent="0" algn="l" defTabSz="914400" rtl="0" eaLnBrk="1" latinLnBrk="0" hangingPunct="1">
      <a:spcBef>
        <a:spcPts val="800"/>
      </a:spcBef>
      <a:defRPr sz="1200" b="1" kern="1200">
        <a:solidFill>
          <a:schemeClr val="accent2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B6062-FA97-4C2F-B80A-DFEB4FC27E4E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83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7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7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oleObject" Target="../embeddings/oleObject3.bin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9.sv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sv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Relationship Id="rId4" Type="http://schemas.openxmlformats.org/officeDocument/2006/relationships/image" Target="../media/image7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4" Type="http://schemas.openxmlformats.org/officeDocument/2006/relationships/image" Target="../media/image7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oleObject" Target="../embeddings/oleObject4.bin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7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7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7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7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Titelfoli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0139169"/>
              </p:ext>
            </p:extLst>
          </p:nvPr>
        </p:nvGraphicFramePr>
        <p:xfrm>
          <a:off x="1811" y="1440"/>
          <a:ext cx="1811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6" imgH="275" progId="TCLayout.ActiveDocument.1">
                  <p:embed/>
                </p:oleObj>
              </mc:Choice>
              <mc:Fallback>
                <p:oleObj name="think-cell Folie" r:id="rId3" imgW="276" imgH="275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1" y="1440"/>
                        <a:ext cx="1811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So fügen Sie ein Hintergrundbild ein: Bitte wählen Sie ein Bild aus, indem Sie auf den Reiter „Einfügen“ klicken und den Befehl „Bilder“ wählen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DDD045B3-C753-47FA-95FF-B3949ED069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71364" y="368660"/>
            <a:ext cx="11448000" cy="3168290"/>
          </a:xfrm>
          <a:solidFill>
            <a:schemeClr val="bg2">
              <a:alpha val="90000"/>
            </a:schemeClr>
          </a:soli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9pPr>
          </a:lstStyle>
          <a:p>
            <a:pPr lvl="0"/>
            <a:r>
              <a:rPr lang="de-DE" noProof="0" dirty="0"/>
              <a:t> </a:t>
            </a:r>
            <a:endParaRPr lang="de-DE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9097EF19-96D9-490A-A282-EEB0FE14C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8000" y="1975078"/>
            <a:ext cx="10656000" cy="526298"/>
          </a:xfrm>
        </p:spPr>
        <p:txBody>
          <a:bodyPr vert="horz" anchor="b"/>
          <a:lstStyle>
            <a:lvl1pPr>
              <a:defRPr sz="38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Präsentationstitel max. 1-zeilig</a:t>
            </a:r>
          </a:p>
        </p:txBody>
      </p:sp>
      <p:sp>
        <p:nvSpPr>
          <p:cNvPr id="21" name="Untertitel 2">
            <a:extLst>
              <a:ext uri="{FF2B5EF4-FFF2-40B4-BE49-F238E27FC236}">
                <a16:creationId xmlns:a16="http://schemas.microsoft.com/office/drawing/2014/main" id="{7844E5D1-4CB8-4355-838A-404A5B7C88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68000" y="2609388"/>
            <a:ext cx="10656000" cy="276999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554A99D7-A0D7-4FD9-ABF2-BF838B324A9F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xfrm>
            <a:off x="10669178" y="3136322"/>
            <a:ext cx="754822" cy="184666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2FC47D04-347B-4CFD-8B4B-580A18FDC6AD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32" name="Textplatzhalter 29">
            <a:extLst>
              <a:ext uri="{FF2B5EF4-FFF2-40B4-BE49-F238E27FC236}">
                <a16:creationId xmlns:a16="http://schemas.microsoft.com/office/drawing/2014/main" id="{711ED3DE-D4E0-495F-BC07-934BA4AF37ED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 bwMode="gray">
          <a:xfrm>
            <a:off x="9725375" y="806735"/>
            <a:ext cx="1698625" cy="354013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9pPr>
          </a:lstStyle>
          <a:p>
            <a:pPr lvl="0"/>
            <a:r>
              <a:rPr lang="de-DE" noProof="0" dirty="0"/>
              <a:t> </a:t>
            </a:r>
            <a:endParaRPr lang="de-DE" dirty="0"/>
          </a:p>
        </p:txBody>
      </p:sp>
      <p:sp>
        <p:nvSpPr>
          <p:cNvPr id="39" name="Textplatzhalter 29">
            <a:extLst>
              <a:ext uri="{FF2B5EF4-FFF2-40B4-BE49-F238E27FC236}">
                <a16:creationId xmlns:a16="http://schemas.microsoft.com/office/drawing/2014/main" id="{1A32DFEF-5B45-4B66-9E4D-97B3F0BE3B80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 bwMode="gray">
          <a:xfrm>
            <a:off x="768000" y="1019460"/>
            <a:ext cx="1250950" cy="141288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9pPr>
          </a:lstStyle>
          <a:p>
            <a:pPr lvl="0"/>
            <a:r>
              <a:rPr lang="de-DE" noProof="0" dirty="0"/>
              <a:t> 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2DFAD4C-34F8-4135-91BE-7C8E9C2387D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35860" y="3136322"/>
            <a:ext cx="5652000" cy="184666"/>
          </a:xfrm>
        </p:spPr>
        <p:txBody>
          <a:bodyPr vert="horz" wrap="square" lIns="0" tIns="0" rIns="0" bIns="0" rtlCol="0" anchor="b">
            <a:spAutoFit/>
          </a:bodyPr>
          <a:lstStyle>
            <a:lvl1pPr algn="r">
              <a:defRPr lang="de-DE" sz="1200" b="0" dirty="0" smtClean="0"/>
            </a:lvl1pPr>
            <a:lvl2pPr algn="r">
              <a:defRPr lang="de-DE" sz="1800" dirty="0">
                <a:solidFill>
                  <a:schemeClr val="tx1"/>
                </a:solidFill>
              </a:defRPr>
            </a:lvl2pPr>
          </a:lstStyle>
          <a:p>
            <a:pPr lvl="0" defTabSz="914400"/>
            <a:r>
              <a:rPr lang="de-DE" dirty="0"/>
              <a:t>Sonstige Angaben</a:t>
            </a:r>
          </a:p>
        </p:txBody>
      </p:sp>
    </p:spTree>
    <p:extLst>
      <p:ext uri="{BB962C8B-B14F-4D97-AF65-F5344CB8AC3E}">
        <p14:creationId xmlns:p14="http://schemas.microsoft.com/office/powerpoint/2010/main" val="3186798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Kapiteltrenn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375449"/>
              </p:ext>
            </p:extLst>
          </p:nvPr>
        </p:nvGraphicFramePr>
        <p:xfrm>
          <a:off x="1811" y="1440"/>
          <a:ext cx="1811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6" imgH="275" progId="TCLayout.ActiveDocument.1">
                  <p:embed/>
                </p:oleObj>
              </mc:Choice>
              <mc:Fallback>
                <p:oleObj name="think-cell Folie" r:id="rId3" imgW="276" imgH="275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1" y="1440"/>
                        <a:ext cx="1811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el 12">
            <a:extLst>
              <a:ext uri="{FF2B5EF4-FFF2-40B4-BE49-F238E27FC236}">
                <a16:creationId xmlns:a16="http://schemas.microsoft.com/office/drawing/2014/main" id="{9097EF19-96D9-490A-A282-EEB0FE14C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99356" y="1628988"/>
            <a:ext cx="2376000" cy="1692000"/>
          </a:xfrm>
        </p:spPr>
        <p:txBody>
          <a:bodyPr vert="horz" wrap="none" anchor="t">
            <a:noAutofit/>
          </a:bodyPr>
          <a:lstStyle>
            <a:lvl1pPr>
              <a:defRPr sz="15200" b="1" spc="-420" baseline="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01</a:t>
            </a: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5F18D69-7DC3-458A-96D1-EE1F33BDB9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363" y="3501008"/>
            <a:ext cx="7561375" cy="1107996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accent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accent2"/>
                </a:solidFill>
              </a:defRPr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accent2"/>
                </a:solidFill>
              </a:defRPr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accent2"/>
                </a:solidFill>
              </a:defRPr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accent2"/>
                </a:solidFill>
              </a:defRPr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accent2"/>
                </a:solidFill>
              </a:defRPr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accent2"/>
                </a:solidFill>
              </a:defRPr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accent2"/>
                </a:solidFill>
              </a:defRPr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noProof="0" dirty="0"/>
              <a:t>Kapitelthema</a:t>
            </a:r>
            <a:br>
              <a:rPr lang="de-DE" noProof="0" dirty="0"/>
            </a:br>
            <a:r>
              <a:rPr lang="de-DE" noProof="0" dirty="0"/>
              <a:t>max. 2-zeilig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B8BE64-8014-4FE3-8BEA-4442303957E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gray">
          <a:xfrm>
            <a:off x="11291998" y="6616742"/>
            <a:ext cx="528638" cy="11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77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Kapiteltrenner 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0167519"/>
              </p:ext>
            </p:extLst>
          </p:nvPr>
        </p:nvGraphicFramePr>
        <p:xfrm>
          <a:off x="1811" y="1440"/>
          <a:ext cx="1811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6" imgH="275" progId="TCLayout.ActiveDocument.1">
                  <p:embed/>
                </p:oleObj>
              </mc:Choice>
              <mc:Fallback>
                <p:oleObj name="think-cell Folie" r:id="rId3" imgW="276" imgH="275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1" y="1440"/>
                        <a:ext cx="1811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ildplatzhalter 6">
            <a:extLst>
              <a:ext uri="{FF2B5EF4-FFF2-40B4-BE49-F238E27FC236}">
                <a16:creationId xmlns:a16="http://schemas.microsoft.com/office/drawing/2014/main" id="{877C90EA-B1B7-4DC9-8073-6F6298C302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9">
            <a:extLst>
              <a:ext uri="{FF2B5EF4-FFF2-40B4-BE49-F238E27FC236}">
                <a16:creationId xmlns:a16="http://schemas.microsoft.com/office/drawing/2014/main" id="{D9E1137B-4711-412C-B9BF-FC804D8429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71364" y="368660"/>
            <a:ext cx="3672000" cy="6120000"/>
          </a:xfrm>
          <a:solidFill>
            <a:schemeClr val="bg2">
              <a:alpha val="90000"/>
            </a:schemeClr>
          </a:soli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9pPr>
          </a:lstStyle>
          <a:p>
            <a:pPr lvl="0"/>
            <a:r>
              <a:rPr lang="de-DE" noProof="0" dirty="0"/>
              <a:t> </a:t>
            </a:r>
            <a:endParaRPr lang="de-DE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9097EF19-96D9-490A-A282-EEB0FE14C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23392" y="1628988"/>
            <a:ext cx="2376000" cy="1692000"/>
          </a:xfrm>
        </p:spPr>
        <p:txBody>
          <a:bodyPr vert="horz" wrap="none" anchor="t">
            <a:noAutofit/>
          </a:bodyPr>
          <a:lstStyle>
            <a:lvl1pPr>
              <a:defRPr sz="15200" b="1" spc="-420" baseline="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01</a:t>
            </a: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5F18D69-7DC3-458A-96D1-EE1F33BDB9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99" y="3501008"/>
            <a:ext cx="3024041" cy="1107996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accent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accent2"/>
                </a:solidFill>
              </a:defRPr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accent2"/>
                </a:solidFill>
              </a:defRPr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accent2"/>
                </a:solidFill>
              </a:defRPr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accent2"/>
                </a:solidFill>
              </a:defRPr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accent2"/>
                </a:solidFill>
              </a:defRPr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accent2"/>
                </a:solidFill>
              </a:defRPr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accent2"/>
                </a:solidFill>
              </a:defRPr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noProof="0" dirty="0"/>
              <a:t>Kapitelthema max. 3-zeilig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E0044F5B-6C6E-4ABE-954B-D99FF94E4374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11291998" y="6616742"/>
            <a:ext cx="528638" cy="111125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33">
                <a:noFill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2619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Kapiteltrenner Text auf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5212633"/>
              </p:ext>
            </p:extLst>
          </p:nvPr>
        </p:nvGraphicFramePr>
        <p:xfrm>
          <a:off x="1811" y="1440"/>
          <a:ext cx="1811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6" imgH="275" progId="TCLayout.ActiveDocument.1">
                  <p:embed/>
                </p:oleObj>
              </mc:Choice>
              <mc:Fallback>
                <p:oleObj name="think-cell Folie" r:id="rId3" imgW="276" imgH="275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1" y="1440"/>
                        <a:ext cx="1811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ildplatzhalter 6">
            <a:extLst>
              <a:ext uri="{FF2B5EF4-FFF2-40B4-BE49-F238E27FC236}">
                <a16:creationId xmlns:a16="http://schemas.microsoft.com/office/drawing/2014/main" id="{FD32B7BE-D35F-4D58-B66C-B13A9D49C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9097EF19-96D9-490A-A282-EEB0FE14C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99356" y="1628988"/>
            <a:ext cx="2376000" cy="1692000"/>
          </a:xfrm>
        </p:spPr>
        <p:txBody>
          <a:bodyPr vert="horz" wrap="none" anchor="t">
            <a:noAutofit/>
          </a:bodyPr>
          <a:lstStyle>
            <a:lvl1pPr>
              <a:defRPr sz="15200" b="1" spc="-4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01</a:t>
            </a:r>
            <a:endParaRPr lang="de-DE" dirty="0"/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5F18D69-7DC3-458A-96D1-EE1F33BDB9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363" y="3501008"/>
            <a:ext cx="3672000" cy="1107996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Kapitelthema max. 3-zeilig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5CAE66AE-CCF6-4C15-8FCA-CC728DD268E3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11291998" y="6616742"/>
            <a:ext cx="528638" cy="111125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33">
                <a:noFill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72027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6-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5E673E32-C5C2-4183-807E-1F66A51DF57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160001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6" imgH="306" progId="TCLayout.ActiveDocument.1">
                  <p:embed/>
                </p:oleObj>
              </mc:Choice>
              <mc:Fallback>
                <p:oleObj name="think-cell Folie" r:id="rId3" imgW="306" imgH="30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5E673E32-C5C2-4183-807E-1F66A51DF5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CAB728DA-38D6-4BD5-BC5C-D8B61473F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71364" y="332656"/>
            <a:ext cx="3670726" cy="29883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600"/>
            </a:lvl1pPr>
            <a:lvl2pPr>
              <a:spcBef>
                <a:spcPts val="1800"/>
              </a:spcBef>
              <a:defRPr sz="2000" b="1"/>
            </a:lvl2pPr>
            <a:lvl3pPr marL="0" indent="0">
              <a:spcBef>
                <a:spcPts val="900"/>
              </a:spcBef>
              <a:buNone/>
              <a:defRPr sz="1400"/>
            </a:lvl3pPr>
            <a:lvl4pPr marL="180000" indent="-18000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4pPr>
            <a:lvl5pPr marL="360000" indent="-180000">
              <a:buClr>
                <a:schemeClr val="accent1"/>
              </a:buClr>
              <a:buFont typeface="Symbol" panose="05050102010706020507" pitchFamily="18" charset="2"/>
              <a:buChar char="-"/>
              <a:defRPr sz="1400"/>
            </a:lvl5pPr>
            <a:lvl6pPr marL="540000" indent="-18000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900"/>
              </a:spcBef>
              <a:buNone/>
              <a:defRPr sz="1400" b="1">
                <a:solidFill>
                  <a:schemeClr val="accent2"/>
                </a:solidFill>
              </a:defRPr>
            </a:lvl7pPr>
            <a:lvl8pPr marL="0" indent="0">
              <a:spcBef>
                <a:spcPts val="900"/>
              </a:spcBef>
              <a:defRPr sz="1400"/>
            </a:lvl8pPr>
            <a:lvl9pPr marL="0" indent="0">
              <a:spcBef>
                <a:spcPts val="900"/>
              </a:spcBef>
              <a:defRPr sz="1400"/>
            </a:lvl9pPr>
          </a:lstStyle>
          <a:p>
            <a:pPr lvl="0"/>
            <a:r>
              <a:rPr lang="de-DE" dirty="0"/>
              <a:t>Folientitel </a:t>
            </a:r>
            <a:br>
              <a:rPr lang="de-DE" dirty="0"/>
            </a:br>
            <a:r>
              <a:rPr lang="de-DE" dirty="0"/>
              <a:t>max. 4-zeilig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FB1B89E8-2030-4FA5-9037-8AEBEBD890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148228" y="368300"/>
            <a:ext cx="3670726" cy="2952665"/>
          </a:xfrm>
        </p:spPr>
        <p:txBody>
          <a:bodyPr vert="horz">
            <a:noAutofit/>
          </a:bodyPr>
          <a:lstStyle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noProof="0" dirty="0"/>
              <a:t>Hinweis: Vordefinierte Schriftarten sind über die Listenebene frei wählbar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9C02BC74-B5AB-42D8-A49D-B23A715FF7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60000" y="3537011"/>
            <a:ext cx="3672000" cy="2952000"/>
          </a:xfrm>
          <a:solidFill>
            <a:schemeClr val="accent2"/>
          </a:solidFill>
        </p:spPr>
        <p:txBody>
          <a:bodyPr vert="horz" lIns="216000" tIns="144000" rIns="216000" bIns="144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Hinweis: Vordefinierte Schriftarten sind über die Listenebene frei wählbar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827A147B-3E2B-4BE2-868D-C15894CDC3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148228" y="3537011"/>
            <a:ext cx="3672000" cy="2952000"/>
          </a:xfrm>
          <a:solidFill>
            <a:schemeClr val="accent1"/>
          </a:solidFill>
        </p:spPr>
        <p:txBody>
          <a:bodyPr vert="horz" lIns="216000" tIns="144000" rIns="216000" bIns="144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Hinweis: Vordefinierte Schriftarten sind über die Listenebene frei wählbar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EDF39F73-96F0-44C2-B6B1-EB3D0B5AE00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71364" y="3537011"/>
            <a:ext cx="3672000" cy="2952000"/>
          </a:xfrm>
          <a:solidFill>
            <a:schemeClr val="accent1"/>
          </a:solidFill>
        </p:spPr>
        <p:txBody>
          <a:bodyPr vert="horz" lIns="216000" tIns="144000" rIns="216000" bIns="144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Hinweis: Vordefinierte Schriftarten sind über die Listenebene frei wählbar</a:t>
            </a:r>
          </a:p>
        </p:txBody>
      </p:sp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11C4AC24-D2B8-441E-A4B0-AEC305384A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4260000" y="368660"/>
            <a:ext cx="3672000" cy="2952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CBCBE94-9A7C-457B-B97B-4BB683D0A60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/>
        <p:txBody>
          <a:bodyPr/>
          <a:lstStyle/>
          <a:p>
            <a:fld id="{2ED5FAEF-3563-48DA-9F08-4F371F699DA7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9DD7BD-4C5D-420D-B41C-0126220058A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r>
              <a:rPr lang="de-DE" dirty="0"/>
              <a:t>War </a:t>
            </a:r>
            <a:r>
              <a:rPr lang="de-DE" dirty="0" err="1"/>
              <a:t>Discourse</a:t>
            </a:r>
            <a:r>
              <a:rPr lang="de-DE" dirty="0"/>
              <a:t> and </a:t>
            </a:r>
            <a:r>
              <a:rPr lang="de-DE" dirty="0" err="1"/>
              <a:t>Disaster</a:t>
            </a:r>
            <a:r>
              <a:rPr lang="de-DE" dirty="0"/>
              <a:t> Premium – Seminar Selected Topics in Finance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472736-B5D3-4234-9272-ECAC96AE306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r>
              <a:rPr lang="de-DE" dirty="0"/>
              <a:t>Page </a:t>
            </a:r>
            <a:fld id="{4925618C-4501-47D8-A435-AE7FFFDE37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1952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5-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5E673E32-C5C2-4183-807E-1F66A51DF57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52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6" imgH="306" progId="TCLayout.ActiveDocument.1">
                  <p:embed/>
                </p:oleObj>
              </mc:Choice>
              <mc:Fallback>
                <p:oleObj name="think-cell Folie" r:id="rId3" imgW="306" imgH="30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5E673E32-C5C2-4183-807E-1F66A51DF5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EA27B9A-8DE9-4272-B4CD-EA4A61153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364" y="332656"/>
            <a:ext cx="7561374" cy="997196"/>
          </a:xfrm>
        </p:spPr>
        <p:txBody>
          <a:bodyPr vert="horz"/>
          <a:lstStyle>
            <a:lvl1pPr>
              <a:defRPr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max. 2-zeilig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FB1B89E8-2030-4FA5-9037-8AEBEBD890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71364" y="1565707"/>
            <a:ext cx="7561373" cy="1755258"/>
          </a:xfrm>
        </p:spPr>
        <p:txBody>
          <a:bodyPr>
            <a:noAutofit/>
          </a:bodyPr>
          <a:lstStyle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noProof="0"/>
              <a:t>Hinweis: Vordefinierte Schriftarten sind über die Listenebene frei wählbar</a:t>
            </a:r>
            <a:endParaRPr lang="de-DE" noProof="0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5975420-4552-47E9-AE6A-32E4A93FD8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3537012"/>
            <a:ext cx="3672000" cy="2952688"/>
          </a:xfrm>
        </p:spPr>
        <p:txBody>
          <a:bodyPr>
            <a:noAutofit/>
          </a:bodyPr>
          <a:lstStyle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noProof="0" dirty="0"/>
              <a:t>Hinweis: Vordefinierte Schriftarten sind über die Listenebene frei wählbar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9C02BC74-B5AB-42D8-A49D-B23A715FF7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60000" y="3537011"/>
            <a:ext cx="3672000" cy="2952000"/>
          </a:xfrm>
          <a:solidFill>
            <a:schemeClr val="accent2"/>
          </a:solidFill>
        </p:spPr>
        <p:txBody>
          <a:bodyPr lIns="216000" tIns="144000" rIns="216000" bIns="144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Hinweis: Vordefinierte Schriftarten sind über die Listenebene frei wählbar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827A147B-3E2B-4BE2-868D-C15894CDC3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148228" y="3537011"/>
            <a:ext cx="3672000" cy="2952000"/>
          </a:xfrm>
          <a:solidFill>
            <a:schemeClr val="accent1"/>
          </a:solidFill>
        </p:spPr>
        <p:txBody>
          <a:bodyPr lIns="216000" tIns="144000" rIns="216000" bIns="144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Hinweis: Vordefinierte Schriftarten sind über die Listenebene frei wählbar</a:t>
            </a:r>
            <a:endParaRPr lang="de-DE" noProof="0" dirty="0"/>
          </a:p>
        </p:txBody>
      </p:sp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11C4AC24-D2B8-441E-A4B0-AEC305384A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48228" y="368660"/>
            <a:ext cx="3672000" cy="2952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CBCBE94-9A7C-457B-B97B-4BB683D0A60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/>
        <p:txBody>
          <a:bodyPr/>
          <a:lstStyle/>
          <a:p>
            <a:fld id="{F26BA262-2AE9-4840-B5B2-82D4A743624F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9DD7BD-4C5D-420D-B41C-0126220058A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r>
              <a:rPr lang="de-DE"/>
              <a:t>Prozessberatung // Die Standardmethodik der Prozessberatung in 4 Phasen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472736-B5D3-4234-9272-ECAC96AE306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r>
              <a:rPr lang="de-DE" dirty="0"/>
              <a:t>Page </a:t>
            </a:r>
            <a:fld id="{4925618C-4501-47D8-A435-AE7FFFDE37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5309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4-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484563"/>
              </p:ext>
            </p:extLst>
          </p:nvPr>
        </p:nvGraphicFramePr>
        <p:xfrm>
          <a:off x="1811" y="1440"/>
          <a:ext cx="1811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6" imgH="275" progId="TCLayout.ActiveDocument.1">
                  <p:embed/>
                </p:oleObj>
              </mc:Choice>
              <mc:Fallback>
                <p:oleObj name="think-cell Folie" r:id="rId3" imgW="276" imgH="275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1" y="1440"/>
                        <a:ext cx="1811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8">
            <a:extLst>
              <a:ext uri="{FF2B5EF4-FFF2-40B4-BE49-F238E27FC236}">
                <a16:creationId xmlns:a16="http://schemas.microsoft.com/office/drawing/2014/main" id="{263C633D-333B-4AFC-BF5B-F1A82254296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71364" y="3536950"/>
            <a:ext cx="7561374" cy="2952750"/>
          </a:xfrm>
          <a:solidFill>
            <a:schemeClr val="tx1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600">
                <a:solidFill>
                  <a:schemeClr val="bg1"/>
                </a:solidFill>
              </a:defRPr>
            </a:lvl1pPr>
            <a:lvl2pPr>
              <a:spcBef>
                <a:spcPts val="1800"/>
              </a:spcBef>
              <a:defRPr sz="2000" b="1"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None/>
              <a:defRPr sz="1400">
                <a:solidFill>
                  <a:schemeClr val="bg1"/>
                </a:solidFill>
              </a:defRPr>
            </a:lvl3pPr>
            <a:lvl4pPr marL="180000" indent="-18000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360000" indent="-180000">
              <a:buClr>
                <a:schemeClr val="accent1"/>
              </a:buClr>
              <a:buFont typeface="Symbol" panose="05050102010706020507" pitchFamily="18" charset="2"/>
              <a:buChar char="-"/>
              <a:defRPr sz="1400">
                <a:solidFill>
                  <a:schemeClr val="bg1"/>
                </a:solidFill>
              </a:defRPr>
            </a:lvl5pPr>
            <a:lvl6pPr marL="540000" indent="-18000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None/>
              <a:defRPr sz="1400" b="1">
                <a:solidFill>
                  <a:schemeClr val="accent2"/>
                </a:solidFill>
              </a:defRPr>
            </a:lvl7pPr>
            <a:lvl8pPr marL="0" indent="0">
              <a:spcBef>
                <a:spcPts val="900"/>
              </a:spcBef>
              <a:defRPr sz="1400"/>
            </a:lvl8pPr>
            <a:lvl9pPr marL="0" indent="0">
              <a:spcBef>
                <a:spcPts val="900"/>
              </a:spcBef>
              <a:defRPr sz="1400"/>
            </a:lvl9pPr>
          </a:lstStyle>
          <a:p>
            <a:pPr lvl="0"/>
            <a:r>
              <a:rPr lang="de-DE" dirty="0"/>
              <a:t>Folientitel</a:t>
            </a:r>
          </a:p>
          <a:p>
            <a:pPr lvl="1"/>
            <a:r>
              <a:rPr lang="de-DE" dirty="0"/>
              <a:t>Listenebene Subheadline</a:t>
            </a:r>
          </a:p>
          <a:p>
            <a:pPr lvl="2"/>
            <a:r>
              <a:rPr lang="de-DE" dirty="0"/>
              <a:t>Listenebene Fließtext</a:t>
            </a:r>
          </a:p>
          <a:p>
            <a:pPr lvl="3"/>
            <a:r>
              <a:rPr lang="de-DE" dirty="0"/>
              <a:t>Listenebene </a:t>
            </a:r>
            <a:r>
              <a:rPr lang="de-DE" dirty="0" err="1"/>
              <a:t>Bulletpoint</a:t>
            </a:r>
            <a:endParaRPr lang="de-DE" dirty="0"/>
          </a:p>
          <a:p>
            <a:pPr lvl="4"/>
            <a:r>
              <a:rPr lang="de-DE" dirty="0"/>
              <a:t>Listenebene: Unter-Aufzählung</a:t>
            </a:r>
          </a:p>
          <a:p>
            <a:pPr marL="540000" marR="0" lvl="5" indent="-180000" algn="l" defTabSz="108836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Listenebene: Unter-Aufzählung</a:t>
            </a:r>
          </a:p>
          <a:p>
            <a:pPr lvl="6"/>
            <a:r>
              <a:rPr lang="de-DE" dirty="0"/>
              <a:t>Listenebene: Fazit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E7D321B2-6940-41E3-A3A6-344732B0F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60000" y="368660"/>
            <a:ext cx="3672000" cy="2952000"/>
          </a:xfrm>
          <a:solidFill>
            <a:schemeClr val="accent2"/>
          </a:solidFill>
        </p:spPr>
        <p:txBody>
          <a:bodyPr lIns="216000" tIns="144000" rIns="216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Hinweis: Vordefinierte Schriftarten sind über die Listenebene frei wählbar</a:t>
            </a:r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D0438C03-0E13-4E1F-99AE-F5C13915665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 bwMode="gray">
          <a:xfrm>
            <a:off x="371364" y="368660"/>
            <a:ext cx="3672000" cy="2952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18240F41-25FA-4DD8-A705-B669ECAEFB3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 bwMode="gray">
          <a:xfrm>
            <a:off x="8148228" y="368660"/>
            <a:ext cx="3672000" cy="612104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7C6227-E12A-4B6A-A183-C6063984978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gray">
          <a:xfrm>
            <a:off x="11291998" y="6616742"/>
            <a:ext cx="528638" cy="111125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D1537C-B074-4965-BEFB-3AC14EB8F4FD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73D2C9-DC37-43B4-A9AC-A7F3397DC532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7768A4-EC0F-4E61-A1AC-141D83F190F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Prozessberatung // Die Standardmethodik der Prozessberatung in 4 Phasen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59777C-F0A0-4CAD-91CC-E6DF769EE3E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4925618C-4501-47D8-A435-AE7FFFDE37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7715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Box auf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8642208"/>
              </p:ext>
            </p:extLst>
          </p:nvPr>
        </p:nvGraphicFramePr>
        <p:xfrm>
          <a:off x="1811" y="1440"/>
          <a:ext cx="1811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6" imgH="275" progId="TCLayout.ActiveDocument.1">
                  <p:embed/>
                </p:oleObj>
              </mc:Choice>
              <mc:Fallback>
                <p:oleObj name="think-cell Folie" r:id="rId3" imgW="276" imgH="275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1" y="1440"/>
                        <a:ext cx="1811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8">
            <a:extLst>
              <a:ext uri="{FF2B5EF4-FFF2-40B4-BE49-F238E27FC236}">
                <a16:creationId xmlns:a16="http://schemas.microsoft.com/office/drawing/2014/main" id="{263C633D-333B-4AFC-BF5B-F1A82254296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71364" y="332656"/>
            <a:ext cx="3672000" cy="6156000"/>
          </a:xfrm>
          <a:noFill/>
        </p:spPr>
        <p:txBody>
          <a:bodyPr lIns="0" tIns="0" rIns="0" bIns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  <a:lvl2pPr>
              <a:spcBef>
                <a:spcPts val="1800"/>
              </a:spcBef>
              <a:defRPr sz="2000" b="1">
                <a:solidFill>
                  <a:schemeClr val="tx1"/>
                </a:solidFill>
              </a:defRPr>
            </a:lvl2pPr>
            <a:lvl3pPr marL="0" indent="0">
              <a:spcBef>
                <a:spcPts val="900"/>
              </a:spcBef>
              <a:buNone/>
              <a:defRPr sz="1400">
                <a:solidFill>
                  <a:schemeClr val="tx1"/>
                </a:solidFill>
              </a:defRPr>
            </a:lvl3pPr>
            <a:lvl4pPr marL="180000" indent="-18000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360000" indent="-180000">
              <a:buClr>
                <a:schemeClr val="tx1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</a:defRPr>
            </a:lvl5pPr>
            <a:lvl6pPr marL="540000" indent="-18000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900"/>
              </a:spcBef>
              <a:buNone/>
              <a:defRPr sz="1400" b="1">
                <a:solidFill>
                  <a:schemeClr val="accent2"/>
                </a:solidFill>
              </a:defRPr>
            </a:lvl7pPr>
            <a:lvl8pPr marL="0" indent="0">
              <a:spcBef>
                <a:spcPts val="900"/>
              </a:spcBef>
              <a:defRPr sz="1400"/>
            </a:lvl8pPr>
            <a:lvl9pPr marL="0" indent="0">
              <a:spcBef>
                <a:spcPts val="900"/>
              </a:spcBef>
              <a:defRPr sz="1400"/>
            </a:lvl9pPr>
          </a:lstStyle>
          <a:p>
            <a:pPr lvl="0"/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max. 3-zeilig</a:t>
            </a:r>
          </a:p>
          <a:p>
            <a:pPr lvl="1"/>
            <a:r>
              <a:rPr lang="de-DE" dirty="0"/>
              <a:t>Listenebene Subheadline</a:t>
            </a:r>
          </a:p>
          <a:p>
            <a:pPr lvl="2"/>
            <a:r>
              <a:rPr lang="de-DE" dirty="0"/>
              <a:t>Listenebene Fließtext</a:t>
            </a:r>
          </a:p>
          <a:p>
            <a:pPr lvl="3"/>
            <a:r>
              <a:rPr lang="de-DE" dirty="0"/>
              <a:t>Listenebene </a:t>
            </a:r>
            <a:r>
              <a:rPr lang="de-DE" dirty="0" err="1"/>
              <a:t>Bulletpoint</a:t>
            </a:r>
            <a:endParaRPr lang="de-DE" dirty="0"/>
          </a:p>
          <a:p>
            <a:pPr lvl="4"/>
            <a:r>
              <a:rPr lang="de-DE" dirty="0"/>
              <a:t>Listenebene: Unter-Aufzählung</a:t>
            </a:r>
          </a:p>
          <a:p>
            <a:pPr marL="540000" marR="0" lvl="5" indent="-180000" algn="l" defTabSz="108836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Listenebene: Unter-Aufzählung</a:t>
            </a:r>
          </a:p>
          <a:p>
            <a:pPr lvl="6"/>
            <a:r>
              <a:rPr lang="de-DE" dirty="0"/>
              <a:t>Listenebene: Fazit</a:t>
            </a:r>
          </a:p>
        </p:txBody>
      </p:sp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18240F41-25FA-4DD8-A705-B669ECAEFB3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 bwMode="gray">
          <a:xfrm>
            <a:off x="4260000" y="368660"/>
            <a:ext cx="7560228" cy="612104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E7D321B2-6940-41E3-A3A6-344732B0F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476228" y="3753316"/>
            <a:ext cx="7128000" cy="2520000"/>
          </a:xfrm>
          <a:solidFill>
            <a:schemeClr val="accent2"/>
          </a:solidFill>
        </p:spPr>
        <p:txBody>
          <a:bodyPr lIns="216000" tIns="144000" rIns="216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Hinweis: Vordefinierte Schriftarten sind über die Listenebene frei wählbar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41CF84-0DC6-40B2-BD85-3536118D639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gray">
          <a:xfrm>
            <a:off x="11291998" y="6616742"/>
            <a:ext cx="528638" cy="111125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5CFDE9-57AE-412B-947A-19628837A4D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73910F-8C69-40FB-80B4-B33FD3F34A72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8FEF5D-07CA-4B6A-98A6-E3026A7B1F9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War </a:t>
            </a:r>
            <a:r>
              <a:rPr lang="de-DE" dirty="0" err="1"/>
              <a:t>Discourse</a:t>
            </a:r>
            <a:r>
              <a:rPr lang="de-DE" dirty="0"/>
              <a:t> and </a:t>
            </a:r>
            <a:r>
              <a:rPr lang="de-DE" dirty="0" err="1"/>
              <a:t>Disaster</a:t>
            </a:r>
            <a:r>
              <a:rPr lang="de-DE" dirty="0"/>
              <a:t> Premium – Seminar Selected Topics in Finance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C1B964-7E04-433A-8705-0D4789F59B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4925618C-4501-47D8-A435-AE7FFFDE37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918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Box und Bild auf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831806"/>
              </p:ext>
            </p:extLst>
          </p:nvPr>
        </p:nvGraphicFramePr>
        <p:xfrm>
          <a:off x="1811" y="1440"/>
          <a:ext cx="1811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6" imgH="275" progId="TCLayout.ActiveDocument.1">
                  <p:embed/>
                </p:oleObj>
              </mc:Choice>
              <mc:Fallback>
                <p:oleObj name="think-cell Folie" r:id="rId3" imgW="276" imgH="275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1" y="1440"/>
                        <a:ext cx="1811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So fügen Sie ein Hintergrundbild ein: Bitte wählen Sie ein Bild aus, indem Sie auf den Reiter „Einfügen“ klicken und den Befehl „Bilder“ wählen</a:t>
            </a:r>
          </a:p>
        </p:txBody>
      </p:sp>
      <p:sp>
        <p:nvSpPr>
          <p:cNvPr id="14" name="Textplatzhalter 29">
            <a:extLst>
              <a:ext uri="{FF2B5EF4-FFF2-40B4-BE49-F238E27FC236}">
                <a16:creationId xmlns:a16="http://schemas.microsoft.com/office/drawing/2014/main" id="{F3B5B8DA-FE8B-402A-B97E-D583875A4D2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0" y="0"/>
            <a:ext cx="12192000" cy="6858000"/>
          </a:xfrm>
          <a:solidFill>
            <a:schemeClr val="tx1">
              <a:alpha val="50000"/>
            </a:schemeClr>
          </a:soli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9pPr>
          </a:lstStyle>
          <a:p>
            <a:pPr lvl="0"/>
            <a:r>
              <a:rPr lang="de-DE" noProof="0" dirty="0"/>
              <a:t> 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09302B-54CF-4834-BA33-E6E5584258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364" y="332656"/>
            <a:ext cx="7561374" cy="997196"/>
          </a:xfrm>
        </p:spPr>
        <p:txBody>
          <a:bodyPr vert="horz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max. 2-zeilig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35A07711-C112-4B2C-9F8E-1DD9CFFFE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71364" y="1557338"/>
            <a:ext cx="7561374" cy="4931673"/>
          </a:xfrm>
          <a:solidFill>
            <a:schemeClr val="accent1"/>
          </a:solidFill>
        </p:spPr>
        <p:txBody>
          <a:bodyPr lIns="216000" tIns="144000" rIns="216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Hinweis: Vordefinierte Schriftarten sind über die Listenebene frei wählbar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549F27BE-C979-466A-B94E-D4B05667522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8148228" y="1557339"/>
            <a:ext cx="3672297" cy="4932362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B92014A4-D4BE-444D-8288-DCDAE97A041D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 bwMode="gray">
          <a:xfrm>
            <a:off x="11291998" y="6616742"/>
            <a:ext cx="528638" cy="111125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33">
                <a:noFill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F919A2-AE83-4A72-A6D6-DA24F9DFCAA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E0540F7-4337-4396-BE24-9AF88FB85DE2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6F1E9C-B234-4E3E-B797-DACE8C6BF4B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dirty="0"/>
              <a:t>War </a:t>
            </a:r>
            <a:r>
              <a:rPr lang="de-DE" dirty="0" err="1"/>
              <a:t>Discourse</a:t>
            </a:r>
            <a:r>
              <a:rPr lang="de-DE" dirty="0"/>
              <a:t> and </a:t>
            </a:r>
            <a:r>
              <a:rPr lang="de-DE" dirty="0" err="1"/>
              <a:t>Disaster</a:t>
            </a:r>
            <a:r>
              <a:rPr lang="de-DE" dirty="0"/>
              <a:t> Premium – Seminar Selected Topics in Finance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0BFB59-97A0-4E81-9DE4-AE57066E54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4925618C-4501-47D8-A435-AE7FFFDE37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929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ex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89227509"/>
              </p:ext>
            </p:extLst>
          </p:nvPr>
        </p:nvGraphicFramePr>
        <p:xfrm>
          <a:off x="1811" y="1440"/>
          <a:ext cx="1811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6" imgH="275" progId="TCLayout.ActiveDocument.1">
                  <p:embed/>
                </p:oleObj>
              </mc:Choice>
              <mc:Fallback>
                <p:oleObj name="think-cell Folie" r:id="rId4" imgW="276" imgH="275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1" y="1440"/>
                        <a:ext cx="1811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80997" cy="143985"/>
          </a:xfrm>
          <a:prstGeom prst="rect">
            <a:avLst/>
          </a:prstGeom>
          <a:solidFill>
            <a:srgbClr val="E3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endParaRPr lang="de-DE" sz="2400" b="1" i="0" baseline="0" dirty="0" err="1">
              <a:solidFill>
                <a:schemeClr val="accent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4" y="1556792"/>
            <a:ext cx="11448000" cy="493200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 noProof="0" dirty="0"/>
              <a:t>Hinweis: Vordefinierte Schriftarten sind über die Listenebene frei wählbar</a:t>
            </a:r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834F2A36-335E-4522-AC77-B45944C49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364" y="332656"/>
            <a:ext cx="11448000" cy="997196"/>
          </a:xfrm>
        </p:spPr>
        <p:txBody>
          <a:bodyPr vert="horz"/>
          <a:lstStyle>
            <a:lvl1pPr>
              <a:defRPr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max. 2-zeilig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1364" y="6366229"/>
            <a:ext cx="11448000" cy="12311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</a:defRPr>
            </a:lvl9pPr>
          </a:lstStyle>
          <a:p>
            <a:r>
              <a:rPr lang="de-DE" dirty="0"/>
              <a:t>Fußnote / Quellenangabe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FA673A-073E-4B2F-80A8-062D0611BF10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8F4461A0-8218-42CE-8BF5-1D7F4A75CF12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DD460E-2C3B-4085-AB13-CEB11B7540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de-DE" dirty="0"/>
              <a:t>War </a:t>
            </a:r>
            <a:r>
              <a:rPr lang="de-DE" dirty="0" err="1"/>
              <a:t>Discourse</a:t>
            </a:r>
            <a:r>
              <a:rPr lang="de-DE" dirty="0"/>
              <a:t> and </a:t>
            </a:r>
            <a:r>
              <a:rPr lang="de-DE" dirty="0" err="1"/>
              <a:t>Disaster</a:t>
            </a:r>
            <a:r>
              <a:rPr lang="de-DE" dirty="0"/>
              <a:t> Premium – Seminar Selected Topics in Finance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C04E26-92DA-4CAF-882A-675AA2FFAE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r>
              <a:rPr lang="de-DE" dirty="0"/>
              <a:t>Page </a:t>
            </a:r>
            <a:fld id="{4925618C-4501-47D8-A435-AE7FFFDE37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763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727" userDrawn="1">
          <p15:clr>
            <a:srgbClr val="FBAE40"/>
          </p15:clr>
        </p15:guide>
        <p15:guide id="3" pos="3953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ex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5871370"/>
              </p:ext>
            </p:extLst>
          </p:nvPr>
        </p:nvGraphicFramePr>
        <p:xfrm>
          <a:off x="1811" y="1440"/>
          <a:ext cx="1811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6" imgH="275" progId="TCLayout.ActiveDocument.1">
                  <p:embed/>
                </p:oleObj>
              </mc:Choice>
              <mc:Fallback>
                <p:oleObj name="think-cell Folie" r:id="rId4" imgW="276" imgH="275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1" y="1440"/>
                        <a:ext cx="1811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80997" cy="143985"/>
          </a:xfrm>
          <a:prstGeom prst="rect">
            <a:avLst/>
          </a:prstGeom>
          <a:solidFill>
            <a:srgbClr val="E3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endParaRPr lang="de-DE" sz="2400" b="1" i="0" baseline="0" dirty="0" err="1">
              <a:solidFill>
                <a:schemeClr val="accent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4" y="1556791"/>
            <a:ext cx="5544000" cy="493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noProof="0" dirty="0"/>
              <a:t>Hinweis: Vordefinierte Schriftarten sind über die Listenebene frei wählbar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76020" y="1556791"/>
            <a:ext cx="5544000" cy="493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noProof="0" dirty="0"/>
              <a:t>Hinweis: Vordefinierte Schriftarten sind über die Listenebene frei wählbar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B9D16C3-9ECD-4393-8DD1-480F6374FE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364" y="332656"/>
            <a:ext cx="11448000" cy="997196"/>
          </a:xfrm>
        </p:spPr>
        <p:txBody>
          <a:bodyPr vert="horz"/>
          <a:lstStyle/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max. 2-zeilig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1364" y="6366229"/>
            <a:ext cx="11448000" cy="12311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900" b="0">
                <a:solidFill>
                  <a:schemeClr val="tx1"/>
                </a:solidFill>
              </a:defRPr>
            </a:lvl5pPr>
            <a:lvl6pPr>
              <a:spcBef>
                <a:spcPts val="0"/>
              </a:spcBef>
              <a:defRPr sz="900" b="0">
                <a:solidFill>
                  <a:schemeClr val="tx1"/>
                </a:solidFill>
              </a:defRPr>
            </a:lvl6pPr>
            <a:lvl7pPr>
              <a:spcBef>
                <a:spcPts val="0"/>
              </a:spcBef>
              <a:defRPr sz="900" b="0">
                <a:solidFill>
                  <a:schemeClr val="tx1"/>
                </a:solidFill>
              </a:defRPr>
            </a:lvl7pPr>
            <a:lvl8pPr>
              <a:spcBef>
                <a:spcPts val="0"/>
              </a:spcBef>
              <a:defRPr sz="900" b="0">
                <a:solidFill>
                  <a:schemeClr val="tx1"/>
                </a:solidFill>
              </a:defRPr>
            </a:lvl8pPr>
            <a:lvl9pPr>
              <a:spcBef>
                <a:spcPts val="0"/>
              </a:spcBef>
              <a:defRPr sz="900" b="0">
                <a:solidFill>
                  <a:schemeClr val="tx1"/>
                </a:solidFill>
              </a:defRPr>
            </a:lvl9pPr>
          </a:lstStyle>
          <a:p>
            <a:r>
              <a:rPr lang="de-DE" dirty="0"/>
              <a:t>Fußnote / Quellenangabe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D8F71E-B4E0-4194-A5D2-387E55F9031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7DBC4F08-6172-49CA-BB47-8BCE9A64B7CA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2B976E-F46B-4EAC-B93F-9CFF44440D3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de-DE" dirty="0"/>
              <a:t>War </a:t>
            </a:r>
            <a:r>
              <a:rPr lang="de-DE" dirty="0" err="1"/>
              <a:t>Discourse</a:t>
            </a:r>
            <a:r>
              <a:rPr lang="de-DE" dirty="0"/>
              <a:t> and </a:t>
            </a:r>
            <a:r>
              <a:rPr lang="de-DE" dirty="0" err="1"/>
              <a:t>Disaster</a:t>
            </a:r>
            <a:r>
              <a:rPr lang="de-DE" dirty="0"/>
              <a:t> Premium – Seminar Selected Topics in Finance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1B9D4B-0C9A-46F4-B035-7AD2FCF38A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r>
              <a:rPr lang="de-DE" dirty="0"/>
              <a:t>Page </a:t>
            </a:r>
            <a:fld id="{4925618C-4501-47D8-A435-AE7FFFDE37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012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727" userDrawn="1">
          <p15:clr>
            <a:srgbClr val="FBAE40"/>
          </p15:clr>
        </p15:guide>
        <p15:guide id="3" pos="395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Titelfolie 3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47483119"/>
              </p:ext>
            </p:extLst>
          </p:nvPr>
        </p:nvGraphicFramePr>
        <p:xfrm>
          <a:off x="1811" y="1440"/>
          <a:ext cx="1811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6" imgH="275" progId="TCLayout.ActiveDocument.1">
                  <p:embed/>
                </p:oleObj>
              </mc:Choice>
              <mc:Fallback>
                <p:oleObj name="think-cell Folie" r:id="rId3" imgW="276" imgH="275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1" y="1440"/>
                        <a:ext cx="1811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So fügen Sie ein Hintergrundbild ein: Bitte wählen Sie ein Bild aus, indem Sie auf den Reiter „Einfügen“ klicken und den Befehl „Bilder“ wählen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DDD045B3-C753-47FA-95FF-B3949ED069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259796" y="368660"/>
            <a:ext cx="7560729" cy="6121040"/>
          </a:xfrm>
          <a:solidFill>
            <a:schemeClr val="bg2">
              <a:alpha val="90000"/>
            </a:schemeClr>
          </a:soli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9pPr>
          </a:lstStyle>
          <a:p>
            <a:pPr lvl="0"/>
            <a:r>
              <a:rPr lang="de-DE" noProof="0" dirty="0"/>
              <a:t> </a:t>
            </a:r>
            <a:endParaRPr lang="de-DE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9097EF19-96D9-490A-A282-EEB0FE14C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56432" y="1850106"/>
            <a:ext cx="6767567" cy="1578894"/>
          </a:xfrm>
        </p:spPr>
        <p:txBody>
          <a:bodyPr vert="horz" anchor="b"/>
          <a:lstStyle>
            <a:lvl1pPr>
              <a:defRPr sz="38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Präsentationstitel </a:t>
            </a:r>
            <a:br>
              <a:rPr lang="de-DE" dirty="0"/>
            </a:br>
            <a:r>
              <a:rPr lang="de-DE" dirty="0"/>
              <a:t>Blindtext</a:t>
            </a:r>
            <a:br>
              <a:rPr lang="de-DE" dirty="0"/>
            </a:br>
            <a:r>
              <a:rPr lang="de-DE" dirty="0"/>
              <a:t>max. 3-zeilig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554A99D7-A0D7-4FD9-ABF2-BF838B324A9F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xfrm>
            <a:off x="4656432" y="5907718"/>
            <a:ext cx="754822" cy="184666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2DC891B3-5035-4523-BC67-11E8947B9D75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2C6C408D-2C34-49BA-B204-015FE00894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656432" y="3537012"/>
            <a:ext cx="6767568" cy="276999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32" name="Textplatzhalter 29">
            <a:extLst>
              <a:ext uri="{FF2B5EF4-FFF2-40B4-BE49-F238E27FC236}">
                <a16:creationId xmlns:a16="http://schemas.microsoft.com/office/drawing/2014/main" id="{711ED3DE-D4E0-495F-BC07-934BA4AF37ED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 bwMode="gray">
          <a:xfrm>
            <a:off x="9725375" y="806735"/>
            <a:ext cx="1698625" cy="354013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9pPr>
          </a:lstStyle>
          <a:p>
            <a:pPr lvl="0"/>
            <a:r>
              <a:rPr lang="de-DE" noProof="0" dirty="0"/>
              <a:t> </a:t>
            </a:r>
            <a:endParaRPr lang="de-DE" dirty="0"/>
          </a:p>
        </p:txBody>
      </p:sp>
      <p:sp>
        <p:nvSpPr>
          <p:cNvPr id="39" name="Textplatzhalter 29">
            <a:extLst>
              <a:ext uri="{FF2B5EF4-FFF2-40B4-BE49-F238E27FC236}">
                <a16:creationId xmlns:a16="http://schemas.microsoft.com/office/drawing/2014/main" id="{1A32DFEF-5B45-4B66-9E4D-97B3F0BE3B80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 bwMode="gray">
          <a:xfrm>
            <a:off x="4656432" y="1019460"/>
            <a:ext cx="1250950" cy="141288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9pPr>
          </a:lstStyle>
          <a:p>
            <a:pPr lvl="0"/>
            <a:r>
              <a:rPr lang="de-DE" noProof="0" dirty="0"/>
              <a:t> 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5488CF9A-2322-4FC6-B83E-0A5FB46B00D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9087" y="5907718"/>
            <a:ext cx="5652000" cy="184666"/>
          </a:xfrm>
        </p:spPr>
        <p:txBody>
          <a:bodyPr vert="horz" wrap="square" lIns="0" tIns="0" rIns="0" bIns="0" rtlCol="0" anchor="b">
            <a:spAutoFit/>
          </a:bodyPr>
          <a:lstStyle>
            <a:lvl1pPr algn="l">
              <a:defRPr lang="de-DE" sz="1200" b="0" dirty="0" smtClean="0"/>
            </a:lvl1pPr>
            <a:lvl2pPr algn="r">
              <a:defRPr lang="de-DE" sz="1800" dirty="0">
                <a:solidFill>
                  <a:schemeClr val="tx1"/>
                </a:solidFill>
              </a:defRPr>
            </a:lvl2pPr>
          </a:lstStyle>
          <a:p>
            <a:pPr lvl="0" defTabSz="914400"/>
            <a:r>
              <a:rPr lang="de-DE" dirty="0"/>
              <a:t>Sonstige Angaben</a:t>
            </a:r>
          </a:p>
        </p:txBody>
      </p:sp>
    </p:spTree>
    <p:extLst>
      <p:ext uri="{BB962C8B-B14F-4D97-AF65-F5344CB8AC3E}">
        <p14:creationId xmlns:p14="http://schemas.microsoft.com/office/powerpoint/2010/main" val="3126907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4228642"/>
              </p:ext>
            </p:extLst>
          </p:nvPr>
        </p:nvGraphicFramePr>
        <p:xfrm>
          <a:off x="1811" y="1440"/>
          <a:ext cx="1811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6" imgH="275" progId="TCLayout.ActiveDocument.1">
                  <p:embed/>
                </p:oleObj>
              </mc:Choice>
              <mc:Fallback>
                <p:oleObj name="think-cell Folie" r:id="rId4" imgW="276" imgH="275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1" y="1440"/>
                        <a:ext cx="1811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80997" cy="143985"/>
          </a:xfrm>
          <a:prstGeom prst="rect">
            <a:avLst/>
          </a:prstGeom>
          <a:solidFill>
            <a:srgbClr val="E3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endParaRPr lang="de-DE" sz="2400" b="1" i="0" baseline="0" dirty="0" err="1">
              <a:solidFill>
                <a:schemeClr val="accent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F049E3AF-30CC-4B3C-9306-ECED8F5F4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364" y="332656"/>
            <a:ext cx="11448000" cy="997196"/>
          </a:xfrm>
        </p:spPr>
        <p:txBody>
          <a:bodyPr vert="horz"/>
          <a:lstStyle/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max. 2-zeilig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6C2B70-DDF1-4187-8814-9AFAE01F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9544219-7ED8-47D0-B59C-57112964683E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561BE8-D286-4F75-8A7A-0DF22D57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dirty="0"/>
              <a:t>War </a:t>
            </a:r>
            <a:r>
              <a:rPr lang="de-DE" dirty="0" err="1"/>
              <a:t>Discourse</a:t>
            </a:r>
            <a:r>
              <a:rPr lang="de-DE" dirty="0"/>
              <a:t> and </a:t>
            </a:r>
            <a:r>
              <a:rPr lang="de-DE" dirty="0" err="1"/>
              <a:t>Disaster</a:t>
            </a:r>
            <a:r>
              <a:rPr lang="de-DE" dirty="0"/>
              <a:t> Premium – Seminar Selected Topics in Finance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D4A82C-B2B0-42E4-B272-94FBF850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Page </a:t>
            </a:r>
            <a:fld id="{4925618C-4501-47D8-A435-AE7FFFDE376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4FFDE97B-9111-4DB9-9653-98DB48D34E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1364" y="6366229"/>
            <a:ext cx="11448000" cy="12311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900" b="0">
                <a:solidFill>
                  <a:schemeClr val="tx1"/>
                </a:solidFill>
              </a:defRPr>
            </a:lvl5pPr>
            <a:lvl6pPr>
              <a:spcBef>
                <a:spcPts val="0"/>
              </a:spcBef>
              <a:defRPr sz="900" b="0">
                <a:solidFill>
                  <a:schemeClr val="tx1"/>
                </a:solidFill>
              </a:defRPr>
            </a:lvl6pPr>
            <a:lvl7pPr>
              <a:spcBef>
                <a:spcPts val="0"/>
              </a:spcBef>
              <a:defRPr sz="900" b="0">
                <a:solidFill>
                  <a:schemeClr val="tx1"/>
                </a:solidFill>
              </a:defRPr>
            </a:lvl7pPr>
            <a:lvl8pPr>
              <a:spcBef>
                <a:spcPts val="0"/>
              </a:spcBef>
              <a:defRPr sz="900" b="0">
                <a:solidFill>
                  <a:schemeClr val="tx1"/>
                </a:solidFill>
              </a:defRPr>
            </a:lvl8pPr>
            <a:lvl9pPr>
              <a:spcBef>
                <a:spcPts val="0"/>
              </a:spcBef>
              <a:defRPr sz="900" b="0">
                <a:solidFill>
                  <a:schemeClr val="tx1"/>
                </a:solidFill>
              </a:defRPr>
            </a:lvl9pPr>
          </a:lstStyle>
          <a:p>
            <a:r>
              <a:rPr lang="de-DE" dirty="0"/>
              <a:t>Fußnote / Quellenangabe</a:t>
            </a:r>
          </a:p>
        </p:txBody>
      </p:sp>
    </p:spTree>
    <p:extLst>
      <p:ext uri="{BB962C8B-B14F-4D97-AF65-F5344CB8AC3E}">
        <p14:creationId xmlns:p14="http://schemas.microsoft.com/office/powerpoint/2010/main" val="2555462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727" userDrawn="1">
          <p15:clr>
            <a:srgbClr val="FBAE40"/>
          </p15:clr>
        </p15:guide>
        <p15:guide id="3" pos="3953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2855580"/>
              </p:ext>
            </p:extLst>
          </p:nvPr>
        </p:nvGraphicFramePr>
        <p:xfrm>
          <a:off x="1811" y="1440"/>
          <a:ext cx="1811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6" imgH="275" progId="TCLayout.ActiveDocument.1">
                  <p:embed/>
                </p:oleObj>
              </mc:Choice>
              <mc:Fallback>
                <p:oleObj name="think-cell Folie" r:id="rId4" imgW="276" imgH="275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1" y="1440"/>
                        <a:ext cx="1811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80997" cy="143985"/>
          </a:xfrm>
          <a:prstGeom prst="rect">
            <a:avLst/>
          </a:prstGeom>
          <a:solidFill>
            <a:srgbClr val="E3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endParaRPr lang="de-DE" sz="2400" b="1" i="0" baseline="0" dirty="0" err="1">
              <a:solidFill>
                <a:schemeClr val="accent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76020" y="1556791"/>
            <a:ext cx="5544000" cy="493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noProof="0" dirty="0"/>
              <a:t>Hinweis: Vordefinierte Schriftarten sind über die Listenebene frei wählbar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 bwMode="gray">
          <a:xfrm>
            <a:off x="371364" y="1556792"/>
            <a:ext cx="5544000" cy="4932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878EFE5-FE6E-4259-A16F-60E98DF982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364" y="332656"/>
            <a:ext cx="11448000" cy="997196"/>
          </a:xfrm>
        </p:spPr>
        <p:txBody>
          <a:bodyPr vert="horz"/>
          <a:lstStyle/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max. 2-zeilig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68C631-9699-4486-B078-44B3DE90F6DC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28187A86-3CA7-422D-A602-11A356B2F518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8F7CF-6284-4C73-A591-5FB10B06632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de-DE" dirty="0"/>
              <a:t>War </a:t>
            </a:r>
            <a:r>
              <a:rPr lang="de-DE" dirty="0" err="1"/>
              <a:t>Discourse</a:t>
            </a:r>
            <a:r>
              <a:rPr lang="de-DE" dirty="0"/>
              <a:t> and </a:t>
            </a:r>
            <a:r>
              <a:rPr lang="de-DE" dirty="0" err="1"/>
              <a:t>Disaster</a:t>
            </a:r>
            <a:r>
              <a:rPr lang="de-DE" dirty="0"/>
              <a:t> Premium – Seminar Selected Topics in Finance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1A42E5-E347-455C-98C0-8C079E659AA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r>
              <a:rPr lang="de-DE" dirty="0"/>
              <a:t>Page </a:t>
            </a:r>
            <a:fld id="{4925618C-4501-47D8-A435-AE7FFFDE376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D1B68AC5-3B62-4116-9265-DA9893F55C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76020" y="6366229"/>
            <a:ext cx="5544000" cy="12311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900" b="0">
                <a:solidFill>
                  <a:schemeClr val="tx1"/>
                </a:solidFill>
              </a:defRPr>
            </a:lvl5pPr>
            <a:lvl6pPr>
              <a:spcBef>
                <a:spcPts val="0"/>
              </a:spcBef>
              <a:defRPr sz="900" b="0">
                <a:solidFill>
                  <a:schemeClr val="tx1"/>
                </a:solidFill>
              </a:defRPr>
            </a:lvl6pPr>
            <a:lvl7pPr>
              <a:spcBef>
                <a:spcPts val="0"/>
              </a:spcBef>
              <a:defRPr sz="900" b="0">
                <a:solidFill>
                  <a:schemeClr val="tx1"/>
                </a:solidFill>
              </a:defRPr>
            </a:lvl7pPr>
            <a:lvl8pPr>
              <a:spcBef>
                <a:spcPts val="0"/>
              </a:spcBef>
              <a:defRPr sz="900" b="0">
                <a:solidFill>
                  <a:schemeClr val="tx1"/>
                </a:solidFill>
              </a:defRPr>
            </a:lvl8pPr>
            <a:lvl9pPr>
              <a:spcBef>
                <a:spcPts val="0"/>
              </a:spcBef>
              <a:defRPr sz="900" b="0">
                <a:solidFill>
                  <a:schemeClr val="tx1"/>
                </a:solidFill>
              </a:defRPr>
            </a:lvl9pPr>
          </a:lstStyle>
          <a:p>
            <a:r>
              <a:rPr lang="de-DE" dirty="0"/>
              <a:t>Fußnote / Quellenangabe</a:t>
            </a:r>
          </a:p>
        </p:txBody>
      </p:sp>
    </p:spTree>
    <p:extLst>
      <p:ext uri="{BB962C8B-B14F-4D97-AF65-F5344CB8AC3E}">
        <p14:creationId xmlns:p14="http://schemas.microsoft.com/office/powerpoint/2010/main" val="277872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727" userDrawn="1">
          <p15:clr>
            <a:srgbClr val="FBAE40"/>
          </p15:clr>
        </p15:guide>
        <p15:guide id="3" pos="3953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6189188"/>
              </p:ext>
            </p:extLst>
          </p:nvPr>
        </p:nvGraphicFramePr>
        <p:xfrm>
          <a:off x="1811" y="1440"/>
          <a:ext cx="1811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6" imgH="275" progId="TCLayout.ActiveDocument.1">
                  <p:embed/>
                </p:oleObj>
              </mc:Choice>
              <mc:Fallback>
                <p:oleObj name="think-cell Folie" r:id="rId4" imgW="276" imgH="275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1" y="1440"/>
                        <a:ext cx="1811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80997" cy="143985"/>
          </a:xfrm>
          <a:prstGeom prst="rect">
            <a:avLst/>
          </a:prstGeom>
          <a:solidFill>
            <a:srgbClr val="E3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endParaRPr lang="de-DE" sz="2400" b="1" i="0" baseline="0" dirty="0" err="1">
              <a:solidFill>
                <a:schemeClr val="accent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76020" y="1556791"/>
            <a:ext cx="5544000" cy="493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noProof="0" dirty="0"/>
              <a:t>Hinweis: Vordefinierte Schriftarten sind über die Listenebene frei wählbar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4"/>
          </p:nvPr>
        </p:nvSpPr>
        <p:spPr bwMode="gray">
          <a:xfrm>
            <a:off x="371364" y="2240868"/>
            <a:ext cx="5544000" cy="4032000"/>
          </a:xfrm>
        </p:spPr>
        <p:txBody>
          <a:bodyPr>
            <a:noAutofit/>
          </a:bodyPr>
          <a:lstStyle>
            <a:lvl1pPr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71364" y="1556792"/>
            <a:ext cx="5544000" cy="287259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5pPr>
              <a:defRPr/>
            </a:lvl5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1364" y="1848663"/>
            <a:ext cx="5544000" cy="21544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r>
              <a:rPr lang="de-DE" dirty="0"/>
              <a:t>Werteinheit</a:t>
            </a:r>
          </a:p>
        </p:txBody>
      </p:sp>
      <p:sp>
        <p:nvSpPr>
          <p:cNvPr id="17" name="Titel 16">
            <a:extLst>
              <a:ext uri="{FF2B5EF4-FFF2-40B4-BE49-F238E27FC236}">
                <a16:creationId xmlns:a16="http://schemas.microsoft.com/office/drawing/2014/main" id="{97451FDB-66D6-4712-9633-63AFB24DE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364" y="332656"/>
            <a:ext cx="11448000" cy="997196"/>
          </a:xfrm>
        </p:spPr>
        <p:txBody>
          <a:bodyPr vert="horz"/>
          <a:lstStyle/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max. 2-zeilig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1364" y="6366229"/>
            <a:ext cx="11448000" cy="12311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</a:defRPr>
            </a:lvl9pPr>
          </a:lstStyle>
          <a:p>
            <a:r>
              <a:rPr lang="de-DE" dirty="0"/>
              <a:t>Fußnote / Quellenangabe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435088-54BA-44BD-91DF-9ED6FAF6173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/>
        <p:txBody>
          <a:bodyPr/>
          <a:lstStyle/>
          <a:p>
            <a:fld id="{53E876D5-A88F-42DC-AC6A-BE8F569A224F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CC0AF7-B14C-417F-A74C-485BDB43C89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r>
              <a:rPr lang="de-DE" dirty="0"/>
              <a:t>War </a:t>
            </a:r>
            <a:r>
              <a:rPr lang="de-DE" dirty="0" err="1"/>
              <a:t>Discourse</a:t>
            </a:r>
            <a:r>
              <a:rPr lang="de-DE" dirty="0"/>
              <a:t> and </a:t>
            </a:r>
            <a:r>
              <a:rPr lang="de-DE" dirty="0" err="1"/>
              <a:t>Disaster</a:t>
            </a:r>
            <a:r>
              <a:rPr lang="de-DE" dirty="0"/>
              <a:t> Premium – Seminar Selected Topics in Finance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95E670C-7416-46FF-A380-5E74D7938D6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r>
              <a:rPr lang="de-DE" dirty="0"/>
              <a:t>Page </a:t>
            </a:r>
            <a:fld id="{4925618C-4501-47D8-A435-AE7FFFDE37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9540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727" userDrawn="1">
          <p15:clr>
            <a:srgbClr val="FBAE40"/>
          </p15:clr>
        </p15:guide>
        <p15:guide id="3" pos="3953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Text auf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9224907"/>
              </p:ext>
            </p:extLst>
          </p:nvPr>
        </p:nvGraphicFramePr>
        <p:xfrm>
          <a:off x="1811" y="1440"/>
          <a:ext cx="1811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6" imgH="275" progId="TCLayout.ActiveDocument.1">
                  <p:embed/>
                </p:oleObj>
              </mc:Choice>
              <mc:Fallback>
                <p:oleObj name="think-cell Folie" r:id="rId4" imgW="276" imgH="275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1" y="1440"/>
                        <a:ext cx="1811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80997" cy="143985"/>
          </a:xfrm>
          <a:prstGeom prst="rect">
            <a:avLst/>
          </a:prstGeom>
          <a:solidFill>
            <a:srgbClr val="E3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endParaRPr lang="de-DE" sz="2400" b="1" i="0" baseline="0" dirty="0" err="1">
              <a:solidFill>
                <a:schemeClr val="accent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45" name="Bildplatzhalter 44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spcBef>
                <a:spcPts val="0"/>
              </a:spcBef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ED58AE-F1AD-419B-AC29-27C0775698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364" y="332656"/>
            <a:ext cx="11448000" cy="997196"/>
          </a:xfrm>
        </p:spPr>
        <p:txBody>
          <a:bodyPr vert="horz"/>
          <a:lstStyle/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max. 2-zeilig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0AB585D2-1845-490A-ADD2-92AA3357A97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 bwMode="gray">
          <a:xfrm>
            <a:off x="11291998" y="6616742"/>
            <a:ext cx="528638" cy="111125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33">
                <a:noFill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B7C941-5BFE-4D44-BA56-6B95BB3E9F8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FF84868-ABAE-4DD8-B779-4C5445F7EDBE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2EF7E9-EA33-420E-B37E-01BB5B844B4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dirty="0"/>
              <a:t>War </a:t>
            </a:r>
            <a:r>
              <a:rPr lang="de-DE" dirty="0" err="1"/>
              <a:t>Discourse</a:t>
            </a:r>
            <a:r>
              <a:rPr lang="de-DE" dirty="0"/>
              <a:t> and </a:t>
            </a:r>
            <a:r>
              <a:rPr lang="de-DE" dirty="0" err="1"/>
              <a:t>Disaster</a:t>
            </a:r>
            <a:r>
              <a:rPr lang="de-DE" dirty="0"/>
              <a:t> Premium – Seminar Selected Topics in Finance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E5D139E-F83B-45B1-9CC7-F346CB07474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4925618C-4501-47D8-A435-AE7FFFDE37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2086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Bild und Text auf Blau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4057238"/>
              </p:ext>
            </p:extLst>
          </p:nvPr>
        </p:nvGraphicFramePr>
        <p:xfrm>
          <a:off x="1811" y="1440"/>
          <a:ext cx="1811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6" imgH="275" progId="TCLayout.ActiveDocument.1">
                  <p:embed/>
                </p:oleObj>
              </mc:Choice>
              <mc:Fallback>
                <p:oleObj name="think-cell Folie" r:id="rId4" imgW="276" imgH="275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1" y="1440"/>
                        <a:ext cx="1811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80997" cy="143985"/>
          </a:xfrm>
          <a:prstGeom prst="rect">
            <a:avLst/>
          </a:prstGeom>
          <a:solidFill>
            <a:srgbClr val="E3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endParaRPr lang="de-DE" sz="2400" b="1" i="0" baseline="0" dirty="0" err="1">
              <a:solidFill>
                <a:schemeClr val="accent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76020" y="1556791"/>
            <a:ext cx="5544000" cy="4932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/>
              <a:t>Hinweis: Vordefinierte Schriftarten sind über die Listenebene frei wählbar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 bwMode="gray">
          <a:xfrm>
            <a:off x="371364" y="1556792"/>
            <a:ext cx="5544000" cy="4932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9097EF19-96D9-490A-A282-EEB0FE14C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364" y="332656"/>
            <a:ext cx="11448000" cy="997196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max. 2-zeilig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554A99D7-A0D7-4FD9-ABF2-BF838B324A9F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B6C2ED-732B-4C61-8153-E1DE18E1FAC8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EF4A8499-ABD1-4FFC-9535-5ADC5743BB8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Prozessberatung // Die Standardmethodik der Prozessberatung in 4 Phasen</a:t>
            </a:r>
            <a:endParaRPr lang="de-DE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EEFCC7BF-B092-4264-A11E-D7019F1288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4925618C-4501-47D8-A435-AE7FFFDE376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6C9A023-696F-40F7-9726-C001A5712DA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gray">
          <a:xfrm>
            <a:off x="11291998" y="6616742"/>
            <a:ext cx="528638" cy="111125"/>
          </a:xfrm>
          <a:prstGeom prst="rect">
            <a:avLst/>
          </a:prstGeom>
        </p:spPr>
      </p:pic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0A372322-A23C-4156-876C-7CAA5F4ECF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76020" y="6366229"/>
            <a:ext cx="5544000" cy="12311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900" b="0">
                <a:solidFill>
                  <a:schemeClr val="tx1"/>
                </a:solidFill>
              </a:defRPr>
            </a:lvl5pPr>
            <a:lvl6pPr>
              <a:spcBef>
                <a:spcPts val="0"/>
              </a:spcBef>
              <a:defRPr sz="900" b="0">
                <a:solidFill>
                  <a:schemeClr val="tx1"/>
                </a:solidFill>
              </a:defRPr>
            </a:lvl6pPr>
            <a:lvl7pPr>
              <a:spcBef>
                <a:spcPts val="0"/>
              </a:spcBef>
              <a:defRPr sz="900" b="0">
                <a:solidFill>
                  <a:schemeClr val="tx1"/>
                </a:solidFill>
              </a:defRPr>
            </a:lvl7pPr>
            <a:lvl8pPr>
              <a:spcBef>
                <a:spcPts val="0"/>
              </a:spcBef>
              <a:defRPr sz="900" b="0">
                <a:solidFill>
                  <a:schemeClr val="tx1"/>
                </a:solidFill>
              </a:defRPr>
            </a:lvl8pPr>
            <a:lvl9pPr>
              <a:spcBef>
                <a:spcPts val="0"/>
              </a:spcBef>
              <a:defRPr sz="900" b="0">
                <a:solidFill>
                  <a:schemeClr val="tx1"/>
                </a:solidFill>
              </a:defRPr>
            </a:lvl9pPr>
          </a:lstStyle>
          <a:p>
            <a:r>
              <a:rPr lang="de-DE" dirty="0"/>
              <a:t>Fußnote / Quellenangabe</a:t>
            </a:r>
          </a:p>
        </p:txBody>
      </p:sp>
    </p:spTree>
    <p:extLst>
      <p:ext uri="{BB962C8B-B14F-4D97-AF65-F5344CB8AC3E}">
        <p14:creationId xmlns:p14="http://schemas.microsoft.com/office/powerpoint/2010/main" val="244704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727" userDrawn="1">
          <p15:clr>
            <a:srgbClr val="FBAE40"/>
          </p15:clr>
        </p15:guide>
        <p15:guide id="3" pos="395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Ansprechpartner mi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52C3619C-D8E0-48EF-BE20-3A587B5E0F6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297010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6" imgH="306" progId="TCLayout.ActiveDocument.1">
                  <p:embed/>
                </p:oleObj>
              </mc:Choice>
              <mc:Fallback>
                <p:oleObj name="think-cell Folie" r:id="rId3" imgW="306" imgH="306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52C3619C-D8E0-48EF-BE20-3A587B5E0F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DAADC788-BE3D-4E2B-A5A0-11771A5C35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364" y="332656"/>
            <a:ext cx="11448000" cy="4985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de-DE" dirty="0"/>
              <a:t>Ansprechpartner mit Foto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E1FA5C-E7FD-4364-909F-CD3DD130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F2F7336-6080-4982-8513-DF92D539CBC3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B0CFEB-68CE-40DD-88E4-FA4B165F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dirty="0"/>
              <a:t>War </a:t>
            </a:r>
            <a:r>
              <a:rPr lang="de-DE" dirty="0" err="1"/>
              <a:t>Discourse</a:t>
            </a:r>
            <a:r>
              <a:rPr lang="de-DE" dirty="0"/>
              <a:t> and </a:t>
            </a:r>
            <a:r>
              <a:rPr lang="de-DE" dirty="0" err="1"/>
              <a:t>Disaster</a:t>
            </a:r>
            <a:r>
              <a:rPr lang="de-DE" dirty="0"/>
              <a:t> Premium – Seminar Selected Topics in Finance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E68C46-AE7D-49E9-AF67-1BA14452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Page </a:t>
            </a:r>
            <a:fld id="{4925618C-4501-47D8-A435-AE7FFFDE376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29">
            <a:extLst>
              <a:ext uri="{FF2B5EF4-FFF2-40B4-BE49-F238E27FC236}">
                <a16:creationId xmlns:a16="http://schemas.microsoft.com/office/drawing/2014/main" id="{82A3E1C6-70F4-43A7-8805-8AAED60CA1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811523" y="1698304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Max Mustermann</a:t>
            </a:r>
          </a:p>
        </p:txBody>
      </p:sp>
      <p:sp>
        <p:nvSpPr>
          <p:cNvPr id="14" name="Textplatzhalter 29">
            <a:extLst>
              <a:ext uri="{FF2B5EF4-FFF2-40B4-BE49-F238E27FC236}">
                <a16:creationId xmlns:a16="http://schemas.microsoft.com/office/drawing/2014/main" id="{259FD67C-459B-4825-84A5-0593BAA494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811523" y="1950332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Funktion</a:t>
            </a:r>
          </a:p>
        </p:txBody>
      </p:sp>
      <p:sp>
        <p:nvSpPr>
          <p:cNvPr id="15" name="Textplatzhalter 29">
            <a:extLst>
              <a:ext uri="{FF2B5EF4-FFF2-40B4-BE49-F238E27FC236}">
                <a16:creationId xmlns:a16="http://schemas.microsoft.com/office/drawing/2014/main" id="{5387958B-2A4D-4807-BD08-21CD816050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11523" y="2274368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Telefonnummer</a:t>
            </a:r>
          </a:p>
        </p:txBody>
      </p:sp>
      <p:sp>
        <p:nvSpPr>
          <p:cNvPr id="16" name="Textplatzhalter 29">
            <a:extLst>
              <a:ext uri="{FF2B5EF4-FFF2-40B4-BE49-F238E27FC236}">
                <a16:creationId xmlns:a16="http://schemas.microsoft.com/office/drawing/2014/main" id="{9F679750-F29F-460A-A0B1-830A3EDCEA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811523" y="2530659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E-Mail</a:t>
            </a:r>
          </a:p>
        </p:txBody>
      </p:sp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D2E2F258-98CD-473D-B6D1-8714FC7BE0B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 bwMode="gray">
          <a:xfrm>
            <a:off x="371364" y="1556792"/>
            <a:ext cx="1224000" cy="1440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Textplatzhalter 29">
            <a:extLst>
              <a:ext uri="{FF2B5EF4-FFF2-40B4-BE49-F238E27FC236}">
                <a16:creationId xmlns:a16="http://schemas.microsoft.com/office/drawing/2014/main" id="{B1DD210F-099D-4555-8095-9EAADF25C9C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1811523" y="3390492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Max Mustermann</a:t>
            </a:r>
          </a:p>
        </p:txBody>
      </p:sp>
      <p:sp>
        <p:nvSpPr>
          <p:cNvPr id="20" name="Textplatzhalter 29">
            <a:extLst>
              <a:ext uri="{FF2B5EF4-FFF2-40B4-BE49-F238E27FC236}">
                <a16:creationId xmlns:a16="http://schemas.microsoft.com/office/drawing/2014/main" id="{D8C78F41-B42C-4598-BC3A-AE83307D889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1811523" y="3642520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Funktion</a:t>
            </a:r>
          </a:p>
        </p:txBody>
      </p:sp>
      <p:sp>
        <p:nvSpPr>
          <p:cNvPr id="23" name="Bildplatzhalter 6">
            <a:extLst>
              <a:ext uri="{FF2B5EF4-FFF2-40B4-BE49-F238E27FC236}">
                <a16:creationId xmlns:a16="http://schemas.microsoft.com/office/drawing/2014/main" id="{9E56C999-8FAD-4DF6-9F74-15F32629131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 bwMode="gray">
          <a:xfrm>
            <a:off x="371364" y="3248980"/>
            <a:ext cx="1224000" cy="1440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9">
            <a:extLst>
              <a:ext uri="{FF2B5EF4-FFF2-40B4-BE49-F238E27FC236}">
                <a16:creationId xmlns:a16="http://schemas.microsoft.com/office/drawing/2014/main" id="{06839678-D93D-41AC-8643-CD8317F5F6C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1811523" y="5082840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Max Mustermann</a:t>
            </a:r>
          </a:p>
        </p:txBody>
      </p:sp>
      <p:sp>
        <p:nvSpPr>
          <p:cNvPr id="25" name="Textplatzhalter 29">
            <a:extLst>
              <a:ext uri="{FF2B5EF4-FFF2-40B4-BE49-F238E27FC236}">
                <a16:creationId xmlns:a16="http://schemas.microsoft.com/office/drawing/2014/main" id="{ED8171D4-6D21-4DF8-B5F3-BE1FA207C22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811523" y="5334868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Funktion</a:t>
            </a:r>
          </a:p>
        </p:txBody>
      </p:sp>
      <p:sp>
        <p:nvSpPr>
          <p:cNvPr id="28" name="Bildplatzhalter 6">
            <a:extLst>
              <a:ext uri="{FF2B5EF4-FFF2-40B4-BE49-F238E27FC236}">
                <a16:creationId xmlns:a16="http://schemas.microsoft.com/office/drawing/2014/main" id="{8A71A018-2DE3-4B91-A83C-1C42CD1F69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 bwMode="gray">
          <a:xfrm>
            <a:off x="371364" y="4941328"/>
            <a:ext cx="1224000" cy="1440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9" name="Textplatzhalter 29">
            <a:extLst>
              <a:ext uri="{FF2B5EF4-FFF2-40B4-BE49-F238E27FC236}">
                <a16:creationId xmlns:a16="http://schemas.microsoft.com/office/drawing/2014/main" id="{3EA98ED1-DC48-4174-B596-C9895A9B391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5707384" y="1698304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Max Mustermann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0ACB3F69-C0C3-4CFC-8730-C576B617E0C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5707384" y="1950332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Funktion</a:t>
            </a:r>
          </a:p>
        </p:txBody>
      </p:sp>
      <p:sp>
        <p:nvSpPr>
          <p:cNvPr id="33" name="Bildplatzhalter 6">
            <a:extLst>
              <a:ext uri="{FF2B5EF4-FFF2-40B4-BE49-F238E27FC236}">
                <a16:creationId xmlns:a16="http://schemas.microsoft.com/office/drawing/2014/main" id="{AE4BF2E2-E915-463C-8220-2A5A677B1AF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 bwMode="gray">
          <a:xfrm>
            <a:off x="4267225" y="1556792"/>
            <a:ext cx="1224000" cy="1440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4" name="Textplatzhalter 29">
            <a:extLst>
              <a:ext uri="{FF2B5EF4-FFF2-40B4-BE49-F238E27FC236}">
                <a16:creationId xmlns:a16="http://schemas.microsoft.com/office/drawing/2014/main" id="{B4644B1C-B2B8-4011-8835-C4C8949B7D0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5707384" y="3390652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Max Mustermann</a:t>
            </a:r>
          </a:p>
        </p:txBody>
      </p:sp>
      <p:sp>
        <p:nvSpPr>
          <p:cNvPr id="35" name="Textplatzhalter 29">
            <a:extLst>
              <a:ext uri="{FF2B5EF4-FFF2-40B4-BE49-F238E27FC236}">
                <a16:creationId xmlns:a16="http://schemas.microsoft.com/office/drawing/2014/main" id="{8C3DFDA0-871A-4BC7-B23D-1F891C33CE7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5707384" y="3642680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Funktion</a:t>
            </a:r>
          </a:p>
        </p:txBody>
      </p:sp>
      <p:sp>
        <p:nvSpPr>
          <p:cNvPr id="38" name="Bildplatzhalter 6">
            <a:extLst>
              <a:ext uri="{FF2B5EF4-FFF2-40B4-BE49-F238E27FC236}">
                <a16:creationId xmlns:a16="http://schemas.microsoft.com/office/drawing/2014/main" id="{699EEC48-6797-4E04-AEA1-FF6986C5BB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 bwMode="gray">
          <a:xfrm>
            <a:off x="4267225" y="3249140"/>
            <a:ext cx="1224000" cy="1440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9" name="Textplatzhalter 29">
            <a:extLst>
              <a:ext uri="{FF2B5EF4-FFF2-40B4-BE49-F238E27FC236}">
                <a16:creationId xmlns:a16="http://schemas.microsoft.com/office/drawing/2014/main" id="{37C74B84-9050-46D0-9AE2-0801A140B29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5707384" y="5082680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Max Mustermann</a:t>
            </a:r>
          </a:p>
        </p:txBody>
      </p:sp>
      <p:sp>
        <p:nvSpPr>
          <p:cNvPr id="40" name="Textplatzhalter 29">
            <a:extLst>
              <a:ext uri="{FF2B5EF4-FFF2-40B4-BE49-F238E27FC236}">
                <a16:creationId xmlns:a16="http://schemas.microsoft.com/office/drawing/2014/main" id="{0CF19845-6747-4454-805C-7E1F3DC9C52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5707384" y="5334708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Funktion</a:t>
            </a:r>
          </a:p>
        </p:txBody>
      </p:sp>
      <p:sp>
        <p:nvSpPr>
          <p:cNvPr id="43" name="Bildplatzhalter 6">
            <a:extLst>
              <a:ext uri="{FF2B5EF4-FFF2-40B4-BE49-F238E27FC236}">
                <a16:creationId xmlns:a16="http://schemas.microsoft.com/office/drawing/2014/main" id="{0DF5E48C-0CD9-40C0-83E5-3DC21A1EA926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 bwMode="gray">
          <a:xfrm>
            <a:off x="4267225" y="4941168"/>
            <a:ext cx="1224000" cy="1440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4" name="Textplatzhalter 29">
            <a:extLst>
              <a:ext uri="{FF2B5EF4-FFF2-40B4-BE49-F238E27FC236}">
                <a16:creationId xmlns:a16="http://schemas.microsoft.com/office/drawing/2014/main" id="{9352AC61-44CE-4EC5-B9B8-6A62E88D21A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1811523" y="2786949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Mobilnummer</a:t>
            </a:r>
          </a:p>
        </p:txBody>
      </p:sp>
      <p:sp>
        <p:nvSpPr>
          <p:cNvPr id="45" name="Textplatzhalter 29">
            <a:extLst>
              <a:ext uri="{FF2B5EF4-FFF2-40B4-BE49-F238E27FC236}">
                <a16:creationId xmlns:a16="http://schemas.microsoft.com/office/drawing/2014/main" id="{41FAFD25-F347-46AE-8B97-CCFD8BA7B8B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 bwMode="gray">
          <a:xfrm>
            <a:off x="5707384" y="2274368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Telefonnummer</a:t>
            </a:r>
          </a:p>
        </p:txBody>
      </p:sp>
      <p:sp>
        <p:nvSpPr>
          <p:cNvPr id="46" name="Textplatzhalter 29">
            <a:extLst>
              <a:ext uri="{FF2B5EF4-FFF2-40B4-BE49-F238E27FC236}">
                <a16:creationId xmlns:a16="http://schemas.microsoft.com/office/drawing/2014/main" id="{2785B6FB-CE3A-4461-ADCE-4DAD0CAB01F4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5707384" y="2530659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E-Mail</a:t>
            </a:r>
          </a:p>
        </p:txBody>
      </p:sp>
      <p:sp>
        <p:nvSpPr>
          <p:cNvPr id="47" name="Textplatzhalter 29">
            <a:extLst>
              <a:ext uri="{FF2B5EF4-FFF2-40B4-BE49-F238E27FC236}">
                <a16:creationId xmlns:a16="http://schemas.microsoft.com/office/drawing/2014/main" id="{5EFBDFD5-715B-4737-8D46-062F42BF2D8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5707384" y="2786949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Mobilnummer</a:t>
            </a:r>
          </a:p>
        </p:txBody>
      </p:sp>
      <p:sp>
        <p:nvSpPr>
          <p:cNvPr id="54" name="Textplatzhalter 29">
            <a:extLst>
              <a:ext uri="{FF2B5EF4-FFF2-40B4-BE49-F238E27FC236}">
                <a16:creationId xmlns:a16="http://schemas.microsoft.com/office/drawing/2014/main" id="{BD43B686-11C3-408A-8D7A-F63C201DBED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1811523" y="3961115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Telefonnummer</a:t>
            </a:r>
          </a:p>
        </p:txBody>
      </p:sp>
      <p:sp>
        <p:nvSpPr>
          <p:cNvPr id="55" name="Textplatzhalter 29">
            <a:extLst>
              <a:ext uri="{FF2B5EF4-FFF2-40B4-BE49-F238E27FC236}">
                <a16:creationId xmlns:a16="http://schemas.microsoft.com/office/drawing/2014/main" id="{664A79B0-C703-475E-A26D-6D248DCFFDD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1811523" y="4217406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E-Mail</a:t>
            </a:r>
          </a:p>
        </p:txBody>
      </p:sp>
      <p:sp>
        <p:nvSpPr>
          <p:cNvPr id="56" name="Textplatzhalter 29">
            <a:extLst>
              <a:ext uri="{FF2B5EF4-FFF2-40B4-BE49-F238E27FC236}">
                <a16:creationId xmlns:a16="http://schemas.microsoft.com/office/drawing/2014/main" id="{47C25B11-E830-4620-9476-BF2DC99500E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1811523" y="4473696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Mobilnummer</a:t>
            </a:r>
          </a:p>
        </p:txBody>
      </p:sp>
      <p:sp>
        <p:nvSpPr>
          <p:cNvPr id="57" name="Textplatzhalter 29">
            <a:extLst>
              <a:ext uri="{FF2B5EF4-FFF2-40B4-BE49-F238E27FC236}">
                <a16:creationId xmlns:a16="http://schemas.microsoft.com/office/drawing/2014/main" id="{905A6BCD-E827-4B8D-9D99-1F8B76334F8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5707384" y="3961115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Telefonnummer</a:t>
            </a:r>
          </a:p>
        </p:txBody>
      </p:sp>
      <p:sp>
        <p:nvSpPr>
          <p:cNvPr id="58" name="Textplatzhalter 29">
            <a:extLst>
              <a:ext uri="{FF2B5EF4-FFF2-40B4-BE49-F238E27FC236}">
                <a16:creationId xmlns:a16="http://schemas.microsoft.com/office/drawing/2014/main" id="{5ACA0EB6-B5EC-44CA-9B53-891298E6B5B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5707384" y="4217406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E-Mail</a:t>
            </a:r>
          </a:p>
        </p:txBody>
      </p:sp>
      <p:sp>
        <p:nvSpPr>
          <p:cNvPr id="59" name="Textplatzhalter 29">
            <a:extLst>
              <a:ext uri="{FF2B5EF4-FFF2-40B4-BE49-F238E27FC236}">
                <a16:creationId xmlns:a16="http://schemas.microsoft.com/office/drawing/2014/main" id="{AB526E09-50A2-4702-A43B-3E3E698CF6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 bwMode="gray">
          <a:xfrm>
            <a:off x="5707384" y="4473696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Mobilnummer</a:t>
            </a:r>
          </a:p>
        </p:txBody>
      </p:sp>
      <p:sp>
        <p:nvSpPr>
          <p:cNvPr id="60" name="Textplatzhalter 29">
            <a:extLst>
              <a:ext uri="{FF2B5EF4-FFF2-40B4-BE49-F238E27FC236}">
                <a16:creationId xmlns:a16="http://schemas.microsoft.com/office/drawing/2014/main" id="{EAF2E675-ED50-4CA7-A8FF-DCAC756C01C1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 bwMode="gray">
          <a:xfrm>
            <a:off x="1811523" y="5653303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Telefonnummer</a:t>
            </a:r>
          </a:p>
        </p:txBody>
      </p:sp>
      <p:sp>
        <p:nvSpPr>
          <p:cNvPr id="61" name="Textplatzhalter 29">
            <a:extLst>
              <a:ext uri="{FF2B5EF4-FFF2-40B4-BE49-F238E27FC236}">
                <a16:creationId xmlns:a16="http://schemas.microsoft.com/office/drawing/2014/main" id="{67D678B5-8DFD-4737-BDDD-5575476CDFA5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 bwMode="gray">
          <a:xfrm>
            <a:off x="1811523" y="5909594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E-Mail</a:t>
            </a:r>
          </a:p>
        </p:txBody>
      </p:sp>
      <p:sp>
        <p:nvSpPr>
          <p:cNvPr id="62" name="Textplatzhalter 29">
            <a:extLst>
              <a:ext uri="{FF2B5EF4-FFF2-40B4-BE49-F238E27FC236}">
                <a16:creationId xmlns:a16="http://schemas.microsoft.com/office/drawing/2014/main" id="{C0728B4F-FA5A-44A2-8345-A9C8E5549E5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1811523" y="6165884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Mobilnummer</a:t>
            </a:r>
          </a:p>
        </p:txBody>
      </p:sp>
      <p:sp>
        <p:nvSpPr>
          <p:cNvPr id="63" name="Textplatzhalter 29">
            <a:extLst>
              <a:ext uri="{FF2B5EF4-FFF2-40B4-BE49-F238E27FC236}">
                <a16:creationId xmlns:a16="http://schemas.microsoft.com/office/drawing/2014/main" id="{B2D8E1A0-5E0D-42C1-A5A4-B1C70549255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 bwMode="gray">
          <a:xfrm>
            <a:off x="5707384" y="5653303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Telefonnummer</a:t>
            </a:r>
          </a:p>
        </p:txBody>
      </p:sp>
      <p:sp>
        <p:nvSpPr>
          <p:cNvPr id="64" name="Textplatzhalter 29">
            <a:extLst>
              <a:ext uri="{FF2B5EF4-FFF2-40B4-BE49-F238E27FC236}">
                <a16:creationId xmlns:a16="http://schemas.microsoft.com/office/drawing/2014/main" id="{CA3E8C0E-153B-4CAD-837C-B3E8A200A70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5707384" y="5909594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E-Mail</a:t>
            </a:r>
          </a:p>
        </p:txBody>
      </p:sp>
      <p:sp>
        <p:nvSpPr>
          <p:cNvPr id="65" name="Textplatzhalter 29">
            <a:extLst>
              <a:ext uri="{FF2B5EF4-FFF2-40B4-BE49-F238E27FC236}">
                <a16:creationId xmlns:a16="http://schemas.microsoft.com/office/drawing/2014/main" id="{B61D2F26-5E80-46AC-B46C-698A0D08BB7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5707384" y="6165884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Mobilnummer</a:t>
            </a:r>
          </a:p>
        </p:txBody>
      </p:sp>
      <p:sp>
        <p:nvSpPr>
          <p:cNvPr id="84" name="Textplatzhalter 29">
            <a:extLst>
              <a:ext uri="{FF2B5EF4-FFF2-40B4-BE49-F238E27FC236}">
                <a16:creationId xmlns:a16="http://schemas.microsoft.com/office/drawing/2014/main" id="{0AD6D275-4276-4536-B4BB-BD92C97856AA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 bwMode="gray">
          <a:xfrm>
            <a:off x="9595702" y="1698304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Max Mustermann</a:t>
            </a:r>
          </a:p>
        </p:txBody>
      </p:sp>
      <p:sp>
        <p:nvSpPr>
          <p:cNvPr id="85" name="Textplatzhalter 29">
            <a:extLst>
              <a:ext uri="{FF2B5EF4-FFF2-40B4-BE49-F238E27FC236}">
                <a16:creationId xmlns:a16="http://schemas.microsoft.com/office/drawing/2014/main" id="{D2F34766-00EB-4F36-99B2-01CAF0B9045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9595702" y="1950332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Funktion</a:t>
            </a:r>
          </a:p>
        </p:txBody>
      </p:sp>
      <p:sp>
        <p:nvSpPr>
          <p:cNvPr id="86" name="Bildplatzhalter 6">
            <a:extLst>
              <a:ext uri="{FF2B5EF4-FFF2-40B4-BE49-F238E27FC236}">
                <a16:creationId xmlns:a16="http://schemas.microsoft.com/office/drawing/2014/main" id="{E290D48C-E0E7-45D9-BB67-BB595F49129E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 bwMode="gray">
          <a:xfrm>
            <a:off x="8155543" y="1556792"/>
            <a:ext cx="1224000" cy="1440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7" name="Textplatzhalter 29">
            <a:extLst>
              <a:ext uri="{FF2B5EF4-FFF2-40B4-BE49-F238E27FC236}">
                <a16:creationId xmlns:a16="http://schemas.microsoft.com/office/drawing/2014/main" id="{D0A24C2B-AACE-43E4-A817-94444120846B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 bwMode="gray">
          <a:xfrm>
            <a:off x="9595702" y="3390652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Max Mustermann</a:t>
            </a:r>
          </a:p>
        </p:txBody>
      </p:sp>
      <p:sp>
        <p:nvSpPr>
          <p:cNvPr id="88" name="Textplatzhalter 29">
            <a:extLst>
              <a:ext uri="{FF2B5EF4-FFF2-40B4-BE49-F238E27FC236}">
                <a16:creationId xmlns:a16="http://schemas.microsoft.com/office/drawing/2014/main" id="{3189CE37-DB42-4091-BF84-42C097EC50A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9595702" y="3642680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Funktion</a:t>
            </a:r>
          </a:p>
        </p:txBody>
      </p:sp>
      <p:sp>
        <p:nvSpPr>
          <p:cNvPr id="89" name="Bildplatzhalter 6">
            <a:extLst>
              <a:ext uri="{FF2B5EF4-FFF2-40B4-BE49-F238E27FC236}">
                <a16:creationId xmlns:a16="http://schemas.microsoft.com/office/drawing/2014/main" id="{21AF40D7-ADA4-4A28-9A75-41F2A612B31E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 bwMode="gray">
          <a:xfrm>
            <a:off x="8155543" y="3249140"/>
            <a:ext cx="1224000" cy="1440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0" name="Textplatzhalter 29">
            <a:extLst>
              <a:ext uri="{FF2B5EF4-FFF2-40B4-BE49-F238E27FC236}">
                <a16:creationId xmlns:a16="http://schemas.microsoft.com/office/drawing/2014/main" id="{9E282338-5AC3-4EF2-A3ED-8FD58004C99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 bwMode="gray">
          <a:xfrm>
            <a:off x="9595702" y="5082680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Max Mustermann</a:t>
            </a:r>
          </a:p>
        </p:txBody>
      </p:sp>
      <p:sp>
        <p:nvSpPr>
          <p:cNvPr id="91" name="Textplatzhalter 29">
            <a:extLst>
              <a:ext uri="{FF2B5EF4-FFF2-40B4-BE49-F238E27FC236}">
                <a16:creationId xmlns:a16="http://schemas.microsoft.com/office/drawing/2014/main" id="{0A9639FC-FDBF-4E1F-8A1B-A311C0FE3473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 bwMode="gray">
          <a:xfrm>
            <a:off x="9595702" y="5334708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Funktion</a:t>
            </a:r>
          </a:p>
        </p:txBody>
      </p:sp>
      <p:sp>
        <p:nvSpPr>
          <p:cNvPr id="92" name="Bildplatzhalter 6">
            <a:extLst>
              <a:ext uri="{FF2B5EF4-FFF2-40B4-BE49-F238E27FC236}">
                <a16:creationId xmlns:a16="http://schemas.microsoft.com/office/drawing/2014/main" id="{13436C98-AAF1-4C69-8432-8B91F509F2A6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 bwMode="gray">
          <a:xfrm>
            <a:off x="8155543" y="4941168"/>
            <a:ext cx="1224000" cy="1440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3" name="Textplatzhalter 29">
            <a:extLst>
              <a:ext uri="{FF2B5EF4-FFF2-40B4-BE49-F238E27FC236}">
                <a16:creationId xmlns:a16="http://schemas.microsoft.com/office/drawing/2014/main" id="{2ACEFA5D-9FF6-4841-BF63-86C0AA6FA724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 bwMode="gray">
          <a:xfrm>
            <a:off x="9595702" y="2274368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Telefonnummer</a:t>
            </a:r>
          </a:p>
        </p:txBody>
      </p:sp>
      <p:sp>
        <p:nvSpPr>
          <p:cNvPr id="94" name="Textplatzhalter 29">
            <a:extLst>
              <a:ext uri="{FF2B5EF4-FFF2-40B4-BE49-F238E27FC236}">
                <a16:creationId xmlns:a16="http://schemas.microsoft.com/office/drawing/2014/main" id="{C9D309D0-FD79-4165-98CE-74D8F87435D8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 bwMode="gray">
          <a:xfrm>
            <a:off x="9595702" y="2530659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E-Mail</a:t>
            </a:r>
          </a:p>
        </p:txBody>
      </p:sp>
      <p:sp>
        <p:nvSpPr>
          <p:cNvPr id="95" name="Textplatzhalter 29">
            <a:extLst>
              <a:ext uri="{FF2B5EF4-FFF2-40B4-BE49-F238E27FC236}">
                <a16:creationId xmlns:a16="http://schemas.microsoft.com/office/drawing/2014/main" id="{DC1166C6-FF93-40C6-AE6C-AE20F2066574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 bwMode="gray">
          <a:xfrm>
            <a:off x="9595702" y="2786949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Mobilnummer</a:t>
            </a:r>
          </a:p>
        </p:txBody>
      </p:sp>
      <p:sp>
        <p:nvSpPr>
          <p:cNvPr id="96" name="Textplatzhalter 29">
            <a:extLst>
              <a:ext uri="{FF2B5EF4-FFF2-40B4-BE49-F238E27FC236}">
                <a16:creationId xmlns:a16="http://schemas.microsoft.com/office/drawing/2014/main" id="{482E72D3-4D9A-4715-8FCE-CE44F6147EF0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 bwMode="gray">
          <a:xfrm>
            <a:off x="9595702" y="3961115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Telefonnummer</a:t>
            </a:r>
          </a:p>
        </p:txBody>
      </p:sp>
      <p:sp>
        <p:nvSpPr>
          <p:cNvPr id="97" name="Textplatzhalter 29">
            <a:extLst>
              <a:ext uri="{FF2B5EF4-FFF2-40B4-BE49-F238E27FC236}">
                <a16:creationId xmlns:a16="http://schemas.microsoft.com/office/drawing/2014/main" id="{A1846993-1717-4D44-B965-859E5EF0C592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 bwMode="gray">
          <a:xfrm>
            <a:off x="9595702" y="4217406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E-Mail</a:t>
            </a:r>
          </a:p>
        </p:txBody>
      </p:sp>
      <p:sp>
        <p:nvSpPr>
          <p:cNvPr id="98" name="Textplatzhalter 29">
            <a:extLst>
              <a:ext uri="{FF2B5EF4-FFF2-40B4-BE49-F238E27FC236}">
                <a16:creationId xmlns:a16="http://schemas.microsoft.com/office/drawing/2014/main" id="{AC8438E7-3674-4782-B3BA-9ED2DBB93A23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 bwMode="gray">
          <a:xfrm>
            <a:off x="9595702" y="4473696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Mobilnummer</a:t>
            </a:r>
          </a:p>
        </p:txBody>
      </p:sp>
      <p:sp>
        <p:nvSpPr>
          <p:cNvPr id="99" name="Textplatzhalter 29">
            <a:extLst>
              <a:ext uri="{FF2B5EF4-FFF2-40B4-BE49-F238E27FC236}">
                <a16:creationId xmlns:a16="http://schemas.microsoft.com/office/drawing/2014/main" id="{7D424685-D664-45EC-AC7A-C7D1DC60610C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9595702" y="5653303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Telefonnummer</a:t>
            </a:r>
          </a:p>
        </p:txBody>
      </p:sp>
      <p:sp>
        <p:nvSpPr>
          <p:cNvPr id="100" name="Textplatzhalter 29">
            <a:extLst>
              <a:ext uri="{FF2B5EF4-FFF2-40B4-BE49-F238E27FC236}">
                <a16:creationId xmlns:a16="http://schemas.microsoft.com/office/drawing/2014/main" id="{0A022CED-6226-429E-8DB5-EC8E1A2F9E01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9595702" y="5909594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E-Mail</a:t>
            </a:r>
          </a:p>
        </p:txBody>
      </p:sp>
      <p:sp>
        <p:nvSpPr>
          <p:cNvPr id="101" name="Textplatzhalter 29">
            <a:extLst>
              <a:ext uri="{FF2B5EF4-FFF2-40B4-BE49-F238E27FC236}">
                <a16:creationId xmlns:a16="http://schemas.microsoft.com/office/drawing/2014/main" id="{5FF2B171-61B8-4F4D-A257-0EAE769BE6FC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9595702" y="6165884"/>
            <a:ext cx="223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Mobilnummer</a:t>
            </a:r>
          </a:p>
        </p:txBody>
      </p:sp>
    </p:spTree>
    <p:extLst>
      <p:ext uri="{BB962C8B-B14F-4D97-AF65-F5344CB8AC3E}">
        <p14:creationId xmlns:p14="http://schemas.microsoft.com/office/powerpoint/2010/main" val="21855287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 ohn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D2E2F258-98CD-473D-B6D1-8714FC7BE0B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 bwMode="gray">
          <a:xfrm>
            <a:off x="0" y="-1"/>
            <a:ext cx="12192000" cy="3310299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52C3619C-D8E0-48EF-BE20-3A587B5E0F6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297010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6" imgH="306" progId="TCLayout.ActiveDocument.1">
                  <p:embed/>
                </p:oleObj>
              </mc:Choice>
              <mc:Fallback>
                <p:oleObj name="think-cell Folie" r:id="rId3" imgW="306" imgH="306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52C3619C-D8E0-48EF-BE20-3A587B5E0F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DAADC788-BE3D-4E2B-A5A0-11771A5C35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364" y="332656"/>
            <a:ext cx="11448000" cy="4985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de-DE" dirty="0"/>
              <a:t>Ansprechpartner ohne Foto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E1FA5C-E7FD-4364-909F-CD3DD130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A0FB09E-681B-443C-99EC-CAE001C588E6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B0CFEB-68CE-40DD-88E4-FA4B165F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Prozessberatung // Die Standardmethodik der Prozessberatung in 4 Phasen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E68C46-AE7D-49E9-AF67-1BA14452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Page </a:t>
            </a:r>
            <a:fld id="{4925618C-4501-47D8-A435-AE7FFFDE376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29">
            <a:extLst>
              <a:ext uri="{FF2B5EF4-FFF2-40B4-BE49-F238E27FC236}">
                <a16:creationId xmlns:a16="http://schemas.microsoft.com/office/drawing/2014/main" id="{82A3E1C6-70F4-43A7-8805-8AAED60CA1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151427" y="3539643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Max Mustermann</a:t>
            </a:r>
          </a:p>
        </p:txBody>
      </p:sp>
      <p:sp>
        <p:nvSpPr>
          <p:cNvPr id="14" name="Textplatzhalter 29">
            <a:extLst>
              <a:ext uri="{FF2B5EF4-FFF2-40B4-BE49-F238E27FC236}">
                <a16:creationId xmlns:a16="http://schemas.microsoft.com/office/drawing/2014/main" id="{259FD67C-459B-4825-84A5-0593BAA494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151427" y="3791671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Funktion</a:t>
            </a:r>
          </a:p>
        </p:txBody>
      </p:sp>
      <p:sp>
        <p:nvSpPr>
          <p:cNvPr id="19" name="Textplatzhalter 29">
            <a:extLst>
              <a:ext uri="{FF2B5EF4-FFF2-40B4-BE49-F238E27FC236}">
                <a16:creationId xmlns:a16="http://schemas.microsoft.com/office/drawing/2014/main" id="{B1DD210F-099D-4555-8095-9EAADF25C9C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71363" y="3538163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Max Mustermann</a:t>
            </a:r>
          </a:p>
        </p:txBody>
      </p:sp>
      <p:sp>
        <p:nvSpPr>
          <p:cNvPr id="20" name="Textplatzhalter 29">
            <a:extLst>
              <a:ext uri="{FF2B5EF4-FFF2-40B4-BE49-F238E27FC236}">
                <a16:creationId xmlns:a16="http://schemas.microsoft.com/office/drawing/2014/main" id="{D8C78F41-B42C-4598-BC3A-AE83307D889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371363" y="3790191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Funktion</a:t>
            </a:r>
          </a:p>
        </p:txBody>
      </p:sp>
      <p:sp>
        <p:nvSpPr>
          <p:cNvPr id="21" name="Textplatzhalter 29">
            <a:extLst>
              <a:ext uri="{FF2B5EF4-FFF2-40B4-BE49-F238E27FC236}">
                <a16:creationId xmlns:a16="http://schemas.microsoft.com/office/drawing/2014/main" id="{BC19558B-0BFE-4DA9-8225-2BAD57732E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71363" y="4114227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Telefonnummer</a:t>
            </a:r>
          </a:p>
        </p:txBody>
      </p:sp>
      <p:sp>
        <p:nvSpPr>
          <p:cNvPr id="22" name="Textplatzhalter 29">
            <a:extLst>
              <a:ext uri="{FF2B5EF4-FFF2-40B4-BE49-F238E27FC236}">
                <a16:creationId xmlns:a16="http://schemas.microsoft.com/office/drawing/2014/main" id="{0DBE86B9-A448-4263-AF16-65123058865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371363" y="4365934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E-Mail</a:t>
            </a:r>
          </a:p>
        </p:txBody>
      </p:sp>
      <p:sp>
        <p:nvSpPr>
          <p:cNvPr id="34" name="Textplatzhalter 29">
            <a:extLst>
              <a:ext uri="{FF2B5EF4-FFF2-40B4-BE49-F238E27FC236}">
                <a16:creationId xmlns:a16="http://schemas.microsoft.com/office/drawing/2014/main" id="{B4644B1C-B2B8-4011-8835-C4C8949B7D0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4259263" y="3538483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Max Mustermann</a:t>
            </a:r>
          </a:p>
        </p:txBody>
      </p:sp>
      <p:sp>
        <p:nvSpPr>
          <p:cNvPr id="35" name="Textplatzhalter 29">
            <a:extLst>
              <a:ext uri="{FF2B5EF4-FFF2-40B4-BE49-F238E27FC236}">
                <a16:creationId xmlns:a16="http://schemas.microsoft.com/office/drawing/2014/main" id="{8C3DFDA0-871A-4BC7-B23D-1F891C33CE7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4259263" y="3790511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Funktion</a:t>
            </a:r>
          </a:p>
        </p:txBody>
      </p:sp>
      <p:sp>
        <p:nvSpPr>
          <p:cNvPr id="45" name="Textplatzhalter 29">
            <a:extLst>
              <a:ext uri="{FF2B5EF4-FFF2-40B4-BE49-F238E27FC236}">
                <a16:creationId xmlns:a16="http://schemas.microsoft.com/office/drawing/2014/main" id="{008D14ED-994A-49F4-A13D-A71F23F4B12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371363" y="4617641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Mobilnummer</a:t>
            </a:r>
          </a:p>
        </p:txBody>
      </p:sp>
      <p:sp>
        <p:nvSpPr>
          <p:cNvPr id="46" name="Textplatzhalter 29">
            <a:extLst>
              <a:ext uri="{FF2B5EF4-FFF2-40B4-BE49-F238E27FC236}">
                <a16:creationId xmlns:a16="http://schemas.microsoft.com/office/drawing/2014/main" id="{41E56927-C368-431B-891B-ECBF30E65D1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4260738" y="4114227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Telefonnummer</a:t>
            </a:r>
          </a:p>
        </p:txBody>
      </p:sp>
      <p:sp>
        <p:nvSpPr>
          <p:cNvPr id="47" name="Textplatzhalter 29">
            <a:extLst>
              <a:ext uri="{FF2B5EF4-FFF2-40B4-BE49-F238E27FC236}">
                <a16:creationId xmlns:a16="http://schemas.microsoft.com/office/drawing/2014/main" id="{5C6993A4-9915-43FB-BF96-7DF91F347AFF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4260738" y="4365934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E-Mail</a:t>
            </a:r>
          </a:p>
        </p:txBody>
      </p:sp>
      <p:sp>
        <p:nvSpPr>
          <p:cNvPr id="48" name="Textplatzhalter 29">
            <a:extLst>
              <a:ext uri="{FF2B5EF4-FFF2-40B4-BE49-F238E27FC236}">
                <a16:creationId xmlns:a16="http://schemas.microsoft.com/office/drawing/2014/main" id="{38C5AD7D-91D6-4814-996C-BCBC006FDBC4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 bwMode="gray">
          <a:xfrm>
            <a:off x="4260738" y="4617641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Mobilnummer</a:t>
            </a:r>
          </a:p>
        </p:txBody>
      </p:sp>
      <p:sp>
        <p:nvSpPr>
          <p:cNvPr id="49" name="Textplatzhalter 29">
            <a:extLst>
              <a:ext uri="{FF2B5EF4-FFF2-40B4-BE49-F238E27FC236}">
                <a16:creationId xmlns:a16="http://schemas.microsoft.com/office/drawing/2014/main" id="{FDF81B70-F870-4F63-B144-271DC0BDADD6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 bwMode="gray">
          <a:xfrm>
            <a:off x="8151427" y="4116608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Telefonnummer</a:t>
            </a:r>
          </a:p>
        </p:txBody>
      </p:sp>
      <p:sp>
        <p:nvSpPr>
          <p:cNvPr id="50" name="Textplatzhalter 29">
            <a:extLst>
              <a:ext uri="{FF2B5EF4-FFF2-40B4-BE49-F238E27FC236}">
                <a16:creationId xmlns:a16="http://schemas.microsoft.com/office/drawing/2014/main" id="{0E4B403C-4E88-45C6-8572-8FA19631CD3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 bwMode="gray">
          <a:xfrm>
            <a:off x="8151427" y="4368315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E-Mail</a:t>
            </a:r>
          </a:p>
        </p:txBody>
      </p:sp>
      <p:sp>
        <p:nvSpPr>
          <p:cNvPr id="51" name="Textplatzhalter 29">
            <a:extLst>
              <a:ext uri="{FF2B5EF4-FFF2-40B4-BE49-F238E27FC236}">
                <a16:creationId xmlns:a16="http://schemas.microsoft.com/office/drawing/2014/main" id="{A8B86B46-4C07-4870-A2BE-B1DAE224FDDA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8151427" y="4620022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Mobilnummer</a:t>
            </a:r>
          </a:p>
        </p:txBody>
      </p:sp>
      <p:sp>
        <p:nvSpPr>
          <p:cNvPr id="55" name="Textplatzhalter 29">
            <a:extLst>
              <a:ext uri="{FF2B5EF4-FFF2-40B4-BE49-F238E27FC236}">
                <a16:creationId xmlns:a16="http://schemas.microsoft.com/office/drawing/2014/main" id="{7E934E7F-86F9-4E1D-9BCC-69320419C9A8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 bwMode="gray">
          <a:xfrm>
            <a:off x="8151427" y="5191496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Max Mustermann</a:t>
            </a:r>
          </a:p>
        </p:txBody>
      </p:sp>
      <p:sp>
        <p:nvSpPr>
          <p:cNvPr id="56" name="Textplatzhalter 29">
            <a:extLst>
              <a:ext uri="{FF2B5EF4-FFF2-40B4-BE49-F238E27FC236}">
                <a16:creationId xmlns:a16="http://schemas.microsoft.com/office/drawing/2014/main" id="{194AF927-345D-48BD-90D4-B6A0F495A20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8151427" y="5443524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Funktion</a:t>
            </a:r>
          </a:p>
        </p:txBody>
      </p:sp>
      <p:sp>
        <p:nvSpPr>
          <p:cNvPr id="57" name="Textplatzhalter 29">
            <a:extLst>
              <a:ext uri="{FF2B5EF4-FFF2-40B4-BE49-F238E27FC236}">
                <a16:creationId xmlns:a16="http://schemas.microsoft.com/office/drawing/2014/main" id="{9CB62966-643B-4B97-8288-859678905A0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371475" y="5190016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Max Mustermann</a:t>
            </a:r>
          </a:p>
        </p:txBody>
      </p:sp>
      <p:sp>
        <p:nvSpPr>
          <p:cNvPr id="58" name="Textplatzhalter 29">
            <a:extLst>
              <a:ext uri="{FF2B5EF4-FFF2-40B4-BE49-F238E27FC236}">
                <a16:creationId xmlns:a16="http://schemas.microsoft.com/office/drawing/2014/main" id="{DE239370-E15B-40E7-B1C8-BC4EC800513E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 bwMode="gray">
          <a:xfrm>
            <a:off x="371475" y="5442044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Funktion</a:t>
            </a:r>
          </a:p>
        </p:txBody>
      </p:sp>
      <p:sp>
        <p:nvSpPr>
          <p:cNvPr id="59" name="Textplatzhalter 29">
            <a:extLst>
              <a:ext uri="{FF2B5EF4-FFF2-40B4-BE49-F238E27FC236}">
                <a16:creationId xmlns:a16="http://schemas.microsoft.com/office/drawing/2014/main" id="{6DC537A4-9C11-4FC5-87ED-A96E2E3E97F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371475" y="5766080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Telefonnummer</a:t>
            </a:r>
          </a:p>
        </p:txBody>
      </p:sp>
      <p:sp>
        <p:nvSpPr>
          <p:cNvPr id="60" name="Textplatzhalter 29">
            <a:extLst>
              <a:ext uri="{FF2B5EF4-FFF2-40B4-BE49-F238E27FC236}">
                <a16:creationId xmlns:a16="http://schemas.microsoft.com/office/drawing/2014/main" id="{40E723C3-48E7-46CE-A4DC-427ED66D651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371475" y="6017787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E-Mail</a:t>
            </a:r>
          </a:p>
        </p:txBody>
      </p:sp>
      <p:sp>
        <p:nvSpPr>
          <p:cNvPr id="61" name="Textplatzhalter 29">
            <a:extLst>
              <a:ext uri="{FF2B5EF4-FFF2-40B4-BE49-F238E27FC236}">
                <a16:creationId xmlns:a16="http://schemas.microsoft.com/office/drawing/2014/main" id="{A61D6086-D819-4FCE-8468-F32EE6DF237E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 bwMode="gray">
          <a:xfrm>
            <a:off x="4259375" y="5190336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Max Mustermann</a:t>
            </a:r>
          </a:p>
        </p:txBody>
      </p:sp>
      <p:sp>
        <p:nvSpPr>
          <p:cNvPr id="62" name="Textplatzhalter 29">
            <a:extLst>
              <a:ext uri="{FF2B5EF4-FFF2-40B4-BE49-F238E27FC236}">
                <a16:creationId xmlns:a16="http://schemas.microsoft.com/office/drawing/2014/main" id="{DFF021E9-23E6-4211-80E6-B9036917F30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4259375" y="5442364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Funktion</a:t>
            </a:r>
          </a:p>
        </p:txBody>
      </p:sp>
      <p:sp>
        <p:nvSpPr>
          <p:cNvPr id="63" name="Textplatzhalter 29">
            <a:extLst>
              <a:ext uri="{FF2B5EF4-FFF2-40B4-BE49-F238E27FC236}">
                <a16:creationId xmlns:a16="http://schemas.microsoft.com/office/drawing/2014/main" id="{9675983F-F6AC-45BC-B98B-B946E56786E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371475" y="6269494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Mobilnummer</a:t>
            </a:r>
          </a:p>
        </p:txBody>
      </p:sp>
      <p:sp>
        <p:nvSpPr>
          <p:cNvPr id="64" name="Textplatzhalter 29">
            <a:extLst>
              <a:ext uri="{FF2B5EF4-FFF2-40B4-BE49-F238E27FC236}">
                <a16:creationId xmlns:a16="http://schemas.microsoft.com/office/drawing/2014/main" id="{A261FB26-F3B8-497F-B353-AADBEA3EE5E6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 bwMode="gray">
          <a:xfrm>
            <a:off x="4260850" y="5766080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Telefonnummer</a:t>
            </a:r>
          </a:p>
        </p:txBody>
      </p:sp>
      <p:sp>
        <p:nvSpPr>
          <p:cNvPr id="65" name="Textplatzhalter 29">
            <a:extLst>
              <a:ext uri="{FF2B5EF4-FFF2-40B4-BE49-F238E27FC236}">
                <a16:creationId xmlns:a16="http://schemas.microsoft.com/office/drawing/2014/main" id="{47B1E4F9-6A0A-42AB-9601-A7E2DC3341E2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 bwMode="gray">
          <a:xfrm>
            <a:off x="4260850" y="6017787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E-Mail</a:t>
            </a:r>
          </a:p>
        </p:txBody>
      </p:sp>
      <p:sp>
        <p:nvSpPr>
          <p:cNvPr id="66" name="Textplatzhalter 29">
            <a:extLst>
              <a:ext uri="{FF2B5EF4-FFF2-40B4-BE49-F238E27FC236}">
                <a16:creationId xmlns:a16="http://schemas.microsoft.com/office/drawing/2014/main" id="{48ADB845-FE3D-4992-BE81-B2E7F72F63A9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 bwMode="gray">
          <a:xfrm>
            <a:off x="4260850" y="6269494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Mobilnummer</a:t>
            </a:r>
          </a:p>
        </p:txBody>
      </p:sp>
      <p:sp>
        <p:nvSpPr>
          <p:cNvPr id="67" name="Textplatzhalter 29">
            <a:extLst>
              <a:ext uri="{FF2B5EF4-FFF2-40B4-BE49-F238E27FC236}">
                <a16:creationId xmlns:a16="http://schemas.microsoft.com/office/drawing/2014/main" id="{33A0C17B-7F57-40BA-8F3B-6A79F318447D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 bwMode="gray">
          <a:xfrm>
            <a:off x="8151427" y="5768461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Telefonnummer</a:t>
            </a:r>
          </a:p>
        </p:txBody>
      </p:sp>
      <p:sp>
        <p:nvSpPr>
          <p:cNvPr id="68" name="Textplatzhalter 29">
            <a:extLst>
              <a:ext uri="{FF2B5EF4-FFF2-40B4-BE49-F238E27FC236}">
                <a16:creationId xmlns:a16="http://schemas.microsoft.com/office/drawing/2014/main" id="{B1E7DD0E-19FC-465C-A568-F03F66F122DB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 bwMode="gray">
          <a:xfrm>
            <a:off x="8151427" y="6020168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E-Mail</a:t>
            </a:r>
          </a:p>
        </p:txBody>
      </p:sp>
      <p:sp>
        <p:nvSpPr>
          <p:cNvPr id="69" name="Textplatzhalter 29">
            <a:extLst>
              <a:ext uri="{FF2B5EF4-FFF2-40B4-BE49-F238E27FC236}">
                <a16:creationId xmlns:a16="http://schemas.microsoft.com/office/drawing/2014/main" id="{4B6466E6-8C05-43F6-B1B7-7F57489F39CA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 bwMode="gray">
          <a:xfrm>
            <a:off x="8151427" y="6271875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Mobilnummer</a:t>
            </a:r>
          </a:p>
        </p:txBody>
      </p:sp>
    </p:spTree>
    <p:extLst>
      <p:ext uri="{BB962C8B-B14F-4D97-AF65-F5344CB8AC3E}">
        <p14:creationId xmlns:p14="http://schemas.microsoft.com/office/powerpoint/2010/main" val="2348334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5090749"/>
              </p:ext>
            </p:extLst>
          </p:nvPr>
        </p:nvGraphicFramePr>
        <p:xfrm>
          <a:off x="1811" y="1440"/>
          <a:ext cx="1811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6" imgH="275" progId="TCLayout.ActiveDocument.1">
                  <p:embed/>
                </p:oleObj>
              </mc:Choice>
              <mc:Fallback>
                <p:oleObj name="think-cell Folie" r:id="rId3" imgW="276" imgH="275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1" y="1440"/>
                        <a:ext cx="1811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D4000EE2-28B9-4281-AADB-A09EB1FD6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364" y="332656"/>
            <a:ext cx="7560837" cy="997196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Disclaimer</a:t>
            </a:r>
            <a:br>
              <a:rPr lang="de-DE" dirty="0"/>
            </a:br>
            <a:r>
              <a:rPr lang="de-DE" dirty="0"/>
              <a:t>max. 2 zeilig</a:t>
            </a:r>
          </a:p>
        </p:txBody>
      </p:sp>
      <p:sp>
        <p:nvSpPr>
          <p:cNvPr id="17" name="Textplatzhalter 29">
            <a:extLst>
              <a:ext uri="{FF2B5EF4-FFF2-40B4-BE49-F238E27FC236}">
                <a16:creationId xmlns:a16="http://schemas.microsoft.com/office/drawing/2014/main" id="{AFBD7F51-4348-44EE-B886-42AF404ED5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1364" y="1556792"/>
            <a:ext cx="7560837" cy="4932908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spcBef>
                <a:spcPts val="90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800"/>
              </a:spcBef>
              <a:buNone/>
              <a:defRPr sz="800" b="0">
                <a:solidFill>
                  <a:schemeClr val="tx1"/>
                </a:solidFill>
              </a:defRPr>
            </a:lvl3pPr>
            <a:lvl4pPr marL="0" indent="0">
              <a:spcBef>
                <a:spcPts val="600"/>
              </a:spcBef>
              <a:buNone/>
              <a:defRPr sz="800" b="0">
                <a:solidFill>
                  <a:schemeClr val="tx1"/>
                </a:solidFill>
              </a:defRPr>
            </a:lvl4pPr>
            <a:lvl5pPr marL="0" indent="0">
              <a:spcBef>
                <a:spcPts val="600"/>
              </a:spcBef>
              <a:buNone/>
              <a:defRPr sz="800" b="0">
                <a:solidFill>
                  <a:schemeClr val="tx1"/>
                </a:solidFill>
              </a:defRPr>
            </a:lvl5pPr>
            <a:lvl6pPr marL="0" indent="0">
              <a:spcBef>
                <a:spcPts val="600"/>
              </a:spcBef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</a:defRPr>
            </a:lvl6pPr>
            <a:lvl7pPr marL="0" indent="0">
              <a:spcBef>
                <a:spcPts val="600"/>
              </a:spcBef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</a:defRPr>
            </a:lvl7pPr>
            <a:lvl8pPr marL="0" indent="0">
              <a:spcBef>
                <a:spcPts val="600"/>
              </a:spcBef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</a:defRPr>
            </a:lvl8pPr>
            <a:lvl9pPr marL="0" indent="0">
              <a:spcBef>
                <a:spcPts val="600"/>
              </a:spcBef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Hinweis: nur 3 vordefinierte Schriftarten sind über die Listenebene frei wählbar</a:t>
            </a:r>
          </a:p>
        </p:txBody>
      </p:sp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D38394C7-DA59-4E5E-84C9-E02EBE56447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8148228" y="368300"/>
            <a:ext cx="3672296" cy="6120492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7E5828-55FF-48E7-BD8A-1994F4672DF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604180-4284-4F1C-8B1D-EEF5DF0E55E1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C9C2F6-4388-45FD-847C-51F12B6450F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War </a:t>
            </a:r>
            <a:r>
              <a:rPr lang="de-DE" dirty="0" err="1"/>
              <a:t>Discourse</a:t>
            </a:r>
            <a:r>
              <a:rPr lang="de-DE" dirty="0"/>
              <a:t> and </a:t>
            </a:r>
            <a:r>
              <a:rPr lang="de-DE" dirty="0" err="1"/>
              <a:t>Disaster</a:t>
            </a:r>
            <a:r>
              <a:rPr lang="de-DE" dirty="0"/>
              <a:t> Premium – Seminar Selected Topics in Finance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4D0D41-A82F-466E-88C6-B94D0463B45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4925618C-4501-47D8-A435-AE7FFFDE376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5D0EAFB-0E35-48DA-8DFC-E89D9D52FE1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gray">
          <a:xfrm>
            <a:off x="11291998" y="6616742"/>
            <a:ext cx="528638" cy="11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34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Fazit Text auf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2321942"/>
              </p:ext>
            </p:extLst>
          </p:nvPr>
        </p:nvGraphicFramePr>
        <p:xfrm>
          <a:off x="1811" y="1440"/>
          <a:ext cx="1811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6" imgH="275" progId="TCLayout.ActiveDocument.1">
                  <p:embed/>
                </p:oleObj>
              </mc:Choice>
              <mc:Fallback>
                <p:oleObj name="think-cell Folie" r:id="rId3" imgW="276" imgH="275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1" y="1440"/>
                        <a:ext cx="1811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So fügen Sie ein Hintergrundbild ein: Bitte wählen Sie ein Bild aus, indem Sie auf den Reiter „Einfügen“ klicken und den Befehl „Bilder“ wählen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DDD045B3-C753-47FA-95FF-B3949ED069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71364" y="3537012"/>
            <a:ext cx="11448000" cy="2951648"/>
          </a:xfrm>
          <a:solidFill>
            <a:schemeClr val="bg2">
              <a:alpha val="90000"/>
            </a:schemeClr>
          </a:soli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9pPr>
          </a:lstStyle>
          <a:p>
            <a:pPr lvl="0"/>
            <a:r>
              <a:rPr lang="de-DE" noProof="0" dirty="0"/>
              <a:t> </a:t>
            </a:r>
            <a:endParaRPr lang="de-DE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9097EF19-96D9-490A-A282-EEB0FE14C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8000" y="4404266"/>
            <a:ext cx="10656000" cy="526298"/>
          </a:xfrm>
        </p:spPr>
        <p:txBody>
          <a:bodyPr vert="horz" anchor="b"/>
          <a:lstStyle>
            <a:lvl1pPr>
              <a:defRPr sz="38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Hier können Sie eine finale Botschaft formulieren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B4663C-9813-4773-845C-2086C2A448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8000" y="5051909"/>
            <a:ext cx="10656000" cy="24929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de-DE" sz="1800" b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>
              <a:defRPr lang="de-DE" sz="1800" smtClean="0">
                <a:solidFill>
                  <a:schemeClr val="tx1"/>
                </a:solidFill>
              </a:defRPr>
            </a:lvl2pPr>
            <a:lvl3pPr>
              <a:defRPr lang="de-DE" sz="1800" smtClean="0">
                <a:solidFill>
                  <a:schemeClr val="tx1"/>
                </a:solidFill>
              </a:defRPr>
            </a:lvl3pPr>
            <a:lvl4pPr>
              <a:defRPr lang="de-DE" sz="1800" smtClean="0">
                <a:solidFill>
                  <a:schemeClr val="tx1"/>
                </a:solidFill>
              </a:defRPr>
            </a:lvl4pPr>
            <a:lvl5pPr>
              <a:defRPr lang="de-DE" sz="1800">
                <a:solidFill>
                  <a:schemeClr val="tx1"/>
                </a:solidFill>
              </a:defRPr>
            </a:lvl5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de-DE" dirty="0"/>
              <a:t>Vielen Dank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4068804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Fazit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0746815"/>
              </p:ext>
            </p:extLst>
          </p:nvPr>
        </p:nvGraphicFramePr>
        <p:xfrm>
          <a:off x="1811" y="1440"/>
          <a:ext cx="1811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6" imgH="275" progId="TCLayout.ActiveDocument.1">
                  <p:embed/>
                </p:oleObj>
              </mc:Choice>
              <mc:Fallback>
                <p:oleObj name="think-cell Folie" r:id="rId3" imgW="276" imgH="275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1" y="1440"/>
                        <a:ext cx="1811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el 12">
            <a:extLst>
              <a:ext uri="{FF2B5EF4-FFF2-40B4-BE49-F238E27FC236}">
                <a16:creationId xmlns:a16="http://schemas.microsoft.com/office/drawing/2014/main" id="{9097EF19-96D9-490A-A282-EEB0FE14C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364" y="3662028"/>
            <a:ext cx="7561374" cy="526298"/>
          </a:xfrm>
        </p:spPr>
        <p:txBody>
          <a:bodyPr vert="horz" anchor="b"/>
          <a:lstStyle>
            <a:lvl1pPr>
              <a:defRPr sz="38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Hier können Sie eine finale Botschaft formulieren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AAE7BA-632A-4180-946F-1E7A60E59B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4" y="4305796"/>
            <a:ext cx="7561264" cy="24929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de-DE" sz="1800" b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>
              <a:defRPr lang="de-DE" sz="1800" smtClean="0">
                <a:solidFill>
                  <a:schemeClr val="tx1"/>
                </a:solidFill>
              </a:defRPr>
            </a:lvl2pPr>
            <a:lvl3pPr>
              <a:defRPr lang="de-DE" sz="1800" smtClean="0">
                <a:solidFill>
                  <a:schemeClr val="tx1"/>
                </a:solidFill>
              </a:defRPr>
            </a:lvl3pPr>
            <a:lvl4pPr>
              <a:defRPr lang="de-DE" sz="1800" smtClean="0">
                <a:solidFill>
                  <a:schemeClr val="tx1"/>
                </a:solidFill>
              </a:defRPr>
            </a:lvl4pPr>
            <a:lvl5pPr>
              <a:defRPr lang="de-DE" sz="1800">
                <a:solidFill>
                  <a:schemeClr val="tx1"/>
                </a:solidFill>
              </a:defRPr>
            </a:lvl5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de-DE" dirty="0"/>
              <a:t>Vielen Dank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3441085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Titelfolie 2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03691301"/>
              </p:ext>
            </p:extLst>
          </p:nvPr>
        </p:nvGraphicFramePr>
        <p:xfrm>
          <a:off x="1811" y="1440"/>
          <a:ext cx="1811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6" imgH="275" progId="TCLayout.ActiveDocument.1">
                  <p:embed/>
                </p:oleObj>
              </mc:Choice>
              <mc:Fallback>
                <p:oleObj name="think-cell Folie" r:id="rId3" imgW="276" imgH="275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1" y="1440"/>
                        <a:ext cx="1811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0DE14A70-3585-493D-BE7E-4BB4CFE19C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So fügen Sie ein Hintergrundbild ein: Bitte wählen Sie ein Bild aus, indem Sie auf den Reiter „Einfügen“ klicken und den Befehl „Bilder“ wählen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DDD045B3-C753-47FA-95FF-B3949ED069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71364" y="368660"/>
            <a:ext cx="11448000" cy="6120000"/>
          </a:xfrm>
          <a:solidFill>
            <a:schemeClr val="bg2">
              <a:alpha val="90000"/>
            </a:schemeClr>
          </a:soli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9pPr>
          </a:lstStyle>
          <a:p>
            <a:pPr lvl="0"/>
            <a:r>
              <a:rPr lang="de-DE" noProof="0" dirty="0"/>
              <a:t> </a:t>
            </a:r>
            <a:endParaRPr lang="de-DE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9097EF19-96D9-490A-A282-EEB0FE14C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8000" y="4224255"/>
            <a:ext cx="10656000" cy="1052596"/>
          </a:xfrm>
        </p:spPr>
        <p:txBody>
          <a:bodyPr vert="horz" anchor="b"/>
          <a:lstStyle>
            <a:lvl1pPr>
              <a:defRPr sz="38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Präsentationstitel</a:t>
            </a:r>
            <a:br>
              <a:rPr lang="de-DE" dirty="0"/>
            </a:br>
            <a:r>
              <a:rPr lang="de-DE" dirty="0"/>
              <a:t>max. 2-zeilig</a:t>
            </a: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5F18D69-7DC3-458A-96D1-EE1F33BDB9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68000" y="5383475"/>
            <a:ext cx="10656000" cy="276999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554A99D7-A0D7-4FD9-ABF2-BF838B324A9F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xfrm>
            <a:off x="10669178" y="6097898"/>
            <a:ext cx="754822" cy="184666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7CC4DBD9-5C33-46AB-8C8B-DA819B67C835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32" name="Textplatzhalter 29">
            <a:extLst>
              <a:ext uri="{FF2B5EF4-FFF2-40B4-BE49-F238E27FC236}">
                <a16:creationId xmlns:a16="http://schemas.microsoft.com/office/drawing/2014/main" id="{711ED3DE-D4E0-495F-BC07-934BA4AF37ED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 bwMode="gray">
          <a:xfrm>
            <a:off x="9725375" y="806735"/>
            <a:ext cx="1698625" cy="354013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9pPr>
          </a:lstStyle>
          <a:p>
            <a:pPr lvl="0"/>
            <a:r>
              <a:rPr lang="de-DE" noProof="0" dirty="0"/>
              <a:t> </a:t>
            </a:r>
            <a:endParaRPr lang="de-DE" dirty="0"/>
          </a:p>
        </p:txBody>
      </p:sp>
      <p:sp>
        <p:nvSpPr>
          <p:cNvPr id="39" name="Textplatzhalter 29">
            <a:extLst>
              <a:ext uri="{FF2B5EF4-FFF2-40B4-BE49-F238E27FC236}">
                <a16:creationId xmlns:a16="http://schemas.microsoft.com/office/drawing/2014/main" id="{1A32DFEF-5B45-4B66-9E4D-97B3F0BE3B80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 bwMode="gray">
          <a:xfrm>
            <a:off x="768000" y="1019460"/>
            <a:ext cx="1250950" cy="141288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9pPr>
          </a:lstStyle>
          <a:p>
            <a:pPr lvl="0"/>
            <a:r>
              <a:rPr lang="de-DE" noProof="0" dirty="0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1103079-0BA8-4BCA-A59B-4531B4C3AF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35860" y="6097898"/>
            <a:ext cx="5652000" cy="184666"/>
          </a:xfrm>
        </p:spPr>
        <p:txBody>
          <a:bodyPr vert="horz" wrap="square" lIns="0" tIns="0" rIns="0" bIns="0" rtlCol="0" anchor="b">
            <a:spAutoFit/>
          </a:bodyPr>
          <a:lstStyle>
            <a:lvl1pPr algn="r">
              <a:defRPr lang="de-DE" sz="1200" b="0" dirty="0" smtClean="0"/>
            </a:lvl1pPr>
            <a:lvl2pPr algn="r">
              <a:defRPr lang="de-DE" sz="1800" dirty="0">
                <a:solidFill>
                  <a:schemeClr val="tx1"/>
                </a:solidFill>
              </a:defRPr>
            </a:lvl2pPr>
          </a:lstStyle>
          <a:p>
            <a:pPr lvl="0" defTabSz="914400"/>
            <a:r>
              <a:rPr lang="de-DE" dirty="0"/>
              <a:t>Sonstige Angaben</a:t>
            </a:r>
          </a:p>
        </p:txBody>
      </p:sp>
    </p:spTree>
    <p:extLst>
      <p:ext uri="{BB962C8B-B14F-4D97-AF65-F5344CB8AC3E}">
        <p14:creationId xmlns:p14="http://schemas.microsoft.com/office/powerpoint/2010/main" val="164171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Agenda max.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9DEDAD6C-8803-49FA-91C8-09E4818DA5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56133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6" imgH="306" progId="TCLayout.ActiveDocument.1">
                  <p:embed/>
                </p:oleObj>
              </mc:Choice>
              <mc:Fallback>
                <p:oleObj name="think-cell Folie" r:id="rId3" imgW="306" imgH="306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9DEDAD6C-8803-49FA-91C8-09E4818DA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EF8FD34-7299-4548-B0C4-32D234FF6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364" y="3501008"/>
            <a:ext cx="11448000" cy="498598"/>
          </a:xfrm>
        </p:spPr>
        <p:txBody>
          <a:bodyPr vert="horz"/>
          <a:lstStyle>
            <a:lvl1pPr>
              <a:defRPr b="0"/>
            </a:lvl1pPr>
          </a:lstStyle>
          <a:p>
            <a:r>
              <a:rPr lang="de-DE" dirty="0"/>
              <a:t>Inhalt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3861EB-2533-4FCD-88BD-485B19B6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904246" y="6611045"/>
            <a:ext cx="519373" cy="123111"/>
          </a:xfrm>
        </p:spPr>
        <p:txBody>
          <a:bodyPr/>
          <a:lstStyle/>
          <a:p>
            <a:fld id="{38321366-4D75-49CE-92AB-A9B704B6F517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9FBF0F-4278-4D3D-88B6-255807C3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dirty="0"/>
              <a:t>War </a:t>
            </a:r>
            <a:r>
              <a:rPr lang="de-DE" dirty="0" err="1"/>
              <a:t>Discourse</a:t>
            </a:r>
            <a:r>
              <a:rPr lang="de-DE" dirty="0"/>
              <a:t> and </a:t>
            </a:r>
            <a:r>
              <a:rPr lang="de-DE" dirty="0" err="1"/>
              <a:t>Disaster</a:t>
            </a:r>
            <a:r>
              <a:rPr lang="de-DE" dirty="0"/>
              <a:t> Premium – Seminar Selected Topics in Finance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A418DC-F1A8-4321-AAE6-9E7B7169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Page </a:t>
            </a:r>
            <a:fld id="{4925618C-4501-47D8-A435-AE7FFFDE376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8" name="Textplatzhalter 29">
            <a:extLst>
              <a:ext uri="{FF2B5EF4-FFF2-40B4-BE49-F238E27FC236}">
                <a16:creationId xmlns:a16="http://schemas.microsoft.com/office/drawing/2014/main" id="{676CA912-C6A2-4930-8C90-D17300DEFE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5360" y="4149080"/>
            <a:ext cx="1054776" cy="1138773"/>
          </a:xfrm>
        </p:spPr>
        <p:txBody>
          <a:bodyPr wrap="none" anchor="b">
            <a:sp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01</a:t>
            </a:r>
            <a:endParaRPr lang="de-DE" dirty="0"/>
          </a:p>
        </p:txBody>
      </p:sp>
      <p:sp>
        <p:nvSpPr>
          <p:cNvPr id="39" name="Textplatzhalter 29">
            <a:extLst>
              <a:ext uri="{FF2B5EF4-FFF2-40B4-BE49-F238E27FC236}">
                <a16:creationId xmlns:a16="http://schemas.microsoft.com/office/drawing/2014/main" id="{DA579582-C9A0-4A04-8883-26A3BEAD5D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1364" y="5337212"/>
            <a:ext cx="3672000" cy="307777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accent2"/>
                </a:solidFill>
              </a:defRPr>
            </a:lvl2pPr>
            <a:lvl3pPr marL="0" indent="0"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accent2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accent2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accent2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noProof="0" dirty="0"/>
              <a:t>Kapitelthema</a:t>
            </a:r>
            <a:endParaRPr lang="de-DE" dirty="0"/>
          </a:p>
        </p:txBody>
      </p:sp>
      <p:sp>
        <p:nvSpPr>
          <p:cNvPr id="41" name="Textplatzhalter 29">
            <a:extLst>
              <a:ext uri="{FF2B5EF4-FFF2-40B4-BE49-F238E27FC236}">
                <a16:creationId xmlns:a16="http://schemas.microsoft.com/office/drawing/2014/main" id="{ACD4035C-DA5C-4945-AA13-97B51F9393D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71364" y="5661248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Beschreibender Inhalt</a:t>
            </a:r>
          </a:p>
        </p:txBody>
      </p:sp>
      <p:sp>
        <p:nvSpPr>
          <p:cNvPr id="40" name="Textplatzhalter 29">
            <a:extLst>
              <a:ext uri="{FF2B5EF4-FFF2-40B4-BE49-F238E27FC236}">
                <a16:creationId xmlns:a16="http://schemas.microsoft.com/office/drawing/2014/main" id="{89603F7D-1CE1-48BD-B44E-4604707953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223792" y="4149080"/>
            <a:ext cx="1054776" cy="1138773"/>
          </a:xfrm>
        </p:spPr>
        <p:txBody>
          <a:bodyPr wrap="none" anchor="b">
            <a:sp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02</a:t>
            </a:r>
            <a:endParaRPr lang="de-DE" dirty="0"/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EA419BD3-48D6-4673-AD72-7CFD1ED341B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4259796" y="5337212"/>
            <a:ext cx="3672000" cy="307777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accent2"/>
                </a:solidFill>
              </a:defRPr>
            </a:lvl2pPr>
            <a:lvl3pPr marL="0" indent="0"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accent2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accent2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accent2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noProof="0" dirty="0"/>
              <a:t>Kapitelthema</a:t>
            </a:r>
            <a:endParaRPr lang="de-DE" dirty="0"/>
          </a:p>
        </p:txBody>
      </p:sp>
      <p:sp>
        <p:nvSpPr>
          <p:cNvPr id="19" name="Textplatzhalter 29">
            <a:extLst>
              <a:ext uri="{FF2B5EF4-FFF2-40B4-BE49-F238E27FC236}">
                <a16:creationId xmlns:a16="http://schemas.microsoft.com/office/drawing/2014/main" id="{C8B6E653-CC9E-4E2C-8C31-8BEBEC06E53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4259796" y="5661248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Beschreibender Inhalt</a:t>
            </a:r>
          </a:p>
        </p:txBody>
      </p:sp>
      <p:sp>
        <p:nvSpPr>
          <p:cNvPr id="42" name="Textplatzhalter 29">
            <a:extLst>
              <a:ext uri="{FF2B5EF4-FFF2-40B4-BE49-F238E27FC236}">
                <a16:creationId xmlns:a16="http://schemas.microsoft.com/office/drawing/2014/main" id="{71785FEE-96DD-4343-9CBD-EBEEBF90AD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112224" y="4149080"/>
            <a:ext cx="1054776" cy="1138773"/>
          </a:xfrm>
        </p:spPr>
        <p:txBody>
          <a:bodyPr wrap="none" anchor="b">
            <a:sp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03</a:t>
            </a:r>
            <a:endParaRPr lang="de-DE" dirty="0"/>
          </a:p>
        </p:txBody>
      </p:sp>
      <p:sp>
        <p:nvSpPr>
          <p:cNvPr id="20" name="Textplatzhalter 29">
            <a:extLst>
              <a:ext uri="{FF2B5EF4-FFF2-40B4-BE49-F238E27FC236}">
                <a16:creationId xmlns:a16="http://schemas.microsoft.com/office/drawing/2014/main" id="{C0DEB685-5E12-4D41-90A9-5B9CC05D6FB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8148228" y="5337212"/>
            <a:ext cx="3672000" cy="307777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accent2"/>
                </a:solidFill>
              </a:defRPr>
            </a:lvl2pPr>
            <a:lvl3pPr marL="0" indent="0"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accent2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accent2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accent2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noProof="0" dirty="0"/>
              <a:t>Kapitelthema</a:t>
            </a:r>
            <a:endParaRPr lang="de-DE" dirty="0"/>
          </a:p>
        </p:txBody>
      </p:sp>
      <p:sp>
        <p:nvSpPr>
          <p:cNvPr id="21" name="Textplatzhalter 29">
            <a:extLst>
              <a:ext uri="{FF2B5EF4-FFF2-40B4-BE49-F238E27FC236}">
                <a16:creationId xmlns:a16="http://schemas.microsoft.com/office/drawing/2014/main" id="{7BDF9E60-8640-42C2-8CDC-51D9DBFAE23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8148228" y="5661248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Beschreibender Inhalt</a:t>
            </a:r>
          </a:p>
        </p:txBody>
      </p:sp>
      <p:sp>
        <p:nvSpPr>
          <p:cNvPr id="44" name="Bildplatzhalter 6">
            <a:extLst>
              <a:ext uri="{FF2B5EF4-FFF2-40B4-BE49-F238E27FC236}">
                <a16:creationId xmlns:a16="http://schemas.microsoft.com/office/drawing/2014/main" id="{26C0BDD8-985E-4D7A-B8E4-45A4D75DB3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 bwMode="gray">
          <a:xfrm>
            <a:off x="-1" y="368300"/>
            <a:ext cx="4043363" cy="2952688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5" name="Bildplatzhalter 6">
            <a:extLst>
              <a:ext uri="{FF2B5EF4-FFF2-40B4-BE49-F238E27FC236}">
                <a16:creationId xmlns:a16="http://schemas.microsoft.com/office/drawing/2014/main" id="{1CE572AD-1B4B-4295-89F9-58014466139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gray">
          <a:xfrm>
            <a:off x="4259797" y="368300"/>
            <a:ext cx="3672942" cy="2952688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6" name="Bildplatzhalter 6">
            <a:extLst>
              <a:ext uri="{FF2B5EF4-FFF2-40B4-BE49-F238E27FC236}">
                <a16:creationId xmlns:a16="http://schemas.microsoft.com/office/drawing/2014/main" id="{2B267103-77ED-45AD-B850-C0CBC70107A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gray">
          <a:xfrm>
            <a:off x="8148638" y="368300"/>
            <a:ext cx="4043362" cy="2952688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16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Agenda max.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9DEDAD6C-8803-49FA-91C8-09E4818DA5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0349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6" imgH="306" progId="TCLayout.ActiveDocument.1">
                  <p:embed/>
                </p:oleObj>
              </mc:Choice>
              <mc:Fallback>
                <p:oleObj name="think-cell Folie" r:id="rId3" imgW="306" imgH="306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9DEDAD6C-8803-49FA-91C8-09E4818DA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EF8FD34-7299-4548-B0C4-32D234FF6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364" y="332656"/>
            <a:ext cx="11448000" cy="498598"/>
          </a:xfrm>
        </p:spPr>
        <p:txBody>
          <a:bodyPr vert="horz"/>
          <a:lstStyle>
            <a:lvl1pPr>
              <a:defRPr b="0"/>
            </a:lvl1pPr>
          </a:lstStyle>
          <a:p>
            <a:r>
              <a:rPr lang="de-DE" dirty="0"/>
              <a:t>Inhalt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3861EB-2533-4FCD-88BD-485B19B6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EF89F0F-4C1C-4CB7-8DC0-8FEAF85A4A98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9FBF0F-4278-4D3D-88B6-255807C3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Prozessberatung // Die Standardmethodik der Prozessberatung in 4 Phasen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A418DC-F1A8-4321-AAE6-9E7B7169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Page </a:t>
            </a:r>
            <a:fld id="{4925618C-4501-47D8-A435-AE7FFFDE376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29">
            <a:extLst>
              <a:ext uri="{FF2B5EF4-FFF2-40B4-BE49-F238E27FC236}">
                <a16:creationId xmlns:a16="http://schemas.microsoft.com/office/drawing/2014/main" id="{8122B024-ACCE-46D2-8870-625BDDCF5C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63552" y="1340768"/>
            <a:ext cx="1054776" cy="1138773"/>
          </a:xfrm>
        </p:spPr>
        <p:txBody>
          <a:bodyPr wrap="none" anchor="b">
            <a:sp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01</a:t>
            </a:r>
            <a:endParaRPr lang="de-DE" dirty="0"/>
          </a:p>
        </p:txBody>
      </p:sp>
      <p:sp>
        <p:nvSpPr>
          <p:cNvPr id="13" name="Textplatzhalter 29">
            <a:extLst>
              <a:ext uri="{FF2B5EF4-FFF2-40B4-BE49-F238E27FC236}">
                <a16:creationId xmlns:a16="http://schemas.microsoft.com/office/drawing/2014/main" id="{4F0D6D41-0B5C-4D3C-BB9F-F94C25169C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099556" y="2704274"/>
            <a:ext cx="1944000" cy="615553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r>
              <a:rPr lang="de-DE" sz="2000" b="1" dirty="0"/>
              <a:t>Kapitelthema max. 3-zeilig</a:t>
            </a:r>
          </a:p>
        </p:txBody>
      </p:sp>
      <p:sp>
        <p:nvSpPr>
          <p:cNvPr id="15" name="Textplatzhalter 29">
            <a:extLst>
              <a:ext uri="{FF2B5EF4-FFF2-40B4-BE49-F238E27FC236}">
                <a16:creationId xmlns:a16="http://schemas.microsoft.com/office/drawing/2014/main" id="{DE44F9B9-E6D5-4E90-AC91-084EBB998A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952189" y="1340768"/>
            <a:ext cx="1054776" cy="1138773"/>
          </a:xfrm>
        </p:spPr>
        <p:txBody>
          <a:bodyPr wrap="none" anchor="b">
            <a:sp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02</a:t>
            </a:r>
            <a:endParaRPr lang="de-DE" dirty="0"/>
          </a:p>
        </p:txBody>
      </p:sp>
      <p:sp>
        <p:nvSpPr>
          <p:cNvPr id="16" name="Textplatzhalter 29">
            <a:extLst>
              <a:ext uri="{FF2B5EF4-FFF2-40B4-BE49-F238E27FC236}">
                <a16:creationId xmlns:a16="http://schemas.microsoft.com/office/drawing/2014/main" id="{B26FDF24-D315-4E01-BFF9-FAD68FD484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988193" y="2704274"/>
            <a:ext cx="1944000" cy="615553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r>
              <a:rPr lang="de-DE" sz="2000" b="1" dirty="0"/>
              <a:t>Kapitelthema max. 3-zeilig</a:t>
            </a:r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051F4A6F-D267-46B3-A05A-2FA8548CA5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9840825" y="1340768"/>
            <a:ext cx="1054776" cy="1138773"/>
          </a:xfrm>
        </p:spPr>
        <p:txBody>
          <a:bodyPr wrap="none" anchor="b">
            <a:sp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03</a:t>
            </a:r>
            <a:endParaRPr lang="de-DE" dirty="0"/>
          </a:p>
        </p:txBody>
      </p:sp>
      <p:sp>
        <p:nvSpPr>
          <p:cNvPr id="19" name="Textplatzhalter 29">
            <a:extLst>
              <a:ext uri="{FF2B5EF4-FFF2-40B4-BE49-F238E27FC236}">
                <a16:creationId xmlns:a16="http://schemas.microsoft.com/office/drawing/2014/main" id="{8F0C2EE9-9A9A-4F2B-9229-4F0338C598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9876829" y="2704274"/>
            <a:ext cx="1944000" cy="615553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r>
              <a:rPr lang="de-DE" sz="2000" b="1" dirty="0"/>
              <a:t>Kapitelthema max. 3-zeilig</a:t>
            </a:r>
          </a:p>
        </p:txBody>
      </p:sp>
      <p:sp>
        <p:nvSpPr>
          <p:cNvPr id="24" name="Textplatzhalter 29">
            <a:extLst>
              <a:ext uri="{FF2B5EF4-FFF2-40B4-BE49-F238E27FC236}">
                <a16:creationId xmlns:a16="http://schemas.microsoft.com/office/drawing/2014/main" id="{5D48332F-AF9A-4568-A97D-94453752AB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063552" y="3861048"/>
            <a:ext cx="1054776" cy="1138773"/>
          </a:xfrm>
        </p:spPr>
        <p:txBody>
          <a:bodyPr wrap="none" anchor="b">
            <a:sp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04</a:t>
            </a:r>
            <a:endParaRPr lang="de-DE" dirty="0"/>
          </a:p>
        </p:txBody>
      </p:sp>
      <p:sp>
        <p:nvSpPr>
          <p:cNvPr id="25" name="Textplatzhalter 29">
            <a:extLst>
              <a:ext uri="{FF2B5EF4-FFF2-40B4-BE49-F238E27FC236}">
                <a16:creationId xmlns:a16="http://schemas.microsoft.com/office/drawing/2014/main" id="{4F04432E-53DA-4F11-8909-CF50DD3612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099556" y="5224554"/>
            <a:ext cx="1944000" cy="615553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r>
              <a:rPr lang="de-DE" sz="2000" b="1" dirty="0"/>
              <a:t>Kapitelthema max. 3-zeilig</a:t>
            </a:r>
          </a:p>
        </p:txBody>
      </p:sp>
      <p:sp>
        <p:nvSpPr>
          <p:cNvPr id="27" name="Textplatzhalter 29">
            <a:extLst>
              <a:ext uri="{FF2B5EF4-FFF2-40B4-BE49-F238E27FC236}">
                <a16:creationId xmlns:a16="http://schemas.microsoft.com/office/drawing/2014/main" id="{949F7A7C-C128-401C-AB22-ED7F51B9B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952189" y="3861048"/>
            <a:ext cx="1054776" cy="1138773"/>
          </a:xfrm>
        </p:spPr>
        <p:txBody>
          <a:bodyPr wrap="none" anchor="b">
            <a:sp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05</a:t>
            </a:r>
            <a:endParaRPr lang="de-DE" dirty="0"/>
          </a:p>
        </p:txBody>
      </p:sp>
      <p:sp>
        <p:nvSpPr>
          <p:cNvPr id="28" name="Textplatzhalter 29">
            <a:extLst>
              <a:ext uri="{FF2B5EF4-FFF2-40B4-BE49-F238E27FC236}">
                <a16:creationId xmlns:a16="http://schemas.microsoft.com/office/drawing/2014/main" id="{D83E023D-E9DA-4B45-A6D5-A4CEC2C380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988193" y="5224554"/>
            <a:ext cx="1944000" cy="615553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r>
              <a:rPr lang="de-DE" sz="2000" b="1" dirty="0"/>
              <a:t>Kapitelthema max. 3-zeilig</a:t>
            </a:r>
          </a:p>
        </p:txBody>
      </p:sp>
      <p:sp>
        <p:nvSpPr>
          <p:cNvPr id="29" name="Textplatzhalter 29">
            <a:extLst>
              <a:ext uri="{FF2B5EF4-FFF2-40B4-BE49-F238E27FC236}">
                <a16:creationId xmlns:a16="http://schemas.microsoft.com/office/drawing/2014/main" id="{19C9CC8B-D21C-440E-ACD1-A8C9675466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9840825" y="3861048"/>
            <a:ext cx="1054776" cy="1138773"/>
          </a:xfrm>
        </p:spPr>
        <p:txBody>
          <a:bodyPr wrap="none" anchor="b">
            <a:sp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74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None/>
              <a:defRPr sz="7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06</a:t>
            </a:r>
            <a:endParaRPr lang="de-DE" dirty="0"/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0A67EFC9-E48E-42D6-BC17-57322C7A35F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9876829" y="5224554"/>
            <a:ext cx="1944000" cy="615553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r>
              <a:rPr lang="de-DE" sz="2000" b="1" dirty="0"/>
              <a:t>Kapitelthema max. 3-zeilig</a:t>
            </a:r>
          </a:p>
        </p:txBody>
      </p:sp>
      <p:sp>
        <p:nvSpPr>
          <p:cNvPr id="31" name="Bildplatzhalter 6">
            <a:extLst>
              <a:ext uri="{FF2B5EF4-FFF2-40B4-BE49-F238E27FC236}">
                <a16:creationId xmlns:a16="http://schemas.microsoft.com/office/drawing/2014/main" id="{122656A9-1DD3-47B3-BABD-92E81BE6073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 bwMode="gray">
          <a:xfrm>
            <a:off x="371364" y="1556792"/>
            <a:ext cx="1548000" cy="1764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2" name="Bildplatzhalter 6">
            <a:extLst>
              <a:ext uri="{FF2B5EF4-FFF2-40B4-BE49-F238E27FC236}">
                <a16:creationId xmlns:a16="http://schemas.microsoft.com/office/drawing/2014/main" id="{F41FC298-57B2-4087-A83D-4ADE1BEC8DD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gray">
          <a:xfrm>
            <a:off x="4259796" y="1556792"/>
            <a:ext cx="1548000" cy="1764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3" name="Bildplatzhalter 6">
            <a:extLst>
              <a:ext uri="{FF2B5EF4-FFF2-40B4-BE49-F238E27FC236}">
                <a16:creationId xmlns:a16="http://schemas.microsoft.com/office/drawing/2014/main" id="{DD1FFFA7-91A5-4C59-8198-D891521F418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gray">
          <a:xfrm>
            <a:off x="8148228" y="1556792"/>
            <a:ext cx="1548000" cy="1764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4" name="Bildplatzhalter 6">
            <a:extLst>
              <a:ext uri="{FF2B5EF4-FFF2-40B4-BE49-F238E27FC236}">
                <a16:creationId xmlns:a16="http://schemas.microsoft.com/office/drawing/2014/main" id="{D7B5C971-593B-4D20-A4DF-381A29B17BC9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 bwMode="gray">
          <a:xfrm>
            <a:off x="371364" y="4077072"/>
            <a:ext cx="1548000" cy="1764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6">
            <a:extLst>
              <a:ext uri="{FF2B5EF4-FFF2-40B4-BE49-F238E27FC236}">
                <a16:creationId xmlns:a16="http://schemas.microsoft.com/office/drawing/2014/main" id="{4CA75B6E-BD25-4D95-A249-9BEA8EFDAED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 bwMode="gray">
          <a:xfrm>
            <a:off x="4259796" y="4077072"/>
            <a:ext cx="1548000" cy="1764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6">
            <a:extLst>
              <a:ext uri="{FF2B5EF4-FFF2-40B4-BE49-F238E27FC236}">
                <a16:creationId xmlns:a16="http://schemas.microsoft.com/office/drawing/2014/main" id="{C4C1302C-B047-43E2-8944-423F1834DDE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 bwMode="gray">
          <a:xfrm>
            <a:off x="8148228" y="4077072"/>
            <a:ext cx="1548000" cy="1764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281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Agenda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9DEDAD6C-8803-49FA-91C8-09E4818DA5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2991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6" imgH="306" progId="TCLayout.ActiveDocument.1">
                  <p:embed/>
                </p:oleObj>
              </mc:Choice>
              <mc:Fallback>
                <p:oleObj name="think-cell Folie" r:id="rId3" imgW="306" imgH="306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9DEDAD6C-8803-49FA-91C8-09E4818DA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EF8FD34-7299-4548-B0C4-32D234FF6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364" y="332656"/>
            <a:ext cx="7561374" cy="498598"/>
          </a:xfrm>
        </p:spPr>
        <p:txBody>
          <a:bodyPr vert="horz"/>
          <a:lstStyle>
            <a:lvl1pPr>
              <a:defRPr b="0"/>
            </a:lvl1pPr>
          </a:lstStyle>
          <a:p>
            <a:r>
              <a:rPr lang="de-DE"/>
              <a:t>Inhalt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3861EB-2533-4FCD-88BD-485B19B6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9C2D53B-2232-46E8-84EB-47C8376A778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9FBF0F-4278-4D3D-88B6-255807C3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Prozessberatung // Die Standardmethodik der Prozessberatung in 4 Phasen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A418DC-F1A8-4321-AAE6-9E7B7169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Page </a:t>
            </a:r>
            <a:fld id="{4925618C-4501-47D8-A435-AE7FFFDE376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8" name="Bildplatzhalter 6">
            <a:extLst>
              <a:ext uri="{FF2B5EF4-FFF2-40B4-BE49-F238E27FC236}">
                <a16:creationId xmlns:a16="http://schemas.microsoft.com/office/drawing/2014/main" id="{5D067296-0876-4E23-9B07-473ED1F4DBF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gray">
          <a:xfrm>
            <a:off x="8148638" y="368300"/>
            <a:ext cx="3671887" cy="61214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003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Introfolie Einführung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5300268"/>
              </p:ext>
            </p:extLst>
          </p:nvPr>
        </p:nvGraphicFramePr>
        <p:xfrm>
          <a:off x="1811" y="1440"/>
          <a:ext cx="1811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6" imgH="275" progId="TCLayout.ActiveDocument.1">
                  <p:embed/>
                </p:oleObj>
              </mc:Choice>
              <mc:Fallback>
                <p:oleObj name="think-cell Folie" r:id="rId3" imgW="276" imgH="275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1" y="1440"/>
                        <a:ext cx="1811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So fügen Sie ein Hintergrundbild ein: Bitte wählen Sie ein Bild aus, indem Sie auf den Reiter „Einfügen“ klicken und den Befehl „Bilder“ wählen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DDD045B3-C753-47FA-95FF-B3949ED069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259262" y="368660"/>
            <a:ext cx="7560101" cy="6120000"/>
          </a:xfrm>
          <a:solidFill>
            <a:schemeClr val="bg2">
              <a:alpha val="90000"/>
            </a:schemeClr>
          </a:soli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" b="0">
                <a:noFill/>
              </a:defRPr>
            </a:lvl9pPr>
          </a:lstStyle>
          <a:p>
            <a:pPr lvl="0"/>
            <a:r>
              <a:rPr lang="de-DE" noProof="0" dirty="0"/>
              <a:t> </a:t>
            </a:r>
            <a:endParaRPr lang="de-DE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9097EF19-96D9-490A-A282-EEB0FE14C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55728" y="764704"/>
            <a:ext cx="6768271" cy="498598"/>
          </a:xfrm>
        </p:spPr>
        <p:txBody>
          <a:bodyPr vert="horz" anchor="b"/>
          <a:lstStyle>
            <a:lvl1pPr>
              <a:defRPr sz="3600" b="0">
                <a:solidFill>
                  <a:schemeClr val="accent2"/>
                </a:solidFill>
              </a:defRPr>
            </a:lvl1pPr>
          </a:lstStyle>
          <a:p>
            <a:r>
              <a:rPr lang="de-DE" dirty="0" err="1"/>
              <a:t>Introfolie</a:t>
            </a:r>
            <a:r>
              <a:rPr lang="de-DE" dirty="0"/>
              <a:t> Überschrift</a:t>
            </a: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5F18D69-7DC3-458A-96D1-EE1F33BDB9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655728" y="1515330"/>
            <a:ext cx="6768271" cy="1938992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Einführungstext in Form eines Fließtexts in weiß. Das ist ein Blindtext, </a:t>
            </a:r>
            <a:r>
              <a:rPr lang="de-DE" noProof="0" dirty="0" err="1"/>
              <a:t>udia</a:t>
            </a:r>
            <a:r>
              <a:rPr lang="de-DE" noProof="0" dirty="0"/>
              <a:t> </a:t>
            </a:r>
            <a:r>
              <a:rPr lang="de-DE" noProof="0" dirty="0" err="1"/>
              <a:t>nis</a:t>
            </a:r>
            <a:r>
              <a:rPr lang="de-DE" noProof="0" dirty="0"/>
              <a:t> </a:t>
            </a:r>
            <a:r>
              <a:rPr lang="de-DE" noProof="0" dirty="0" err="1"/>
              <a:t>eum</a:t>
            </a:r>
            <a:r>
              <a:rPr lang="de-DE" noProof="0" dirty="0"/>
              <a:t> </a:t>
            </a:r>
            <a:r>
              <a:rPr lang="de-DE" noProof="0" dirty="0" err="1"/>
              <a:t>quis</a:t>
            </a:r>
            <a:r>
              <a:rPr lang="de-DE" noProof="0" dirty="0"/>
              <a:t> </a:t>
            </a:r>
            <a:r>
              <a:rPr lang="de-DE" noProof="0" dirty="0" err="1"/>
              <a:t>modistiore</a:t>
            </a:r>
            <a:r>
              <a:rPr lang="de-DE" noProof="0" dirty="0"/>
              <a:t> </a:t>
            </a:r>
            <a:r>
              <a:rPr lang="de-DE" noProof="0" dirty="0" err="1"/>
              <a:t>debitas</a:t>
            </a:r>
            <a:r>
              <a:rPr lang="de-DE" noProof="0" dirty="0"/>
              <a:t> </a:t>
            </a:r>
            <a:r>
              <a:rPr lang="de-DE" noProof="0" dirty="0" err="1"/>
              <a:t>venderese</a:t>
            </a:r>
            <a:r>
              <a:rPr lang="de-DE" noProof="0" dirty="0"/>
              <a:t> et </a:t>
            </a:r>
            <a:r>
              <a:rPr lang="de-DE" noProof="0" dirty="0" err="1"/>
              <a:t>qui</a:t>
            </a:r>
            <a:r>
              <a:rPr lang="de-DE" noProof="0" dirty="0"/>
              <a:t> </a:t>
            </a:r>
            <a:r>
              <a:rPr lang="de-DE" noProof="0" dirty="0" err="1"/>
              <a:t>ommolorem</a:t>
            </a:r>
            <a:r>
              <a:rPr lang="de-DE" noProof="0" dirty="0"/>
              <a:t> </a:t>
            </a:r>
            <a:r>
              <a:rPr lang="de-DE" noProof="0" dirty="0" err="1"/>
              <a:t>reiur</a:t>
            </a:r>
            <a:r>
              <a:rPr lang="de-DE" noProof="0" dirty="0"/>
              <a:t>, quo </a:t>
            </a:r>
            <a:r>
              <a:rPr lang="de-DE" noProof="0" dirty="0" err="1"/>
              <a:t>molorrovit</a:t>
            </a:r>
            <a:r>
              <a:rPr lang="de-DE" noProof="0" dirty="0"/>
              <a:t>, </a:t>
            </a:r>
            <a:r>
              <a:rPr lang="de-DE" noProof="0" dirty="0" err="1"/>
              <a:t>sedipicil</a:t>
            </a:r>
            <a:r>
              <a:rPr lang="de-DE" noProof="0" dirty="0"/>
              <a:t> </a:t>
            </a:r>
            <a:r>
              <a:rPr lang="de-DE" noProof="0" dirty="0" err="1"/>
              <a:t>iditatfugitas</a:t>
            </a:r>
            <a:r>
              <a:rPr lang="de-DE" noProof="0" dirty="0"/>
              <a:t> </a:t>
            </a:r>
            <a:r>
              <a:rPr lang="de-DE" noProof="0" dirty="0" err="1"/>
              <a:t>demp</a:t>
            </a:r>
            <a:r>
              <a:rPr lang="de-DE" noProof="0" dirty="0"/>
              <a:t> </a:t>
            </a:r>
            <a:r>
              <a:rPr lang="de-DE" noProof="0" dirty="0" err="1"/>
              <a:t>quiatib</a:t>
            </a:r>
            <a:r>
              <a:rPr lang="de-DE" noProof="0" dirty="0"/>
              <a:t> </a:t>
            </a:r>
            <a:r>
              <a:rPr lang="de-DE" noProof="0" dirty="0" err="1"/>
              <a:t>usamust</a:t>
            </a:r>
            <a:r>
              <a:rPr lang="de-DE" noProof="0" dirty="0"/>
              <a:t>, </a:t>
            </a:r>
            <a:r>
              <a:rPr lang="de-DE" noProof="0" dirty="0" err="1"/>
              <a:t>sandent</a:t>
            </a:r>
            <a:r>
              <a:rPr lang="de-DE" noProof="0" dirty="0"/>
              <a:t> </a:t>
            </a:r>
            <a:r>
              <a:rPr lang="de-DE" noProof="0" dirty="0" err="1"/>
              <a:t>consecearum</a:t>
            </a:r>
            <a:r>
              <a:rPr lang="de-DE" noProof="0" dirty="0"/>
              <a:t> </a:t>
            </a:r>
            <a:r>
              <a:rPr lang="de-DE" noProof="0" dirty="0" err="1"/>
              <a:t>ducie</a:t>
            </a:r>
            <a:r>
              <a:rPr lang="de-DE" noProof="0" dirty="0"/>
              <a:t> </a:t>
            </a:r>
            <a:r>
              <a:rPr lang="de-DE" noProof="0" dirty="0" err="1"/>
              <a:t>repera</a:t>
            </a:r>
            <a:r>
              <a:rPr lang="de-DE" noProof="0" dirty="0"/>
              <a:t> </a:t>
            </a:r>
            <a:r>
              <a:rPr lang="de-DE" noProof="0" dirty="0" err="1"/>
              <a:t>aut</a:t>
            </a:r>
            <a:r>
              <a:rPr lang="de-DE" noProof="0" dirty="0"/>
              <a:t> </a:t>
            </a:r>
            <a:r>
              <a:rPr lang="de-DE" noProof="0" dirty="0" err="1"/>
              <a:t>iunto</a:t>
            </a:r>
            <a:r>
              <a:rPr lang="de-DE" noProof="0" dirty="0"/>
              <a:t> </a:t>
            </a:r>
            <a:r>
              <a:rPr lang="de-DE" noProof="0" dirty="0" err="1"/>
              <a:t>blam</a:t>
            </a:r>
            <a:r>
              <a:rPr lang="de-DE" noProof="0" dirty="0"/>
              <a:t> </a:t>
            </a:r>
            <a:r>
              <a:rPr lang="de-DE" noProof="0" dirty="0" err="1"/>
              <a:t>venissi</a:t>
            </a:r>
            <a:r>
              <a:rPr lang="de-DE" noProof="0" dirty="0"/>
              <a:t> </a:t>
            </a:r>
            <a:r>
              <a:rPr lang="de-DE" noProof="0" dirty="0" err="1"/>
              <a:t>omnimus</a:t>
            </a:r>
            <a:r>
              <a:rPr lang="de-DE" noProof="0" dirty="0"/>
              <a:t>.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Hervorhebung eines Textabschnittes in grün möglich.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28F7F9B-317D-4030-8401-904298691A63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11291998" y="6616742"/>
            <a:ext cx="528638" cy="111125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33">
                <a:noFill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13C82F-C983-409B-A06C-A072B9732C5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D637BFA-155B-4F97-A775-49FF76118D16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3E6DF4-355B-43D9-A9D2-7D7C129B622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/>
              <a:t>War </a:t>
            </a:r>
            <a:r>
              <a:rPr lang="de-DE" dirty="0" err="1"/>
              <a:t>Discourse</a:t>
            </a:r>
            <a:r>
              <a:rPr lang="de-DE" dirty="0"/>
              <a:t> and </a:t>
            </a:r>
            <a:r>
              <a:rPr lang="de-DE" dirty="0" err="1"/>
              <a:t>Disaster</a:t>
            </a:r>
            <a:r>
              <a:rPr lang="de-DE" dirty="0"/>
              <a:t> Premium – Seminar Selected Topics in Finance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571A09-6417-487C-8E6A-C95BD51EC5B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4925618C-4501-47D8-A435-AE7FFFDE37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2427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folie Statement/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9DEDAD6C-8803-49FA-91C8-09E4818DA5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640192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6" imgH="306" progId="TCLayout.ActiveDocument.1">
                  <p:embed/>
                </p:oleObj>
              </mc:Choice>
              <mc:Fallback>
                <p:oleObj name="think-cell Folie" r:id="rId3" imgW="306" imgH="306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9DEDAD6C-8803-49FA-91C8-09E4818DA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EF8FD34-7299-4548-B0C4-32D234FF6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259796" y="368300"/>
            <a:ext cx="7559568" cy="2952000"/>
          </a:xfrm>
        </p:spPr>
        <p:txBody>
          <a:bodyPr vert="horz" anchor="ctr">
            <a:noAutofit/>
          </a:bodyPr>
          <a:lstStyle>
            <a:lvl1pPr algn="ctr">
              <a:defRPr b="1" i="1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»Platzhalter für ein Zitat«</a:t>
            </a:r>
            <a:br>
              <a:rPr lang="de-DE" dirty="0"/>
            </a:br>
            <a:r>
              <a:rPr lang="de-DE" dirty="0"/>
              <a:t>max. 4-zeilig</a:t>
            </a:r>
          </a:p>
        </p:txBody>
      </p:sp>
      <p:sp>
        <p:nvSpPr>
          <p:cNvPr id="47" name="Untertitel 2">
            <a:extLst>
              <a:ext uri="{FF2B5EF4-FFF2-40B4-BE49-F238E27FC236}">
                <a16:creationId xmlns:a16="http://schemas.microsoft.com/office/drawing/2014/main" id="{A8CE79C8-39F9-419A-AA9F-78B0BF7370C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259795" y="3537012"/>
            <a:ext cx="7560000" cy="2952000"/>
          </a:xfrm>
        </p:spPr>
        <p:txBody>
          <a:bodyPr wrap="square">
            <a:no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9pPr>
          </a:lstStyle>
          <a:p>
            <a:r>
              <a:rPr lang="de-DE" dirty="0"/>
              <a:t>Vorwort / Einführungstext. Das ist ein Blindtext, </a:t>
            </a:r>
            <a:r>
              <a:rPr lang="de-DE" dirty="0" err="1"/>
              <a:t>udia</a:t>
            </a:r>
            <a:r>
              <a:rPr lang="de-DE" dirty="0"/>
              <a:t> </a:t>
            </a:r>
            <a:r>
              <a:rPr lang="de-DE" dirty="0" err="1"/>
              <a:t>nis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modistiore</a:t>
            </a:r>
            <a:r>
              <a:rPr lang="de-DE" dirty="0"/>
              <a:t> </a:t>
            </a:r>
            <a:r>
              <a:rPr lang="de-DE" dirty="0" err="1"/>
              <a:t>debitas</a:t>
            </a:r>
            <a:r>
              <a:rPr lang="de-DE" dirty="0"/>
              <a:t> </a:t>
            </a:r>
            <a:r>
              <a:rPr lang="de-DE" dirty="0" err="1"/>
              <a:t>venderese</a:t>
            </a:r>
            <a:r>
              <a:rPr lang="de-DE" dirty="0"/>
              <a:t> et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ommolorem</a:t>
            </a:r>
            <a:r>
              <a:rPr lang="de-DE" dirty="0"/>
              <a:t> </a:t>
            </a:r>
            <a:r>
              <a:rPr lang="de-DE" dirty="0" err="1"/>
              <a:t>reiur</a:t>
            </a:r>
            <a:r>
              <a:rPr lang="de-DE" dirty="0"/>
              <a:t>, quo </a:t>
            </a:r>
            <a:r>
              <a:rPr lang="de-DE" dirty="0" err="1"/>
              <a:t>molorrovit</a:t>
            </a:r>
            <a:r>
              <a:rPr lang="de-DE" dirty="0"/>
              <a:t>, </a:t>
            </a:r>
            <a:r>
              <a:rPr lang="de-DE" dirty="0" err="1"/>
              <a:t>sedipicil</a:t>
            </a:r>
            <a:r>
              <a:rPr lang="de-DE" dirty="0"/>
              <a:t> </a:t>
            </a:r>
            <a:r>
              <a:rPr lang="de-DE" dirty="0" err="1"/>
              <a:t>iditatfugitas</a:t>
            </a:r>
            <a:r>
              <a:rPr lang="de-DE" dirty="0"/>
              <a:t> </a:t>
            </a:r>
            <a:r>
              <a:rPr lang="de-DE" dirty="0" err="1"/>
              <a:t>demp</a:t>
            </a:r>
            <a:r>
              <a:rPr lang="de-DE" dirty="0"/>
              <a:t> </a:t>
            </a:r>
            <a:r>
              <a:rPr lang="de-DE" dirty="0" err="1"/>
              <a:t>quiatib</a:t>
            </a:r>
            <a:r>
              <a:rPr lang="de-DE" dirty="0"/>
              <a:t> </a:t>
            </a:r>
            <a:r>
              <a:rPr lang="de-DE" dirty="0" err="1"/>
              <a:t>usamust</a:t>
            </a:r>
            <a:r>
              <a:rPr lang="de-DE" dirty="0"/>
              <a:t>, </a:t>
            </a:r>
            <a:r>
              <a:rPr lang="de-DE" dirty="0" err="1"/>
              <a:t>sandent</a:t>
            </a:r>
            <a:r>
              <a:rPr lang="de-DE" dirty="0"/>
              <a:t> </a:t>
            </a:r>
            <a:r>
              <a:rPr lang="de-DE" dirty="0" err="1"/>
              <a:t>consecearum</a:t>
            </a:r>
            <a:r>
              <a:rPr lang="de-DE" dirty="0"/>
              <a:t> </a:t>
            </a:r>
            <a:r>
              <a:rPr lang="de-DE" dirty="0" err="1"/>
              <a:t>ducie</a:t>
            </a:r>
            <a:r>
              <a:rPr lang="de-DE" dirty="0"/>
              <a:t> </a:t>
            </a:r>
            <a:r>
              <a:rPr lang="de-DE" dirty="0" err="1"/>
              <a:t>repera</a:t>
            </a:r>
            <a:r>
              <a:rPr lang="de-DE" dirty="0"/>
              <a:t> </a:t>
            </a:r>
            <a:r>
              <a:rPr lang="de-DE" dirty="0" err="1"/>
              <a:t>aut</a:t>
            </a:r>
            <a:r>
              <a:rPr lang="de-DE" dirty="0"/>
              <a:t> </a:t>
            </a:r>
            <a:r>
              <a:rPr lang="de-DE" dirty="0" err="1"/>
              <a:t>iunto</a:t>
            </a:r>
            <a:r>
              <a:rPr lang="de-DE" dirty="0"/>
              <a:t> </a:t>
            </a:r>
            <a:r>
              <a:rPr lang="de-DE" dirty="0" err="1"/>
              <a:t>blam</a:t>
            </a:r>
            <a:r>
              <a:rPr lang="de-DE" dirty="0"/>
              <a:t> </a:t>
            </a:r>
            <a:r>
              <a:rPr lang="de-DE" dirty="0" err="1"/>
              <a:t>venissi</a:t>
            </a:r>
            <a:r>
              <a:rPr lang="de-DE" dirty="0"/>
              <a:t> </a:t>
            </a:r>
            <a:r>
              <a:rPr lang="de-DE" dirty="0" err="1"/>
              <a:t>omnimus</a:t>
            </a:r>
            <a:r>
              <a:rPr lang="de-DE" dirty="0"/>
              <a:t>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3861EB-2533-4FCD-88BD-485B19B6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904246" y="6611045"/>
            <a:ext cx="519373" cy="123111"/>
          </a:xfrm>
        </p:spPr>
        <p:txBody>
          <a:bodyPr/>
          <a:lstStyle/>
          <a:p>
            <a:fld id="{7C0D321B-872E-4705-8713-6FAEA872CCC6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9FBF0F-4278-4D3D-88B6-255807C3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dirty="0"/>
              <a:t>War </a:t>
            </a:r>
            <a:r>
              <a:rPr lang="de-DE" dirty="0" err="1"/>
              <a:t>Discourse</a:t>
            </a:r>
            <a:r>
              <a:rPr lang="de-DE" dirty="0"/>
              <a:t> and </a:t>
            </a:r>
            <a:r>
              <a:rPr lang="de-DE" dirty="0" err="1"/>
              <a:t>Disaster</a:t>
            </a:r>
            <a:r>
              <a:rPr lang="de-DE" dirty="0"/>
              <a:t> Premium – Seminar Selected Topics in Finance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A418DC-F1A8-4321-AAE6-9E7B7169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Page </a:t>
            </a:r>
            <a:fld id="{4925618C-4501-47D8-A435-AE7FFFDE376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9" name="Textplatzhalter 29">
            <a:extLst>
              <a:ext uri="{FF2B5EF4-FFF2-40B4-BE49-F238E27FC236}">
                <a16:creationId xmlns:a16="http://schemas.microsoft.com/office/drawing/2014/main" id="{DA579582-C9A0-4A04-8883-26A3BEAD5D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1364" y="3537012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Max Mustermann</a:t>
            </a:r>
          </a:p>
        </p:txBody>
      </p:sp>
      <p:sp>
        <p:nvSpPr>
          <p:cNvPr id="10" name="Textplatzhalter 29">
            <a:extLst>
              <a:ext uri="{FF2B5EF4-FFF2-40B4-BE49-F238E27FC236}">
                <a16:creationId xmlns:a16="http://schemas.microsoft.com/office/drawing/2014/main" id="{6B8B4B25-54B9-42CA-8CC3-7A80BED0716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71364" y="3766767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Funktion</a:t>
            </a:r>
          </a:p>
        </p:txBody>
      </p:sp>
      <p:sp>
        <p:nvSpPr>
          <p:cNvPr id="44" name="Bildplatzhalter 6">
            <a:extLst>
              <a:ext uri="{FF2B5EF4-FFF2-40B4-BE49-F238E27FC236}">
                <a16:creationId xmlns:a16="http://schemas.microsoft.com/office/drawing/2014/main" id="{26C0BDD8-985E-4D7A-B8E4-45A4D75DB3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 bwMode="gray">
          <a:xfrm>
            <a:off x="370418" y="368300"/>
            <a:ext cx="3672943" cy="2952688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96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folie Vortra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9DEDAD6C-8803-49FA-91C8-09E4818DA5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97005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6" imgH="306" progId="TCLayout.ActiveDocument.1">
                  <p:embed/>
                </p:oleObj>
              </mc:Choice>
              <mc:Fallback>
                <p:oleObj name="think-cell Folie" r:id="rId3" imgW="306" imgH="306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9DEDAD6C-8803-49FA-91C8-09E4818DA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EF8FD34-7299-4548-B0C4-32D234FF6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364" y="332656"/>
            <a:ext cx="11448000" cy="498598"/>
          </a:xfrm>
        </p:spPr>
        <p:txBody>
          <a:bodyPr vert="horz"/>
          <a:lstStyle>
            <a:lvl1pPr>
              <a:defRPr b="0"/>
            </a:lvl1pPr>
          </a:lstStyle>
          <a:p>
            <a:r>
              <a:rPr lang="de-DE" dirty="0"/>
              <a:t>Vortragende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3861EB-2533-4FCD-88BD-485B19B6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E0DCC29-7276-4EAA-8CFB-BC06DE3B05D6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9FBF0F-4278-4D3D-88B6-255807C3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dirty="0"/>
              <a:t>War </a:t>
            </a:r>
            <a:r>
              <a:rPr lang="de-DE" dirty="0" err="1"/>
              <a:t>Discourse</a:t>
            </a:r>
            <a:r>
              <a:rPr lang="de-DE" dirty="0"/>
              <a:t> and </a:t>
            </a:r>
            <a:r>
              <a:rPr lang="de-DE" dirty="0" err="1"/>
              <a:t>Disaster</a:t>
            </a:r>
            <a:r>
              <a:rPr lang="de-DE" dirty="0"/>
              <a:t> Premium – Seminar Selected Topics in Finance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A418DC-F1A8-4321-AAE6-9E7B7169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Page </a:t>
            </a:r>
            <a:fld id="{4925618C-4501-47D8-A435-AE7FFFDE376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6" name="Textplatzhalter 29">
            <a:extLst>
              <a:ext uri="{FF2B5EF4-FFF2-40B4-BE49-F238E27FC236}">
                <a16:creationId xmlns:a16="http://schemas.microsoft.com/office/drawing/2014/main" id="{4E56A78B-A209-4F9D-A607-FF272C2A2E2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1364" y="3537012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9pPr>
          </a:lstStyle>
          <a:p>
            <a:r>
              <a:rPr lang="de-DE" dirty="0"/>
              <a:t>Max Mustermann</a:t>
            </a:r>
          </a:p>
        </p:txBody>
      </p:sp>
      <p:sp>
        <p:nvSpPr>
          <p:cNvPr id="16" name="Textplatzhalter 29">
            <a:extLst>
              <a:ext uri="{FF2B5EF4-FFF2-40B4-BE49-F238E27FC236}">
                <a16:creationId xmlns:a16="http://schemas.microsoft.com/office/drawing/2014/main" id="{4823CCB4-AA78-48B2-A82C-79CEA3A81C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71364" y="3766767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1"/>
            <a:r>
              <a:rPr lang="de-DE" dirty="0"/>
              <a:t>Funktion</a:t>
            </a:r>
          </a:p>
        </p:txBody>
      </p:sp>
      <p:sp>
        <p:nvSpPr>
          <p:cNvPr id="37" name="Textplatzhalter 29">
            <a:extLst>
              <a:ext uri="{FF2B5EF4-FFF2-40B4-BE49-F238E27FC236}">
                <a16:creationId xmlns:a16="http://schemas.microsoft.com/office/drawing/2014/main" id="{3EABD856-AF0E-4B1C-B9D4-874E85DE8A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1364" y="4761148"/>
            <a:ext cx="3672000" cy="677108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200" b="1" i="1">
                <a:solidFill>
                  <a:schemeClr val="accent2"/>
                </a:solidFill>
              </a:defRPr>
            </a:lvl1pPr>
            <a:lvl2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200" b="1" i="1">
                <a:solidFill>
                  <a:schemeClr val="accent2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200" b="1" i="1">
                <a:solidFill>
                  <a:schemeClr val="accent2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200" b="1" i="1">
                <a:solidFill>
                  <a:schemeClr val="accent2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200" b="1" i="1">
                <a:solidFill>
                  <a:schemeClr val="accent2"/>
                </a:solidFill>
              </a:defRPr>
            </a:lvl5pPr>
            <a:lvl6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200" b="1" i="1">
                <a:solidFill>
                  <a:schemeClr val="accent2"/>
                </a:solidFill>
              </a:defRPr>
            </a:lvl6pPr>
            <a:lvl7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200" b="1" i="1">
                <a:solidFill>
                  <a:schemeClr val="accent2"/>
                </a:solidFill>
              </a:defRPr>
            </a:lvl7pPr>
            <a:lvl8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200" b="1" i="1">
                <a:solidFill>
                  <a:schemeClr val="accent2"/>
                </a:solidFill>
              </a:defRPr>
            </a:lvl8pPr>
            <a:lvl9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200" b="1" i="1">
                <a:solidFill>
                  <a:schemeClr val="accent2"/>
                </a:solidFill>
              </a:defRPr>
            </a:lvl9pPr>
          </a:lstStyle>
          <a:p>
            <a:r>
              <a:rPr lang="de-DE" dirty="0"/>
              <a:t>»Platzhalter für ein Zitat«</a:t>
            </a:r>
            <a:br>
              <a:rPr lang="de-DE" dirty="0"/>
            </a:br>
            <a:r>
              <a:rPr lang="de-DE" dirty="0"/>
              <a:t>max. 3-zeilig</a:t>
            </a:r>
          </a:p>
        </p:txBody>
      </p:sp>
      <p:sp>
        <p:nvSpPr>
          <p:cNvPr id="38" name="Textplatzhalter 29">
            <a:extLst>
              <a:ext uri="{FF2B5EF4-FFF2-40B4-BE49-F238E27FC236}">
                <a16:creationId xmlns:a16="http://schemas.microsoft.com/office/drawing/2014/main" id="{F4F48872-1851-4641-BD67-BF9A1103BE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259796" y="3537012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9pPr>
          </a:lstStyle>
          <a:p>
            <a:r>
              <a:rPr lang="de-DE" dirty="0"/>
              <a:t>Max Mustermann</a:t>
            </a:r>
          </a:p>
        </p:txBody>
      </p:sp>
      <p:sp>
        <p:nvSpPr>
          <p:cNvPr id="17" name="Textplatzhalter 29">
            <a:extLst>
              <a:ext uri="{FF2B5EF4-FFF2-40B4-BE49-F238E27FC236}">
                <a16:creationId xmlns:a16="http://schemas.microsoft.com/office/drawing/2014/main" id="{19D5FDD9-7F7E-413C-8F14-251CB112C9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4259796" y="3766767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1"/>
            <a:r>
              <a:rPr lang="de-DE" dirty="0"/>
              <a:t>Funktion</a:t>
            </a:r>
          </a:p>
        </p:txBody>
      </p:sp>
      <p:sp>
        <p:nvSpPr>
          <p:cNvPr id="39" name="Textplatzhalter 29">
            <a:extLst>
              <a:ext uri="{FF2B5EF4-FFF2-40B4-BE49-F238E27FC236}">
                <a16:creationId xmlns:a16="http://schemas.microsoft.com/office/drawing/2014/main" id="{7055DE91-02E9-4EFD-8F34-5C73DC78E4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259796" y="4761148"/>
            <a:ext cx="3672000" cy="677108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200" b="1" i="1">
                <a:solidFill>
                  <a:schemeClr val="accent2"/>
                </a:solidFill>
              </a:defRPr>
            </a:lvl1pPr>
            <a:lvl2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200" b="1" i="1">
                <a:solidFill>
                  <a:schemeClr val="accent2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200" b="1" i="1">
                <a:solidFill>
                  <a:schemeClr val="accent2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200" b="1" i="1">
                <a:solidFill>
                  <a:schemeClr val="accent2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200" b="1" i="1">
                <a:solidFill>
                  <a:schemeClr val="accent2"/>
                </a:solidFill>
              </a:defRPr>
            </a:lvl5pPr>
            <a:lvl6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200" b="1" i="1">
                <a:solidFill>
                  <a:schemeClr val="accent2"/>
                </a:solidFill>
              </a:defRPr>
            </a:lvl6pPr>
            <a:lvl7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200" b="1" i="1">
                <a:solidFill>
                  <a:schemeClr val="accent2"/>
                </a:solidFill>
              </a:defRPr>
            </a:lvl7pPr>
            <a:lvl8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200" b="1" i="1">
                <a:solidFill>
                  <a:schemeClr val="accent2"/>
                </a:solidFill>
              </a:defRPr>
            </a:lvl8pPr>
            <a:lvl9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200" b="1" i="1">
                <a:solidFill>
                  <a:schemeClr val="accent2"/>
                </a:solidFill>
              </a:defRPr>
            </a:lvl9pPr>
          </a:lstStyle>
          <a:p>
            <a:r>
              <a:rPr lang="de-DE" dirty="0"/>
              <a:t>»Platzhalter für ein Zitat«</a:t>
            </a:r>
            <a:br>
              <a:rPr lang="de-DE" dirty="0"/>
            </a:br>
            <a:r>
              <a:rPr lang="de-DE" dirty="0"/>
              <a:t>max. 3-zeilig</a:t>
            </a:r>
          </a:p>
        </p:txBody>
      </p:sp>
      <p:sp>
        <p:nvSpPr>
          <p:cNvPr id="40" name="Textplatzhalter 29">
            <a:extLst>
              <a:ext uri="{FF2B5EF4-FFF2-40B4-BE49-F238E27FC236}">
                <a16:creationId xmlns:a16="http://schemas.microsoft.com/office/drawing/2014/main" id="{B6CCACAD-1908-4F8F-9108-969BBC10564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148228" y="3537012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9pPr>
          </a:lstStyle>
          <a:p>
            <a:r>
              <a:rPr lang="de-DE" dirty="0"/>
              <a:t>Max Mustermann</a:t>
            </a:r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596634CB-4B2D-4874-BB0F-A7F4B0CD61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8148228" y="3766767"/>
            <a:ext cx="3672000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1"/>
            <a:r>
              <a:rPr lang="de-DE" dirty="0"/>
              <a:t>Funktion</a:t>
            </a:r>
          </a:p>
        </p:txBody>
      </p:sp>
      <p:sp>
        <p:nvSpPr>
          <p:cNvPr id="41" name="Textplatzhalter 29">
            <a:extLst>
              <a:ext uri="{FF2B5EF4-FFF2-40B4-BE49-F238E27FC236}">
                <a16:creationId xmlns:a16="http://schemas.microsoft.com/office/drawing/2014/main" id="{7AE72973-C81A-4958-9AB8-244C78CC82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148228" y="4761148"/>
            <a:ext cx="3672000" cy="677108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200" b="1" i="1">
                <a:solidFill>
                  <a:schemeClr val="accent2"/>
                </a:solidFill>
              </a:defRPr>
            </a:lvl1pPr>
            <a:lvl2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200" b="1" i="1">
                <a:solidFill>
                  <a:schemeClr val="accent2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200" b="1" i="1">
                <a:solidFill>
                  <a:schemeClr val="accent2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200" b="1" i="1">
                <a:solidFill>
                  <a:schemeClr val="accent2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200" b="1" i="1">
                <a:solidFill>
                  <a:schemeClr val="accent2"/>
                </a:solidFill>
              </a:defRPr>
            </a:lvl5pPr>
            <a:lvl6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200" b="1" i="1">
                <a:solidFill>
                  <a:schemeClr val="accent2"/>
                </a:solidFill>
              </a:defRPr>
            </a:lvl6pPr>
            <a:lvl7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200" b="1" i="1">
                <a:solidFill>
                  <a:schemeClr val="accent2"/>
                </a:solidFill>
              </a:defRPr>
            </a:lvl7pPr>
            <a:lvl8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200" b="1" i="1">
                <a:solidFill>
                  <a:schemeClr val="accent2"/>
                </a:solidFill>
              </a:defRPr>
            </a:lvl8pPr>
            <a:lvl9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200" b="1" i="1">
                <a:solidFill>
                  <a:schemeClr val="accent2"/>
                </a:solidFill>
              </a:defRPr>
            </a:lvl9pPr>
          </a:lstStyle>
          <a:p>
            <a:r>
              <a:rPr lang="de-DE" dirty="0"/>
              <a:t>»Platzhalter für ein Zitat«</a:t>
            </a:r>
            <a:br>
              <a:rPr lang="de-DE" dirty="0"/>
            </a:br>
            <a:r>
              <a:rPr lang="de-DE" dirty="0"/>
              <a:t>max. 3-zeilig</a:t>
            </a:r>
          </a:p>
        </p:txBody>
      </p:sp>
      <p:sp>
        <p:nvSpPr>
          <p:cNvPr id="42" name="Bildplatzhalter 6">
            <a:extLst>
              <a:ext uri="{FF2B5EF4-FFF2-40B4-BE49-F238E27FC236}">
                <a16:creationId xmlns:a16="http://schemas.microsoft.com/office/drawing/2014/main" id="{53C404B3-24EE-47F3-92AB-562F33941FB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 bwMode="gray">
          <a:xfrm>
            <a:off x="370418" y="1052736"/>
            <a:ext cx="3672943" cy="2268252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3" name="Bildplatzhalter 6">
            <a:extLst>
              <a:ext uri="{FF2B5EF4-FFF2-40B4-BE49-F238E27FC236}">
                <a16:creationId xmlns:a16="http://schemas.microsoft.com/office/drawing/2014/main" id="{88400954-5BE9-4C26-ADC6-6206D2D1166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gray">
          <a:xfrm>
            <a:off x="4259796" y="1052736"/>
            <a:ext cx="3672943" cy="2268252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4" name="Bildplatzhalter 6">
            <a:extLst>
              <a:ext uri="{FF2B5EF4-FFF2-40B4-BE49-F238E27FC236}">
                <a16:creationId xmlns:a16="http://schemas.microsoft.com/office/drawing/2014/main" id="{32595792-E5E1-433D-B83C-21639DF6DB0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gray">
          <a:xfrm>
            <a:off x="8148228" y="1052736"/>
            <a:ext cx="3672943" cy="2268252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97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632972047"/>
              </p:ext>
            </p:extLst>
          </p:nvPr>
        </p:nvGraphicFramePr>
        <p:xfrm>
          <a:off x="1811" y="1440"/>
          <a:ext cx="1811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3" imgW="276" imgH="275" progId="TCLayout.ActiveDocument.1">
                  <p:embed/>
                </p:oleObj>
              </mc:Choice>
              <mc:Fallback>
                <p:oleObj name="think-cell Folie" r:id="rId33" imgW="276" imgH="27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811" y="1440"/>
                        <a:ext cx="1811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2"/>
            </p:custDataLst>
          </p:nvPr>
        </p:nvSpPr>
        <p:spPr>
          <a:xfrm>
            <a:off x="0" y="1"/>
            <a:ext cx="180997" cy="143985"/>
          </a:xfrm>
          <a:prstGeom prst="rect">
            <a:avLst/>
          </a:prstGeom>
          <a:solidFill>
            <a:srgbClr val="E3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endParaRPr lang="de-DE" sz="2400" b="1" i="0" baseline="0" dirty="0" err="1">
              <a:solidFill>
                <a:schemeClr val="accent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904246" y="6611045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9BAF5341-B302-4CE6-A067-87A8FA4ABA68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524452" y="6611045"/>
            <a:ext cx="864000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War </a:t>
            </a:r>
            <a:r>
              <a:rPr lang="de-DE" dirty="0" err="1"/>
              <a:t>Discourse</a:t>
            </a:r>
            <a:r>
              <a:rPr lang="de-DE" dirty="0"/>
              <a:t> and </a:t>
            </a:r>
            <a:r>
              <a:rPr lang="de-DE" dirty="0" err="1"/>
              <a:t>Disaster</a:t>
            </a:r>
            <a:r>
              <a:rPr lang="de-DE" dirty="0"/>
              <a:t> Premium – Seminar Selected Topics in Finance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371364" y="6611045"/>
            <a:ext cx="532882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Page </a:t>
            </a:r>
            <a:fld id="{4925618C-4501-47D8-A435-AE7FFFDE376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71364" y="1556792"/>
            <a:ext cx="11448000" cy="493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de-DE" noProof="0" dirty="0"/>
              <a:t>Text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DE" dirty="0"/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71364" y="332656"/>
            <a:ext cx="11448000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DE" dirty="0"/>
              <a:t>Folientitel durch Klicken bearbeiten (maximal zweizeilig)</a:t>
            </a:r>
          </a:p>
        </p:txBody>
      </p:sp>
      <p:pic>
        <p:nvPicPr>
          <p:cNvPr id="12" name="Grafik 1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51B0120-0EBC-986D-9E5C-CCFE48206EB3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10335724" y="332656"/>
            <a:ext cx="1483640" cy="42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5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0" r:id="rId3"/>
    <p:sldLayoutId id="2147483674" r:id="rId4"/>
    <p:sldLayoutId id="2147483673" r:id="rId5"/>
    <p:sldLayoutId id="2147483676" r:id="rId6"/>
    <p:sldLayoutId id="2147483677" r:id="rId7"/>
    <p:sldLayoutId id="2147483675" r:id="rId8"/>
    <p:sldLayoutId id="2147483678" r:id="rId9"/>
    <p:sldLayoutId id="2147483679" r:id="rId10"/>
    <p:sldLayoutId id="2147483682" r:id="rId11"/>
    <p:sldLayoutId id="2147483683" r:id="rId12"/>
    <p:sldLayoutId id="2147483684" r:id="rId13"/>
    <p:sldLayoutId id="2147483649" r:id="rId14"/>
    <p:sldLayoutId id="2147483685" r:id="rId15"/>
    <p:sldLayoutId id="2147483686" r:id="rId16"/>
    <p:sldLayoutId id="2147483687" r:id="rId17"/>
    <p:sldLayoutId id="2147483651" r:id="rId18"/>
    <p:sldLayoutId id="2147483652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48" r:id="rId25"/>
    <p:sldLayoutId id="2147483692" r:id="rId26"/>
    <p:sldLayoutId id="2147483689" r:id="rId27"/>
    <p:sldLayoutId id="2147483691" r:id="rId28"/>
    <p:sldLayoutId id="2147483688" r:id="rId29"/>
  </p:sldLayoutIdLst>
  <p:hf hdr="0"/>
  <p:txStyles>
    <p:titleStyle>
      <a:lvl1pPr algn="l" defTabSz="1088367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367" rtl="0" eaLnBrk="1" latinLnBrk="0" hangingPunct="1">
        <a:spcBef>
          <a:spcPts val="18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088367" rtl="0" eaLnBrk="1" latinLnBrk="0" hangingPunct="1">
        <a:spcBef>
          <a:spcPts val="900"/>
        </a:spcBef>
        <a:buFont typeface="Arial" panose="020B0604020202020204" pitchFamily="34" charset="0"/>
        <a:buNone/>
        <a:defRPr sz="1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80000" indent="-180000" algn="l" defTabSz="1088367" rtl="0" eaLnBrk="1" latinLnBrk="0" hangingPunct="1"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360000" indent="-180000" algn="l" defTabSz="1088367" rtl="0" eaLnBrk="1" latinLnBrk="0" hangingPunct="1">
        <a:spcBef>
          <a:spcPts val="300"/>
        </a:spcBef>
        <a:buClr>
          <a:schemeClr val="accent1"/>
        </a:buClr>
        <a:buFont typeface="Symbol" panose="05050102010706020507" pitchFamily="18" charset="2"/>
        <a:buChar char="-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540000" indent="-180000" algn="l" defTabSz="1088367" rtl="0" eaLnBrk="1" latinLnBrk="0" hangingPunct="1">
        <a:spcBef>
          <a:spcPts val="3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1088367" rtl="0" eaLnBrk="1" latinLnBrk="0" hangingPunct="1">
        <a:spcBef>
          <a:spcPts val="900"/>
        </a:spcBef>
        <a:buFont typeface="Arial" panose="020B0604020202020204" pitchFamily="34" charset="0"/>
        <a:buNone/>
        <a:defRPr sz="1400" b="1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1088367" rtl="0" eaLnBrk="1" latinLnBrk="0" hangingPunct="1">
        <a:spcBef>
          <a:spcPts val="900"/>
        </a:spcBef>
        <a:buFont typeface="Arial" panose="020B0604020202020204" pitchFamily="34" charset="0"/>
        <a:buNone/>
        <a:defRPr sz="1400" b="1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indent="0" algn="l" defTabSz="1088367" rtl="0" eaLnBrk="1" latinLnBrk="0" hangingPunct="1">
        <a:spcBef>
          <a:spcPts val="900"/>
        </a:spcBef>
        <a:buFont typeface="Arial" panose="020B0604020202020204" pitchFamily="34" charset="0"/>
        <a:buNone/>
        <a:defRPr sz="14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1088367" rtl="0" eaLnBrk="1" latinLnBrk="0" hangingPunct="1">
        <a:spcBef>
          <a:spcPts val="900"/>
        </a:spcBef>
        <a:buFont typeface="Arial" panose="020B0604020202020204" pitchFamily="34" charset="0"/>
        <a:buNone/>
        <a:defRPr sz="1400" b="1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367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184" algn="l" defTabSz="1088367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367" algn="l" defTabSz="1088367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550" algn="l" defTabSz="1088367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6734" algn="l" defTabSz="1088367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0917" algn="l" defTabSz="1088367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101" algn="l" defTabSz="1088367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285" algn="l" defTabSz="1088367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3468" algn="l" defTabSz="1088367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234">
          <p15:clr>
            <a:srgbClr val="F26B43"/>
          </p15:clr>
        </p15:guide>
        <p15:guide id="5" pos="7446">
          <p15:clr>
            <a:srgbClr val="F26B43"/>
          </p15:clr>
        </p15:guide>
        <p15:guide id="7" orient="horz" pos="4088">
          <p15:clr>
            <a:srgbClr val="F26B43"/>
          </p15:clr>
        </p15:guide>
        <p15:guide id="8" orient="horz" pos="232">
          <p15:clr>
            <a:srgbClr val="F26B43"/>
          </p15:clr>
        </p15:guide>
        <p15:guide id="9" orient="horz" pos="2092" userDrawn="1">
          <p15:clr>
            <a:srgbClr val="5ACBF0"/>
          </p15:clr>
        </p15:guide>
        <p15:guide id="10" pos="2547" userDrawn="1">
          <p15:clr>
            <a:srgbClr val="5ACBF0"/>
          </p15:clr>
        </p15:guide>
        <p15:guide id="11" pos="2683" userDrawn="1">
          <p15:clr>
            <a:srgbClr val="5ACBF0"/>
          </p15:clr>
        </p15:guide>
        <p15:guide id="12" pos="4997" userDrawn="1">
          <p15:clr>
            <a:srgbClr val="5ACBF0"/>
          </p15:clr>
        </p15:guide>
        <p15:guide id="13" pos="5133" userDrawn="1">
          <p15:clr>
            <a:srgbClr val="5ACBF0"/>
          </p15:clr>
        </p15:guide>
        <p15:guide id="14" orient="horz" pos="222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12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3.emf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0.xml"/><Relationship Id="rId6" Type="http://schemas.openxmlformats.org/officeDocument/2006/relationships/image" Target="../media/image20.emf"/><Relationship Id="rId11" Type="http://schemas.openxmlformats.org/officeDocument/2006/relationships/image" Target="../media/image14.emf"/><Relationship Id="rId5" Type="http://schemas.openxmlformats.org/officeDocument/2006/relationships/image" Target="../media/image7.emf"/><Relationship Id="rId10" Type="http://schemas.openxmlformats.org/officeDocument/2006/relationships/image" Target="../media/image13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AE152C-A66B-8A79-7F28-6612049D3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">
            <a:extLst>
              <a:ext uri="{FF2B5EF4-FFF2-40B4-BE49-F238E27FC236}">
                <a16:creationId xmlns:a16="http://schemas.microsoft.com/office/drawing/2014/main" id="{D61A9D59-6A4C-D9A6-CFA9-105E5F24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589" y="778332"/>
            <a:ext cx="1655995" cy="470152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58B55C4E-23FD-FBEE-E053-F5EB7962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64" y="3539741"/>
            <a:ext cx="5904656" cy="1828193"/>
          </a:xfrm>
        </p:spPr>
        <p:txBody>
          <a:bodyPr/>
          <a:lstStyle/>
          <a:p>
            <a:r>
              <a:rPr lang="de-DE" sz="4400" dirty="0">
                <a:solidFill>
                  <a:schemeClr val="bg1"/>
                </a:solidFill>
              </a:rPr>
              <a:t>War </a:t>
            </a:r>
            <a:r>
              <a:rPr lang="de-DE" sz="4400" dirty="0" err="1">
                <a:solidFill>
                  <a:schemeClr val="bg1"/>
                </a:solidFill>
              </a:rPr>
              <a:t>Discourse</a:t>
            </a:r>
            <a:r>
              <a:rPr lang="de-DE" sz="4400" dirty="0">
                <a:solidFill>
                  <a:schemeClr val="bg1"/>
                </a:solidFill>
              </a:rPr>
              <a:t> and </a:t>
            </a:r>
            <a:r>
              <a:rPr lang="de-DE" sz="4400" dirty="0" err="1">
                <a:solidFill>
                  <a:schemeClr val="bg1"/>
                </a:solidFill>
              </a:rPr>
              <a:t>Disaster</a:t>
            </a:r>
            <a:r>
              <a:rPr lang="de-DE" sz="4400" dirty="0">
                <a:solidFill>
                  <a:schemeClr val="bg1"/>
                </a:solidFill>
              </a:rPr>
              <a:t> Premium</a:t>
            </a:r>
            <a:br>
              <a:rPr lang="de-DE" sz="4400" dirty="0">
                <a:solidFill>
                  <a:schemeClr val="bg1"/>
                </a:solidFill>
              </a:rPr>
            </a:br>
            <a:endParaRPr lang="de-DE" sz="4400" dirty="0">
              <a:solidFill>
                <a:schemeClr val="bg1"/>
              </a:solidFill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3A25B1D-432F-3DF0-91B1-3FD530CC877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669178" y="6097898"/>
            <a:ext cx="766235" cy="184666"/>
          </a:xfrm>
        </p:spPr>
        <p:txBody>
          <a:bodyPr/>
          <a:lstStyle/>
          <a:p>
            <a:fld id="{7D466F20-5FF1-4C64-A77F-D60CF51AE3FD}" type="datetime1">
              <a:rPr lang="de-DE" smtClean="0">
                <a:solidFill>
                  <a:schemeClr val="bg1"/>
                </a:solidFill>
              </a:rPr>
              <a:t>23.06.2025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E9C3B7A-1015-B2D1-8484-3623B409AC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56240" y="6097898"/>
            <a:ext cx="2231620" cy="184666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Institut für Finanzwirtschaft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18E9EC-8156-3AE9-E4A1-2846F643C1BB}"/>
              </a:ext>
            </a:extLst>
          </p:cNvPr>
          <p:cNvSpPr txBox="1"/>
          <p:nvPr/>
        </p:nvSpPr>
        <p:spPr bwMode="gray">
          <a:xfrm>
            <a:off x="10344472" y="1314034"/>
            <a:ext cx="9361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500"/>
              </a:spcBef>
              <a:buClr>
                <a:schemeClr val="accent2"/>
              </a:buClr>
            </a:pPr>
            <a:r>
              <a:rPr lang="de-DE" sz="800" b="1" dirty="0">
                <a:solidFill>
                  <a:schemeClr val="accent1"/>
                </a:solidFill>
              </a:rPr>
              <a:t>Fakultät für Mathematik und Wirtschaftswissenschaften</a:t>
            </a:r>
          </a:p>
        </p:txBody>
      </p:sp>
    </p:spTree>
    <p:extLst>
      <p:ext uri="{BB962C8B-B14F-4D97-AF65-F5344CB8AC3E}">
        <p14:creationId xmlns:p14="http://schemas.microsoft.com/office/powerpoint/2010/main" val="23698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34DB1-995E-7F57-C56A-B4FD394D2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126A7-E17D-1263-32B2-ED2A6D85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64" y="332656"/>
            <a:ext cx="11448000" cy="498598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Summary </a:t>
            </a:r>
            <a:r>
              <a:rPr lang="de-DE" dirty="0" err="1">
                <a:solidFill>
                  <a:schemeClr val="accent2"/>
                </a:solidFill>
              </a:rPr>
              <a:t>of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Results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9D0CBC-2289-C895-74C9-131AC65C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4219-7ED8-47D0-B59C-57112964683E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209685-2A72-0C7D-856D-5596C2D1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War Discourse and Disaster Premium – Seminar Selected Topics in Finance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2AF79A-BFA4-334C-1E9F-A79B89CB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Page </a:t>
            </a:r>
            <a:fld id="{4925618C-4501-47D8-A435-AE7FFFDE376A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44E8AC-7F86-081C-CC38-6BF6F48D1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64" y="1916832"/>
            <a:ext cx="474255" cy="46717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BD1187E-2016-8E9D-A67A-1D924CBDBA77}"/>
              </a:ext>
            </a:extLst>
          </p:cNvPr>
          <p:cNvSpPr txBox="1"/>
          <p:nvPr/>
        </p:nvSpPr>
        <p:spPr bwMode="gray">
          <a:xfrm>
            <a:off x="2063552" y="1873422"/>
            <a:ext cx="669674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de-DE" b="1" dirty="0" err="1"/>
              <a:t>Disaster</a:t>
            </a:r>
            <a:r>
              <a:rPr lang="de-DE" b="1" dirty="0"/>
              <a:t> </a:t>
            </a:r>
            <a:r>
              <a:rPr lang="de-DE" b="1" dirty="0" err="1"/>
              <a:t>attention</a:t>
            </a:r>
            <a:r>
              <a:rPr lang="de-DE" b="1" dirty="0"/>
              <a:t> </a:t>
            </a:r>
            <a:r>
              <a:rPr lang="de-DE" b="1" dirty="0" err="1"/>
              <a:t>predicts</a:t>
            </a:r>
            <a:r>
              <a:rPr lang="de-DE" b="1" dirty="0"/>
              <a:t> </a:t>
            </a:r>
            <a:r>
              <a:rPr lang="de-DE" b="1" dirty="0" err="1"/>
              <a:t>returns</a:t>
            </a:r>
            <a:r>
              <a:rPr lang="de-DE" b="1" dirty="0"/>
              <a:t> in-sample, </a:t>
            </a:r>
            <a:r>
              <a:rPr lang="de-DE" b="1" dirty="0" err="1"/>
              <a:t>especially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Pandemic</a:t>
            </a:r>
            <a:r>
              <a:rPr lang="de-DE" b="1" dirty="0"/>
              <a:t> &amp; Boycott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561FE5-920C-F400-49FC-974BAC272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64" y="3284984"/>
            <a:ext cx="500168" cy="49859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021E873-DBAF-25A1-7D07-2BFDE637DADF}"/>
              </a:ext>
            </a:extLst>
          </p:cNvPr>
          <p:cNvSpPr txBox="1"/>
          <p:nvPr/>
        </p:nvSpPr>
        <p:spPr bwMode="gray">
          <a:xfrm>
            <a:off x="2063552" y="3229584"/>
            <a:ext cx="669674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de-DE" b="1" dirty="0"/>
              <a:t>OOS Forecasts </a:t>
            </a:r>
            <a:r>
              <a:rPr lang="de-DE" b="1" dirty="0" err="1"/>
              <a:t>show</a:t>
            </a:r>
            <a:r>
              <a:rPr lang="de-DE" b="1" dirty="0"/>
              <a:t> </a:t>
            </a:r>
            <a:r>
              <a:rPr lang="de-DE" b="1" dirty="0" err="1"/>
              <a:t>weak</a:t>
            </a:r>
            <a:r>
              <a:rPr lang="de-DE" b="1" dirty="0"/>
              <a:t> </a:t>
            </a:r>
            <a:r>
              <a:rPr lang="de-DE" b="1" dirty="0" err="1"/>
              <a:t>performance</a:t>
            </a:r>
            <a:r>
              <a:rPr lang="de-DE" b="1" dirty="0"/>
              <a:t> -  </a:t>
            </a:r>
            <a:r>
              <a:rPr lang="de-DE" b="1" dirty="0" err="1"/>
              <a:t>confirm</a:t>
            </a:r>
            <a:r>
              <a:rPr lang="de-DE" b="1" dirty="0"/>
              <a:t> </a:t>
            </a:r>
            <a:r>
              <a:rPr lang="de-DE" b="1" dirty="0" err="1"/>
              <a:t>limits</a:t>
            </a:r>
            <a:r>
              <a:rPr lang="de-DE" b="1" dirty="0"/>
              <a:t> </a:t>
            </a:r>
            <a:r>
              <a:rPr lang="de-DE" b="1" dirty="0" err="1"/>
              <a:t>noted</a:t>
            </a:r>
            <a:r>
              <a:rPr lang="de-DE" b="1" dirty="0"/>
              <a:t> in Hirshleifer et al. (2024)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74BB47-7002-9D6D-91B4-6B8D9085E2A5}"/>
              </a:ext>
            </a:extLst>
          </p:cNvPr>
          <p:cNvSpPr txBox="1"/>
          <p:nvPr/>
        </p:nvSpPr>
        <p:spPr bwMode="gray">
          <a:xfrm>
            <a:off x="2063552" y="4585746"/>
            <a:ext cx="669674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de-DE" b="1" dirty="0"/>
              <a:t>Google Trends </a:t>
            </a:r>
            <a:r>
              <a:rPr lang="de-DE" b="1" dirty="0" err="1"/>
              <a:t>offers</a:t>
            </a:r>
            <a:r>
              <a:rPr lang="de-DE" b="1" dirty="0"/>
              <a:t> </a:t>
            </a:r>
            <a:r>
              <a:rPr lang="de-DE" b="1" dirty="0" err="1"/>
              <a:t>complementary</a:t>
            </a:r>
            <a:r>
              <a:rPr lang="de-DE" b="1" dirty="0"/>
              <a:t> but </a:t>
            </a:r>
            <a:r>
              <a:rPr lang="de-DE" b="1" dirty="0" err="1"/>
              <a:t>topic-dependant</a:t>
            </a:r>
            <a:r>
              <a:rPr lang="de-DE" b="1" dirty="0"/>
              <a:t> </a:t>
            </a:r>
            <a:r>
              <a:rPr lang="de-DE" b="1" dirty="0" err="1"/>
              <a:t>signal</a:t>
            </a:r>
            <a:r>
              <a:rPr lang="de-DE" b="1" dirty="0"/>
              <a:t> </a:t>
            </a:r>
            <a:r>
              <a:rPr lang="de-DE" b="1" dirty="0" err="1"/>
              <a:t>strength</a:t>
            </a:r>
            <a:endParaRPr lang="de-DE" b="1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139B6A9-D415-D029-6EFF-ECADB5E20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40" y="4583011"/>
            <a:ext cx="475279" cy="47527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0D0BAAC-A197-7949-5180-987D057D1CD3}"/>
              </a:ext>
            </a:extLst>
          </p:cNvPr>
          <p:cNvSpPr/>
          <p:nvPr/>
        </p:nvSpPr>
        <p:spPr bwMode="gray">
          <a:xfrm>
            <a:off x="983432" y="1644158"/>
            <a:ext cx="10062004" cy="3873073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DFAAF05E-482A-60DA-3600-B6EDC6686118}"/>
              </a:ext>
            </a:extLst>
          </p:cNvPr>
          <p:cNvSpPr/>
          <p:nvPr/>
        </p:nvSpPr>
        <p:spPr bwMode="gray">
          <a:xfrm>
            <a:off x="1423618" y="2100768"/>
            <a:ext cx="286813" cy="32665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7910CFB9-515C-80FA-718A-81E11328CA91}"/>
              </a:ext>
            </a:extLst>
          </p:cNvPr>
          <p:cNvSpPr/>
          <p:nvPr/>
        </p:nvSpPr>
        <p:spPr bwMode="gray">
          <a:xfrm>
            <a:off x="1600178" y="2100766"/>
            <a:ext cx="286813" cy="32665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6CC954F-7CAA-1A20-1508-E968855A60D4}"/>
              </a:ext>
            </a:extLst>
          </p:cNvPr>
          <p:cNvSpPr txBox="1"/>
          <p:nvPr/>
        </p:nvSpPr>
        <p:spPr bwMode="gray">
          <a:xfrm>
            <a:off x="2215952" y="2164321"/>
            <a:ext cx="7192416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de-DE" b="1" dirty="0"/>
              <a:t>Replication </a:t>
            </a:r>
            <a:r>
              <a:rPr lang="de-DE" b="1" dirty="0" err="1"/>
              <a:t>validates</a:t>
            </a:r>
            <a:r>
              <a:rPr lang="de-DE" b="1" dirty="0"/>
              <a:t> </a:t>
            </a:r>
            <a:r>
              <a:rPr lang="de-DE" b="1" dirty="0" err="1"/>
              <a:t>parts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disaster</a:t>
            </a:r>
            <a:r>
              <a:rPr lang="de-DE" b="1" dirty="0"/>
              <a:t> premium </a:t>
            </a:r>
            <a:r>
              <a:rPr lang="de-DE" b="1" dirty="0" err="1"/>
              <a:t>hypothesis</a:t>
            </a:r>
            <a:r>
              <a:rPr lang="de-DE" dirty="0"/>
              <a:t> </a:t>
            </a:r>
            <a:endParaRPr lang="de-DE" b="1" dirty="0"/>
          </a:p>
        </p:txBody>
      </p:sp>
      <p:sp>
        <p:nvSpPr>
          <p:cNvPr id="15" name="Pfeil: Chevron 14">
            <a:extLst>
              <a:ext uri="{FF2B5EF4-FFF2-40B4-BE49-F238E27FC236}">
                <a16:creationId xmlns:a16="http://schemas.microsoft.com/office/drawing/2014/main" id="{F797859E-D260-510E-DB9F-F589457CBAC8}"/>
              </a:ext>
            </a:extLst>
          </p:cNvPr>
          <p:cNvSpPr/>
          <p:nvPr/>
        </p:nvSpPr>
        <p:spPr bwMode="gray">
          <a:xfrm>
            <a:off x="1423618" y="3116262"/>
            <a:ext cx="286813" cy="32665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E83C2492-9FEC-A1BA-4EC5-6A25CEBF45C3}"/>
              </a:ext>
            </a:extLst>
          </p:cNvPr>
          <p:cNvSpPr/>
          <p:nvPr/>
        </p:nvSpPr>
        <p:spPr bwMode="gray">
          <a:xfrm>
            <a:off x="1600178" y="3116260"/>
            <a:ext cx="286813" cy="32665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5DDA332-2F35-87E7-C2FD-AF00B136F862}"/>
              </a:ext>
            </a:extLst>
          </p:cNvPr>
          <p:cNvSpPr txBox="1"/>
          <p:nvPr/>
        </p:nvSpPr>
        <p:spPr bwMode="gray">
          <a:xfrm>
            <a:off x="2215952" y="3179815"/>
            <a:ext cx="7192416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de-DE" b="1" dirty="0" err="1"/>
              <a:t>Extensions</a:t>
            </a:r>
            <a:r>
              <a:rPr lang="de-DE" b="1" dirty="0"/>
              <a:t> </a:t>
            </a:r>
            <a:r>
              <a:rPr lang="de-DE" b="1" dirty="0" err="1"/>
              <a:t>show</a:t>
            </a:r>
            <a:r>
              <a:rPr lang="de-DE" b="1" dirty="0"/>
              <a:t> narrative </a:t>
            </a:r>
            <a:r>
              <a:rPr lang="de-DE" b="1" dirty="0" err="1"/>
              <a:t>effects</a:t>
            </a:r>
            <a:r>
              <a:rPr lang="de-DE" b="1" dirty="0"/>
              <a:t> </a:t>
            </a:r>
            <a:r>
              <a:rPr lang="de-DE" b="1" dirty="0" err="1"/>
              <a:t>vary</a:t>
            </a:r>
            <a:r>
              <a:rPr lang="de-DE" b="1" dirty="0"/>
              <a:t> </a:t>
            </a:r>
            <a:r>
              <a:rPr lang="de-DE" b="1" dirty="0" err="1"/>
              <a:t>over</a:t>
            </a:r>
            <a:r>
              <a:rPr lang="de-DE" b="1" dirty="0"/>
              <a:t> time and </a:t>
            </a:r>
            <a:r>
              <a:rPr lang="de-DE" b="1" dirty="0" err="1"/>
              <a:t>platforms</a:t>
            </a:r>
            <a:endParaRPr lang="de-DE" b="1" dirty="0"/>
          </a:p>
        </p:txBody>
      </p:sp>
      <p:sp>
        <p:nvSpPr>
          <p:cNvPr id="19" name="Pfeil: Chevron 18">
            <a:extLst>
              <a:ext uri="{FF2B5EF4-FFF2-40B4-BE49-F238E27FC236}">
                <a16:creationId xmlns:a16="http://schemas.microsoft.com/office/drawing/2014/main" id="{1C2380D4-2622-DE56-9414-EC508F91B47F}"/>
              </a:ext>
            </a:extLst>
          </p:cNvPr>
          <p:cNvSpPr/>
          <p:nvPr/>
        </p:nvSpPr>
        <p:spPr bwMode="gray">
          <a:xfrm>
            <a:off x="1423618" y="4231294"/>
            <a:ext cx="286813" cy="32665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20" name="Pfeil: Chevron 19">
            <a:extLst>
              <a:ext uri="{FF2B5EF4-FFF2-40B4-BE49-F238E27FC236}">
                <a16:creationId xmlns:a16="http://schemas.microsoft.com/office/drawing/2014/main" id="{FF20E554-DC26-263E-0FED-278086F4B3E5}"/>
              </a:ext>
            </a:extLst>
          </p:cNvPr>
          <p:cNvSpPr/>
          <p:nvPr/>
        </p:nvSpPr>
        <p:spPr bwMode="gray">
          <a:xfrm>
            <a:off x="1600178" y="4231292"/>
            <a:ext cx="286813" cy="32665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8BD058C-AA86-CE63-B613-5D61AB3FE0C3}"/>
              </a:ext>
            </a:extLst>
          </p:cNvPr>
          <p:cNvSpPr txBox="1"/>
          <p:nvPr/>
        </p:nvSpPr>
        <p:spPr bwMode="gray">
          <a:xfrm>
            <a:off x="2215952" y="4156348"/>
            <a:ext cx="7696472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de-DE" b="1" dirty="0"/>
              <a:t>Future </a:t>
            </a:r>
            <a:r>
              <a:rPr lang="de-DE" b="1" dirty="0" err="1"/>
              <a:t>work</a:t>
            </a:r>
            <a:r>
              <a:rPr lang="de-DE" b="1" dirty="0"/>
              <a:t>: Combine </a:t>
            </a:r>
            <a:r>
              <a:rPr lang="de-DE" b="1" dirty="0" err="1"/>
              <a:t>signals</a:t>
            </a:r>
            <a:r>
              <a:rPr lang="de-DE" b="1" dirty="0"/>
              <a:t>, </a:t>
            </a:r>
            <a:r>
              <a:rPr lang="de-DE" b="1" dirty="0" err="1"/>
              <a:t>apply</a:t>
            </a:r>
            <a:r>
              <a:rPr lang="de-DE" b="1" dirty="0"/>
              <a:t> multivariate </a:t>
            </a:r>
            <a:r>
              <a:rPr lang="de-DE" b="1" dirty="0" err="1"/>
              <a:t>models</a:t>
            </a:r>
            <a:r>
              <a:rPr lang="de-DE" b="1" dirty="0"/>
              <a:t>, </a:t>
            </a:r>
            <a:r>
              <a:rPr lang="de-DE" b="1" dirty="0" err="1"/>
              <a:t>expand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gobal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endParaRPr lang="de-DE" b="1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28F8DDD-F25D-1138-B8EF-171C71DE66FB}"/>
              </a:ext>
            </a:extLst>
          </p:cNvPr>
          <p:cNvGrpSpPr/>
          <p:nvPr/>
        </p:nvGrpSpPr>
        <p:grpSpPr>
          <a:xfrm>
            <a:off x="10636422" y="6611045"/>
            <a:ext cx="992286" cy="123112"/>
            <a:chOff x="2035770" y="2702024"/>
            <a:chExt cx="5861644" cy="877887"/>
          </a:xfrm>
        </p:grpSpPr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C181709B-10CB-99B7-F246-2F25DD283789}"/>
                </a:ext>
              </a:extLst>
            </p:cNvPr>
            <p:cNvSpPr/>
            <p:nvPr/>
          </p:nvSpPr>
          <p:spPr>
            <a:xfrm>
              <a:off x="2035770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158A0FEE-7358-2C9B-B6DA-93B336D34876}"/>
                </a:ext>
              </a:extLst>
            </p:cNvPr>
            <p:cNvSpPr/>
            <p:nvPr/>
          </p:nvSpPr>
          <p:spPr>
            <a:xfrm>
              <a:off x="3869233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C"/>
            </a:solidFill>
            <a:ln w="31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8B574263-194D-8042-AB38-E0524E5B8A6A}"/>
                </a:ext>
              </a:extLst>
            </p:cNvPr>
            <p:cNvSpPr/>
            <p:nvPr/>
          </p:nvSpPr>
          <p:spPr>
            <a:xfrm>
              <a:off x="5702696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3250"/>
            </a:solidFill>
            <a:ln w="31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713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2CB215-48DE-4506-92A2-F7EC7856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00" y="4607878"/>
            <a:ext cx="10656000" cy="1052596"/>
          </a:xfrm>
        </p:spPr>
        <p:txBody>
          <a:bodyPr/>
          <a:lstStyle/>
          <a:p>
            <a:r>
              <a:rPr lang="de-DE" dirty="0" err="1">
                <a:solidFill>
                  <a:schemeClr val="accent2"/>
                </a:solidFill>
              </a:rPr>
              <a:t>Thanks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for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listening</a:t>
            </a:r>
            <a:r>
              <a:rPr lang="de-DE" dirty="0">
                <a:solidFill>
                  <a:schemeClr val="accent2"/>
                </a:solidFill>
              </a:rPr>
              <a:t>.</a:t>
            </a:r>
            <a:br>
              <a:rPr lang="de-DE" dirty="0"/>
            </a:br>
            <a:r>
              <a:rPr lang="de-DE" dirty="0"/>
              <a:t>Any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73A1578-5B60-4221-B4F2-F34CFF06F10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D466F20-5FF1-4C64-A77F-D60CF51AE3FD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BCF4E73-5AC6-4DC7-A07C-AF75E4F41D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35860" y="6097898"/>
            <a:ext cx="5652000" cy="184666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War </a:t>
            </a:r>
            <a:r>
              <a:rPr lang="de-DE" dirty="0" err="1">
                <a:solidFill>
                  <a:schemeClr val="accent2"/>
                </a:solidFill>
              </a:rPr>
              <a:t>discourse</a:t>
            </a:r>
            <a:r>
              <a:rPr lang="de-DE" dirty="0">
                <a:solidFill>
                  <a:schemeClr val="accent2"/>
                </a:solidFill>
              </a:rPr>
              <a:t> and </a:t>
            </a:r>
            <a:r>
              <a:rPr lang="de-DE" dirty="0" err="1">
                <a:solidFill>
                  <a:schemeClr val="accent2"/>
                </a:solidFill>
              </a:rPr>
              <a:t>disaster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premiums</a:t>
            </a:r>
            <a:r>
              <a:rPr lang="de-DE" dirty="0">
                <a:solidFill>
                  <a:schemeClr val="accent2"/>
                </a:solidFill>
              </a:rPr>
              <a:t> – Seminar Selected Topics in Finance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7C09D3D-B750-40E5-9BA4-509F7ED3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025" y="2129525"/>
            <a:ext cx="3207047" cy="3141596"/>
          </a:xfrm>
          <a:prstGeom prst="rect">
            <a:avLst/>
          </a:prstGeom>
        </p:spPr>
      </p:pic>
      <p:pic>
        <p:nvPicPr>
          <p:cNvPr id="2" name="Picture 2" descr="A black background with a black square">
            <a:extLst>
              <a:ext uri="{FF2B5EF4-FFF2-40B4-BE49-F238E27FC236}">
                <a16:creationId xmlns:a16="http://schemas.microsoft.com/office/drawing/2014/main" id="{C32FF518-0317-D12D-35E9-AAEE4A11A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589" y="778332"/>
            <a:ext cx="1655995" cy="47015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1BD0ADD-A709-43FE-274B-05F0649595CC}"/>
              </a:ext>
            </a:extLst>
          </p:cNvPr>
          <p:cNvSpPr txBox="1"/>
          <p:nvPr/>
        </p:nvSpPr>
        <p:spPr bwMode="gray">
          <a:xfrm>
            <a:off x="10344472" y="1314034"/>
            <a:ext cx="9361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500"/>
              </a:spcBef>
              <a:buClr>
                <a:schemeClr val="accent2"/>
              </a:buClr>
            </a:pPr>
            <a:r>
              <a:rPr lang="de-DE" sz="800" b="1" dirty="0"/>
              <a:t>Fakultät für Mathematik und Wirtschaftswissenschaften</a:t>
            </a:r>
          </a:p>
        </p:txBody>
      </p:sp>
    </p:spTree>
    <p:extLst>
      <p:ext uri="{BB962C8B-B14F-4D97-AF65-F5344CB8AC3E}">
        <p14:creationId xmlns:p14="http://schemas.microsoft.com/office/powerpoint/2010/main" val="245739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80EEF7B-F498-4602-A850-43879A9A589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80EEF7B-F498-4602-A850-43879A9A5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9">
            <a:extLst>
              <a:ext uri="{FF2B5EF4-FFF2-40B4-BE49-F238E27FC236}">
                <a16:creationId xmlns:a16="http://schemas.microsoft.com/office/drawing/2014/main" id="{E6F90DF8-5C61-4698-AC07-6D61E7C0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64" y="332656"/>
            <a:ext cx="11448000" cy="415498"/>
          </a:xfrm>
        </p:spPr>
        <p:txBody>
          <a:bodyPr/>
          <a:lstStyle/>
          <a:p>
            <a:r>
              <a:rPr lang="de-DE" sz="3000" dirty="0" err="1">
                <a:solidFill>
                  <a:schemeClr val="accent2"/>
                </a:solidFill>
              </a:rPr>
              <a:t>xxxx</a:t>
            </a:r>
            <a:endParaRPr lang="de-DE" sz="3000" dirty="0">
              <a:solidFill>
                <a:schemeClr val="accent2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D84C37-9293-4394-A29A-817EC48E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5719-A041-4B72-B12D-348ADA66A654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072D0D-12F6-4756-9355-2FECC755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xxx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621D2F-B073-40CD-A545-DAEDAF7B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4925618C-4501-47D8-A435-AE7FFFDE376A}" type="slidenum">
              <a:rPr lang="de-DE" smtClean="0"/>
              <a:pPr/>
              <a:t>12</a:t>
            </a:fld>
            <a:endParaRPr lang="de-DE" dirty="0"/>
          </a:p>
        </p:txBody>
      </p: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9970DD59-6B04-4E6E-8FF1-F691B33EE0D9}"/>
              </a:ext>
            </a:extLst>
          </p:cNvPr>
          <p:cNvGrpSpPr/>
          <p:nvPr/>
        </p:nvGrpSpPr>
        <p:grpSpPr>
          <a:xfrm>
            <a:off x="839364" y="2348880"/>
            <a:ext cx="1302663" cy="123112"/>
            <a:chOff x="2035770" y="2702024"/>
            <a:chExt cx="7695108" cy="877887"/>
          </a:xfrm>
        </p:grpSpPr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58CD7361-CE62-4527-A54D-0F05D772B5F6}"/>
                </a:ext>
              </a:extLst>
            </p:cNvPr>
            <p:cNvSpPr/>
            <p:nvPr/>
          </p:nvSpPr>
          <p:spPr>
            <a:xfrm>
              <a:off x="2035770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142" name="Freihandform: Form 141">
              <a:extLst>
                <a:ext uri="{FF2B5EF4-FFF2-40B4-BE49-F238E27FC236}">
                  <a16:creationId xmlns:a16="http://schemas.microsoft.com/office/drawing/2014/main" id="{4D80287B-870D-4FD6-8BFB-C118144EE1DA}"/>
                </a:ext>
              </a:extLst>
            </p:cNvPr>
            <p:cNvSpPr/>
            <p:nvPr/>
          </p:nvSpPr>
          <p:spPr>
            <a:xfrm>
              <a:off x="3869233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143" name="Freihandform: Form 142">
              <a:extLst>
                <a:ext uri="{FF2B5EF4-FFF2-40B4-BE49-F238E27FC236}">
                  <a16:creationId xmlns:a16="http://schemas.microsoft.com/office/drawing/2014/main" id="{A4DE1B2A-E9D3-43F1-AB12-395B20C32BDF}"/>
                </a:ext>
              </a:extLst>
            </p:cNvPr>
            <p:cNvSpPr/>
            <p:nvPr/>
          </p:nvSpPr>
          <p:spPr>
            <a:xfrm>
              <a:off x="5702696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144" name="Freihandform: Form 143">
              <a:extLst>
                <a:ext uri="{FF2B5EF4-FFF2-40B4-BE49-F238E27FC236}">
                  <a16:creationId xmlns:a16="http://schemas.microsoft.com/office/drawing/2014/main" id="{F4B7B9DB-6068-4958-A2F6-B93E10191EE9}"/>
                </a:ext>
              </a:extLst>
            </p:cNvPr>
            <p:cNvSpPr/>
            <p:nvPr/>
          </p:nvSpPr>
          <p:spPr>
            <a:xfrm>
              <a:off x="7536160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EF0334B9-548B-4D17-B329-D29209581812}"/>
              </a:ext>
            </a:extLst>
          </p:cNvPr>
          <p:cNvSpPr/>
          <p:nvPr/>
        </p:nvSpPr>
        <p:spPr bwMode="gray">
          <a:xfrm>
            <a:off x="206583" y="1268761"/>
            <a:ext cx="2760716" cy="30430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61" tIns="35780" rIns="71561" bIns="35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FEE10D6-67A2-4992-B484-E08AB5CA721B}"/>
              </a:ext>
            </a:extLst>
          </p:cNvPr>
          <p:cNvSpPr txBox="1"/>
          <p:nvPr/>
        </p:nvSpPr>
        <p:spPr bwMode="gray">
          <a:xfrm>
            <a:off x="352366" y="2688061"/>
            <a:ext cx="2554517" cy="20755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171450" indent="-17145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100" dirty="0" err="1"/>
              <a:t>xxxx</a:t>
            </a:r>
            <a:endParaRPr lang="de-DE" sz="11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F5D38E0-A64C-44CC-AEE5-F2C05670664E}"/>
              </a:ext>
            </a:extLst>
          </p:cNvPr>
          <p:cNvSpPr txBox="1"/>
          <p:nvPr/>
        </p:nvSpPr>
        <p:spPr bwMode="gray">
          <a:xfrm>
            <a:off x="1174617" y="1777526"/>
            <a:ext cx="120650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de-DE" sz="1200" b="1" dirty="0"/>
              <a:t>xxx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4A62C17-D5CA-4E12-B82D-F22C50F33642}"/>
              </a:ext>
            </a:extLst>
          </p:cNvPr>
          <p:cNvCxnSpPr>
            <a:cxnSpLocks/>
          </p:cNvCxnSpPr>
          <p:nvPr/>
        </p:nvCxnSpPr>
        <p:spPr bwMode="gray">
          <a:xfrm>
            <a:off x="589582" y="2137088"/>
            <a:ext cx="1907252" cy="0"/>
          </a:xfrm>
          <a:prstGeom prst="line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6DD4C0E8-B2D4-4D74-B0FA-77107C464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938" y="1596642"/>
            <a:ext cx="520987" cy="386350"/>
          </a:xfrm>
          <a:prstGeom prst="rect">
            <a:avLst/>
          </a:prstGeom>
          <a:noFill/>
        </p:spPr>
      </p:pic>
      <p:sp>
        <p:nvSpPr>
          <p:cNvPr id="75" name="Rechteck 74">
            <a:extLst>
              <a:ext uri="{FF2B5EF4-FFF2-40B4-BE49-F238E27FC236}">
                <a16:creationId xmlns:a16="http://schemas.microsoft.com/office/drawing/2014/main" id="{BB1DB6A4-70B1-45D3-A38D-EF474C7A194A}"/>
              </a:ext>
            </a:extLst>
          </p:cNvPr>
          <p:cNvSpPr/>
          <p:nvPr/>
        </p:nvSpPr>
        <p:spPr bwMode="gray">
          <a:xfrm>
            <a:off x="551384" y="5450740"/>
            <a:ext cx="2127213" cy="796760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7CDE5E2F-A983-4CBA-BE88-49728F7AD411}"/>
              </a:ext>
            </a:extLst>
          </p:cNvPr>
          <p:cNvSpPr txBox="1"/>
          <p:nvPr/>
        </p:nvSpPr>
        <p:spPr bwMode="gray">
          <a:xfrm>
            <a:off x="551384" y="5112716"/>
            <a:ext cx="185287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2"/>
              </a:buClr>
            </a:pPr>
            <a:r>
              <a:rPr lang="de-DE" sz="900" b="1" dirty="0" err="1"/>
              <a:t>xxxx</a:t>
            </a:r>
            <a:endParaRPr lang="de-DE" sz="900" b="1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F4F447F1-55B9-46F6-9B24-952585D613A7}"/>
              </a:ext>
            </a:extLst>
          </p:cNvPr>
          <p:cNvGrpSpPr/>
          <p:nvPr/>
        </p:nvGrpSpPr>
        <p:grpSpPr>
          <a:xfrm>
            <a:off x="642616" y="5763313"/>
            <a:ext cx="1270148" cy="138499"/>
            <a:chOff x="10741491" y="4506148"/>
            <a:chExt cx="1270148" cy="138499"/>
          </a:xfrm>
        </p:grpSpPr>
        <p:sp>
          <p:nvSpPr>
            <p:cNvPr id="78" name="Pfeil: Chevron 77">
              <a:extLst>
                <a:ext uri="{FF2B5EF4-FFF2-40B4-BE49-F238E27FC236}">
                  <a16:creationId xmlns:a16="http://schemas.microsoft.com/office/drawing/2014/main" id="{F7B92AF1-2B9E-4E9C-8948-68133D542224}"/>
                </a:ext>
              </a:extLst>
            </p:cNvPr>
            <p:cNvSpPr/>
            <p:nvPr/>
          </p:nvSpPr>
          <p:spPr bwMode="gray">
            <a:xfrm>
              <a:off x="11491732" y="4521835"/>
              <a:ext cx="112344" cy="10713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79" name="Pfeil: Chevron 78">
              <a:extLst>
                <a:ext uri="{FF2B5EF4-FFF2-40B4-BE49-F238E27FC236}">
                  <a16:creationId xmlns:a16="http://schemas.microsoft.com/office/drawing/2014/main" id="{A8C22C26-601A-4A6A-9D47-E42690F41BFB}"/>
                </a:ext>
              </a:extLst>
            </p:cNvPr>
            <p:cNvSpPr/>
            <p:nvPr/>
          </p:nvSpPr>
          <p:spPr bwMode="gray">
            <a:xfrm>
              <a:off x="11565251" y="4521833"/>
              <a:ext cx="112344" cy="10713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57654904-06A6-45F2-83E7-5B140BA94C3A}"/>
                </a:ext>
              </a:extLst>
            </p:cNvPr>
            <p:cNvSpPr txBox="1"/>
            <p:nvPr/>
          </p:nvSpPr>
          <p:spPr bwMode="gray">
            <a:xfrm>
              <a:off x="10741491" y="4506148"/>
              <a:ext cx="127014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accent2"/>
                </a:buClr>
              </a:pPr>
              <a:r>
                <a:rPr lang="de-DE" sz="900" b="1" dirty="0">
                  <a:solidFill>
                    <a:schemeClr val="accent5"/>
                  </a:solidFill>
                </a:rPr>
                <a:t>xxx</a:t>
              </a:r>
              <a:endParaRPr lang="de-DE" sz="1000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15DE9FB4-8375-422F-A75B-91BF3E0ACD37}"/>
              </a:ext>
            </a:extLst>
          </p:cNvPr>
          <p:cNvGrpSpPr/>
          <p:nvPr/>
        </p:nvGrpSpPr>
        <p:grpSpPr>
          <a:xfrm>
            <a:off x="642616" y="5520357"/>
            <a:ext cx="1520581" cy="138499"/>
            <a:chOff x="8025844" y="5754806"/>
            <a:chExt cx="1520581" cy="138499"/>
          </a:xfrm>
        </p:grpSpPr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30FA4DAC-4EE5-486A-BE9B-D796C10BC805}"/>
                </a:ext>
              </a:extLst>
            </p:cNvPr>
            <p:cNvSpPr txBox="1"/>
            <p:nvPr/>
          </p:nvSpPr>
          <p:spPr bwMode="gray">
            <a:xfrm>
              <a:off x="8025844" y="5754806"/>
              <a:ext cx="152058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accent2"/>
                </a:buClr>
              </a:pPr>
              <a:r>
                <a:rPr lang="de-DE" sz="900" b="1" dirty="0" err="1">
                  <a:solidFill>
                    <a:schemeClr val="accent5"/>
                  </a:solidFill>
                </a:rPr>
                <a:t>xxxx</a:t>
              </a:r>
              <a:endParaRPr lang="de-DE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83" name="Pfeil: Chevron 82">
              <a:extLst>
                <a:ext uri="{FF2B5EF4-FFF2-40B4-BE49-F238E27FC236}">
                  <a16:creationId xmlns:a16="http://schemas.microsoft.com/office/drawing/2014/main" id="{7AD5D52A-92DD-4AD9-88A3-6339CEAD67BA}"/>
                </a:ext>
              </a:extLst>
            </p:cNvPr>
            <p:cNvSpPr/>
            <p:nvPr/>
          </p:nvSpPr>
          <p:spPr bwMode="gray">
            <a:xfrm>
              <a:off x="8961948" y="5780364"/>
              <a:ext cx="112344" cy="10713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84" name="Pfeil: Chevron 83">
              <a:extLst>
                <a:ext uri="{FF2B5EF4-FFF2-40B4-BE49-F238E27FC236}">
                  <a16:creationId xmlns:a16="http://schemas.microsoft.com/office/drawing/2014/main" id="{F8BD9D6A-D5E1-416E-A90A-317EB730BA11}"/>
                </a:ext>
              </a:extLst>
            </p:cNvPr>
            <p:cNvSpPr/>
            <p:nvPr/>
          </p:nvSpPr>
          <p:spPr bwMode="gray">
            <a:xfrm>
              <a:off x="9035467" y="5780362"/>
              <a:ext cx="112344" cy="10713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94" name="Textfeld 93">
            <a:extLst>
              <a:ext uri="{FF2B5EF4-FFF2-40B4-BE49-F238E27FC236}">
                <a16:creationId xmlns:a16="http://schemas.microsoft.com/office/drawing/2014/main" id="{5C0E0DEC-FCF5-43D5-A71D-938C1E31BADC}"/>
              </a:ext>
            </a:extLst>
          </p:cNvPr>
          <p:cNvSpPr txBox="1"/>
          <p:nvPr/>
        </p:nvSpPr>
        <p:spPr bwMode="gray">
          <a:xfrm>
            <a:off x="3386771" y="2674660"/>
            <a:ext cx="2346650" cy="207553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171450" indent="-17145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100" dirty="0" err="1"/>
              <a:t>xxxx</a:t>
            </a:r>
            <a:endParaRPr lang="de-DE" sz="1100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773D7E81-D293-4AA1-BA52-6EE5B79471A7}"/>
              </a:ext>
            </a:extLst>
          </p:cNvPr>
          <p:cNvSpPr txBox="1"/>
          <p:nvPr/>
        </p:nvSpPr>
        <p:spPr bwMode="gray">
          <a:xfrm>
            <a:off x="4160770" y="1764125"/>
            <a:ext cx="143920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de-DE" sz="1200" b="1" dirty="0" err="1"/>
              <a:t>xxxx</a:t>
            </a:r>
            <a:endParaRPr lang="de-DE" sz="1200" b="1" dirty="0"/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5684F5BC-F7CD-400F-992E-FAA87A0CF029}"/>
              </a:ext>
            </a:extLst>
          </p:cNvPr>
          <p:cNvCxnSpPr>
            <a:cxnSpLocks/>
          </p:cNvCxnSpPr>
          <p:nvPr/>
        </p:nvCxnSpPr>
        <p:spPr bwMode="gray">
          <a:xfrm>
            <a:off x="3575735" y="2123687"/>
            <a:ext cx="2096672" cy="0"/>
          </a:xfrm>
          <a:prstGeom prst="line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Grafik 111">
            <a:extLst>
              <a:ext uri="{FF2B5EF4-FFF2-40B4-BE49-F238E27FC236}">
                <a16:creationId xmlns:a16="http://schemas.microsoft.com/office/drawing/2014/main" id="{57A9BFAE-27A0-4F51-BEB8-ED4452B07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5735" y="1523783"/>
            <a:ext cx="474255" cy="467177"/>
          </a:xfrm>
          <a:prstGeom prst="rect">
            <a:avLst/>
          </a:prstGeom>
        </p:spPr>
      </p:pic>
      <p:sp>
        <p:nvSpPr>
          <p:cNvPr id="121" name="Rechteck 120">
            <a:extLst>
              <a:ext uri="{FF2B5EF4-FFF2-40B4-BE49-F238E27FC236}">
                <a16:creationId xmlns:a16="http://schemas.microsoft.com/office/drawing/2014/main" id="{771F308E-E87B-429E-9DB2-84923BD4362F}"/>
              </a:ext>
            </a:extLst>
          </p:cNvPr>
          <p:cNvSpPr/>
          <p:nvPr/>
        </p:nvSpPr>
        <p:spPr bwMode="gray">
          <a:xfrm>
            <a:off x="3566249" y="5411299"/>
            <a:ext cx="2127213" cy="830997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38EC2F94-ECF7-4A04-8901-F380771EB784}"/>
              </a:ext>
            </a:extLst>
          </p:cNvPr>
          <p:cNvSpPr txBox="1"/>
          <p:nvPr/>
        </p:nvSpPr>
        <p:spPr bwMode="gray">
          <a:xfrm>
            <a:off x="3566249" y="5112716"/>
            <a:ext cx="185287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2"/>
              </a:buClr>
            </a:pPr>
            <a:r>
              <a:rPr lang="de-DE" sz="900" b="1" dirty="0"/>
              <a:t>xxx</a:t>
            </a:r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8513615E-D45D-4F6A-9B0D-A2C880DB4472}"/>
              </a:ext>
            </a:extLst>
          </p:cNvPr>
          <p:cNvGrpSpPr/>
          <p:nvPr/>
        </p:nvGrpSpPr>
        <p:grpSpPr>
          <a:xfrm>
            <a:off x="3630476" y="6002746"/>
            <a:ext cx="1548644" cy="153888"/>
            <a:chOff x="10714486" y="4506148"/>
            <a:chExt cx="1548644" cy="153888"/>
          </a:xfrm>
        </p:grpSpPr>
        <p:sp>
          <p:nvSpPr>
            <p:cNvPr id="124" name="Pfeil: Chevron 123">
              <a:extLst>
                <a:ext uri="{FF2B5EF4-FFF2-40B4-BE49-F238E27FC236}">
                  <a16:creationId xmlns:a16="http://schemas.microsoft.com/office/drawing/2014/main" id="{A93092C3-0411-49A0-AFEA-19B39764438C}"/>
                </a:ext>
              </a:extLst>
            </p:cNvPr>
            <p:cNvSpPr/>
            <p:nvPr/>
          </p:nvSpPr>
          <p:spPr bwMode="gray">
            <a:xfrm>
              <a:off x="12077267" y="4521835"/>
              <a:ext cx="112344" cy="10713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126" name="Pfeil: Chevron 125">
              <a:extLst>
                <a:ext uri="{FF2B5EF4-FFF2-40B4-BE49-F238E27FC236}">
                  <a16:creationId xmlns:a16="http://schemas.microsoft.com/office/drawing/2014/main" id="{BADBC228-6B9F-44CA-9211-6FB3164653E2}"/>
                </a:ext>
              </a:extLst>
            </p:cNvPr>
            <p:cNvSpPr/>
            <p:nvPr/>
          </p:nvSpPr>
          <p:spPr bwMode="gray">
            <a:xfrm>
              <a:off x="12150786" y="4521833"/>
              <a:ext cx="112344" cy="10713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F951CCEF-6C13-4A9D-9378-15EDEC41A7FB}"/>
                </a:ext>
              </a:extLst>
            </p:cNvPr>
            <p:cNvSpPr txBox="1"/>
            <p:nvPr/>
          </p:nvSpPr>
          <p:spPr bwMode="gray">
            <a:xfrm>
              <a:off x="10714486" y="4506148"/>
              <a:ext cx="137067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accent2"/>
                </a:buClr>
              </a:pPr>
              <a:r>
                <a:rPr lang="de-DE" sz="1000" b="1" dirty="0">
                  <a:solidFill>
                    <a:schemeClr val="accent5"/>
                  </a:solidFill>
                </a:rPr>
                <a:t>xxx</a:t>
              </a:r>
            </a:p>
          </p:txBody>
        </p:sp>
      </p:grp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A1197480-0A9A-433A-A72E-F5F9E3FE5FC9}"/>
              </a:ext>
            </a:extLst>
          </p:cNvPr>
          <p:cNvGrpSpPr/>
          <p:nvPr/>
        </p:nvGrpSpPr>
        <p:grpSpPr>
          <a:xfrm>
            <a:off x="3630477" y="5759790"/>
            <a:ext cx="1547586" cy="138499"/>
            <a:chOff x="7998840" y="5754806"/>
            <a:chExt cx="1547586" cy="138499"/>
          </a:xfrm>
        </p:grpSpPr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7BAD8C24-924C-475F-BBD1-4AB1E47FE9D8}"/>
                </a:ext>
              </a:extLst>
            </p:cNvPr>
            <p:cNvSpPr txBox="1"/>
            <p:nvPr/>
          </p:nvSpPr>
          <p:spPr bwMode="gray">
            <a:xfrm>
              <a:off x="7998840" y="5754806"/>
              <a:ext cx="15475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accent2"/>
                </a:buClr>
              </a:pPr>
              <a:r>
                <a:rPr lang="de-DE" sz="900" b="1" dirty="0" err="1">
                  <a:solidFill>
                    <a:schemeClr val="accent5"/>
                  </a:solidFill>
                </a:rPr>
                <a:t>xxxx</a:t>
              </a:r>
              <a:endParaRPr lang="de-DE" sz="900" b="1" dirty="0">
                <a:solidFill>
                  <a:schemeClr val="accent5"/>
                </a:solidFill>
              </a:endParaRPr>
            </a:p>
          </p:txBody>
        </p:sp>
        <p:sp>
          <p:nvSpPr>
            <p:cNvPr id="134" name="Pfeil: Chevron 133">
              <a:extLst>
                <a:ext uri="{FF2B5EF4-FFF2-40B4-BE49-F238E27FC236}">
                  <a16:creationId xmlns:a16="http://schemas.microsoft.com/office/drawing/2014/main" id="{F3634D5F-0882-47B7-9B47-20AA2DB939E3}"/>
                </a:ext>
              </a:extLst>
            </p:cNvPr>
            <p:cNvSpPr/>
            <p:nvPr/>
          </p:nvSpPr>
          <p:spPr bwMode="gray">
            <a:xfrm>
              <a:off x="9259451" y="5780364"/>
              <a:ext cx="112344" cy="10713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138" name="Pfeil: Chevron 137">
              <a:extLst>
                <a:ext uri="{FF2B5EF4-FFF2-40B4-BE49-F238E27FC236}">
                  <a16:creationId xmlns:a16="http://schemas.microsoft.com/office/drawing/2014/main" id="{AB59BAAF-E9C8-415F-9269-2812D8E2980A}"/>
                </a:ext>
              </a:extLst>
            </p:cNvPr>
            <p:cNvSpPr/>
            <p:nvPr/>
          </p:nvSpPr>
          <p:spPr bwMode="gray">
            <a:xfrm>
              <a:off x="9332970" y="5780362"/>
              <a:ext cx="112344" cy="10713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ABD54185-3C3F-4FDD-BFA5-FA380EDA8F3A}"/>
              </a:ext>
            </a:extLst>
          </p:cNvPr>
          <p:cNvGrpSpPr/>
          <p:nvPr/>
        </p:nvGrpSpPr>
        <p:grpSpPr>
          <a:xfrm>
            <a:off x="3630477" y="5514844"/>
            <a:ext cx="1518482" cy="138499"/>
            <a:chOff x="7998840" y="5754806"/>
            <a:chExt cx="1518482" cy="138499"/>
          </a:xfrm>
        </p:grpSpPr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B7FA4909-F83F-4E6F-86C7-A6C19B14884E}"/>
                </a:ext>
              </a:extLst>
            </p:cNvPr>
            <p:cNvSpPr txBox="1"/>
            <p:nvPr/>
          </p:nvSpPr>
          <p:spPr bwMode="gray">
            <a:xfrm>
              <a:off x="7998840" y="5754806"/>
              <a:ext cx="129715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accent2"/>
                </a:buClr>
              </a:pPr>
              <a:r>
                <a:rPr lang="de-DE" sz="900" b="1" dirty="0">
                  <a:solidFill>
                    <a:schemeClr val="accent5"/>
                  </a:solidFill>
                </a:rPr>
                <a:t>xx</a:t>
              </a:r>
            </a:p>
          </p:txBody>
        </p:sp>
        <p:sp>
          <p:nvSpPr>
            <p:cNvPr id="148" name="Pfeil: Chevron 147">
              <a:extLst>
                <a:ext uri="{FF2B5EF4-FFF2-40B4-BE49-F238E27FC236}">
                  <a16:creationId xmlns:a16="http://schemas.microsoft.com/office/drawing/2014/main" id="{5A206CA0-DFFB-4186-A1F4-FA17559A9604}"/>
                </a:ext>
              </a:extLst>
            </p:cNvPr>
            <p:cNvSpPr/>
            <p:nvPr/>
          </p:nvSpPr>
          <p:spPr bwMode="gray">
            <a:xfrm>
              <a:off x="9331459" y="5780364"/>
              <a:ext cx="112344" cy="10713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149" name="Pfeil: Chevron 148">
              <a:extLst>
                <a:ext uri="{FF2B5EF4-FFF2-40B4-BE49-F238E27FC236}">
                  <a16:creationId xmlns:a16="http://schemas.microsoft.com/office/drawing/2014/main" id="{2F2DD37B-B291-483B-BD69-4A113D0385E7}"/>
                </a:ext>
              </a:extLst>
            </p:cNvPr>
            <p:cNvSpPr/>
            <p:nvPr/>
          </p:nvSpPr>
          <p:spPr bwMode="gray">
            <a:xfrm>
              <a:off x="9404978" y="5780362"/>
              <a:ext cx="112344" cy="10713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150" name="Rechteck 149">
            <a:extLst>
              <a:ext uri="{FF2B5EF4-FFF2-40B4-BE49-F238E27FC236}">
                <a16:creationId xmlns:a16="http://schemas.microsoft.com/office/drawing/2014/main" id="{3A06D1E6-0EC7-401E-AFF9-6854266F633D}"/>
              </a:ext>
            </a:extLst>
          </p:cNvPr>
          <p:cNvSpPr/>
          <p:nvPr/>
        </p:nvSpPr>
        <p:spPr bwMode="gray">
          <a:xfrm>
            <a:off x="3215680" y="1268760"/>
            <a:ext cx="2760716" cy="30430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61" tIns="35780" rIns="71561" bIns="35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786E2D4C-9902-4181-A530-F278A91A1C76}"/>
              </a:ext>
            </a:extLst>
          </p:cNvPr>
          <p:cNvSpPr txBox="1"/>
          <p:nvPr/>
        </p:nvSpPr>
        <p:spPr bwMode="gray">
          <a:xfrm>
            <a:off x="6395868" y="2674660"/>
            <a:ext cx="2346650" cy="23101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171450" indent="-17145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100" dirty="0" err="1"/>
              <a:t>xxxxx</a:t>
            </a:r>
            <a:endParaRPr lang="de-DE" sz="1100" dirty="0"/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D25880DE-B5A4-4B4C-9C56-A783C809864E}"/>
              </a:ext>
            </a:extLst>
          </p:cNvPr>
          <p:cNvSpPr txBox="1"/>
          <p:nvPr/>
        </p:nvSpPr>
        <p:spPr bwMode="gray">
          <a:xfrm>
            <a:off x="7169866" y="1658925"/>
            <a:ext cx="188278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de-DE" sz="1200" b="1" dirty="0" err="1"/>
              <a:t>xxxx</a:t>
            </a:r>
            <a:endParaRPr lang="de-DE" sz="1200" b="1" dirty="0"/>
          </a:p>
        </p:txBody>
      </p:sp>
      <p:cxnSp>
        <p:nvCxnSpPr>
          <p:cNvPr id="157" name="Gerader Verbinder 156">
            <a:extLst>
              <a:ext uri="{FF2B5EF4-FFF2-40B4-BE49-F238E27FC236}">
                <a16:creationId xmlns:a16="http://schemas.microsoft.com/office/drawing/2014/main" id="{4FBDB107-8FD3-4572-A47E-D52FCE740D22}"/>
              </a:ext>
            </a:extLst>
          </p:cNvPr>
          <p:cNvCxnSpPr>
            <a:cxnSpLocks/>
          </p:cNvCxnSpPr>
          <p:nvPr/>
        </p:nvCxnSpPr>
        <p:spPr bwMode="gray">
          <a:xfrm>
            <a:off x="6584832" y="2123687"/>
            <a:ext cx="2096672" cy="0"/>
          </a:xfrm>
          <a:prstGeom prst="line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hteck 158">
            <a:extLst>
              <a:ext uri="{FF2B5EF4-FFF2-40B4-BE49-F238E27FC236}">
                <a16:creationId xmlns:a16="http://schemas.microsoft.com/office/drawing/2014/main" id="{11CB66D5-2430-4BB9-A523-2F8813F00C32}"/>
              </a:ext>
            </a:extLst>
          </p:cNvPr>
          <p:cNvSpPr/>
          <p:nvPr/>
        </p:nvSpPr>
        <p:spPr bwMode="gray">
          <a:xfrm>
            <a:off x="6575346" y="5411299"/>
            <a:ext cx="2127213" cy="1065701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4067F766-A561-417E-97E8-04C1EA863F34}"/>
              </a:ext>
            </a:extLst>
          </p:cNvPr>
          <p:cNvSpPr txBox="1"/>
          <p:nvPr/>
        </p:nvSpPr>
        <p:spPr bwMode="gray">
          <a:xfrm>
            <a:off x="6575346" y="5112716"/>
            <a:ext cx="185287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2"/>
              </a:buClr>
            </a:pPr>
            <a:r>
              <a:rPr lang="de-DE" sz="900" b="1" dirty="0"/>
              <a:t>xxx</a:t>
            </a:r>
          </a:p>
        </p:txBody>
      </p: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8FEEA744-475B-47A1-821A-B1063EE78C53}"/>
              </a:ext>
            </a:extLst>
          </p:cNvPr>
          <p:cNvGrpSpPr/>
          <p:nvPr/>
        </p:nvGrpSpPr>
        <p:grpSpPr>
          <a:xfrm>
            <a:off x="6645427" y="6002746"/>
            <a:ext cx="1742381" cy="153888"/>
            <a:chOff x="10720340" y="4506148"/>
            <a:chExt cx="1742381" cy="153888"/>
          </a:xfrm>
        </p:grpSpPr>
        <p:sp>
          <p:nvSpPr>
            <p:cNvPr id="162" name="Pfeil: Chevron 161">
              <a:extLst>
                <a:ext uri="{FF2B5EF4-FFF2-40B4-BE49-F238E27FC236}">
                  <a16:creationId xmlns:a16="http://schemas.microsoft.com/office/drawing/2014/main" id="{B7319D77-F88F-4AE5-A4CE-3CB40D95F4A2}"/>
                </a:ext>
              </a:extLst>
            </p:cNvPr>
            <p:cNvSpPr/>
            <p:nvPr/>
          </p:nvSpPr>
          <p:spPr bwMode="gray">
            <a:xfrm>
              <a:off x="12236522" y="4521835"/>
              <a:ext cx="112344" cy="10713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163" name="Pfeil: Chevron 162">
              <a:extLst>
                <a:ext uri="{FF2B5EF4-FFF2-40B4-BE49-F238E27FC236}">
                  <a16:creationId xmlns:a16="http://schemas.microsoft.com/office/drawing/2014/main" id="{84A7272F-0D8B-4AA3-86A5-6035460E4F50}"/>
                </a:ext>
              </a:extLst>
            </p:cNvPr>
            <p:cNvSpPr/>
            <p:nvPr/>
          </p:nvSpPr>
          <p:spPr bwMode="gray">
            <a:xfrm>
              <a:off x="12310041" y="4521833"/>
              <a:ext cx="112344" cy="10713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7CCD019F-4683-4256-B218-93AAE52C359F}"/>
                </a:ext>
              </a:extLst>
            </p:cNvPr>
            <p:cNvSpPr txBox="1"/>
            <p:nvPr/>
          </p:nvSpPr>
          <p:spPr bwMode="gray">
            <a:xfrm>
              <a:off x="10720340" y="4506148"/>
              <a:ext cx="174238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accent2"/>
                </a:buClr>
              </a:pPr>
              <a:r>
                <a:rPr lang="de-DE" sz="1000" b="1" dirty="0">
                  <a:solidFill>
                    <a:schemeClr val="accent5"/>
                  </a:solidFill>
                </a:rPr>
                <a:t>xxx</a:t>
              </a:r>
            </a:p>
          </p:txBody>
        </p:sp>
      </p:grpSp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F6630ED9-48BF-47AC-8593-EC3F7E91EA06}"/>
              </a:ext>
            </a:extLst>
          </p:cNvPr>
          <p:cNvGrpSpPr/>
          <p:nvPr/>
        </p:nvGrpSpPr>
        <p:grpSpPr>
          <a:xfrm>
            <a:off x="6645428" y="5759790"/>
            <a:ext cx="1776594" cy="138499"/>
            <a:chOff x="8004694" y="5754806"/>
            <a:chExt cx="1776594" cy="138499"/>
          </a:xfrm>
        </p:grpSpPr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EFC8A3F8-011D-4770-B4F1-8D3F3B40792C}"/>
                </a:ext>
              </a:extLst>
            </p:cNvPr>
            <p:cNvSpPr txBox="1"/>
            <p:nvPr/>
          </p:nvSpPr>
          <p:spPr bwMode="gray">
            <a:xfrm>
              <a:off x="8004694" y="5754806"/>
              <a:ext cx="1776594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accent2"/>
                </a:buClr>
              </a:pPr>
              <a:r>
                <a:rPr lang="de-DE" sz="900" b="1" dirty="0">
                  <a:solidFill>
                    <a:schemeClr val="accent5"/>
                  </a:solidFill>
                </a:rPr>
                <a:t>xxx</a:t>
              </a:r>
            </a:p>
          </p:txBody>
        </p:sp>
        <p:sp>
          <p:nvSpPr>
            <p:cNvPr id="167" name="Pfeil: Chevron 166">
              <a:extLst>
                <a:ext uri="{FF2B5EF4-FFF2-40B4-BE49-F238E27FC236}">
                  <a16:creationId xmlns:a16="http://schemas.microsoft.com/office/drawing/2014/main" id="{4CC5542E-B461-4E92-B40F-9CD906CB3C08}"/>
                </a:ext>
              </a:extLst>
            </p:cNvPr>
            <p:cNvSpPr/>
            <p:nvPr/>
          </p:nvSpPr>
          <p:spPr bwMode="gray">
            <a:xfrm>
              <a:off x="9130674" y="5780364"/>
              <a:ext cx="112344" cy="10713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168" name="Pfeil: Chevron 167">
              <a:extLst>
                <a:ext uri="{FF2B5EF4-FFF2-40B4-BE49-F238E27FC236}">
                  <a16:creationId xmlns:a16="http://schemas.microsoft.com/office/drawing/2014/main" id="{4FEA4759-E10F-4C61-86E7-6DA0B831B943}"/>
                </a:ext>
              </a:extLst>
            </p:cNvPr>
            <p:cNvSpPr/>
            <p:nvPr/>
          </p:nvSpPr>
          <p:spPr bwMode="gray">
            <a:xfrm>
              <a:off x="9204193" y="5780362"/>
              <a:ext cx="112344" cy="10713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ECA9C40B-CEA2-40BD-8723-BF40EB7207F5}"/>
              </a:ext>
            </a:extLst>
          </p:cNvPr>
          <p:cNvGrpSpPr/>
          <p:nvPr/>
        </p:nvGrpSpPr>
        <p:grpSpPr>
          <a:xfrm>
            <a:off x="6645427" y="5514844"/>
            <a:ext cx="1948685" cy="138499"/>
            <a:chOff x="8004693" y="5754806"/>
            <a:chExt cx="1948685" cy="138499"/>
          </a:xfrm>
        </p:grpSpPr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269E29AB-DBEF-4FD8-A87D-0DEA8A3386C4}"/>
                </a:ext>
              </a:extLst>
            </p:cNvPr>
            <p:cNvSpPr txBox="1"/>
            <p:nvPr/>
          </p:nvSpPr>
          <p:spPr bwMode="gray">
            <a:xfrm>
              <a:off x="8004693" y="5754806"/>
              <a:ext cx="194868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accent2"/>
                </a:buClr>
              </a:pPr>
              <a:r>
                <a:rPr lang="de-DE" sz="900" b="1" dirty="0">
                  <a:solidFill>
                    <a:schemeClr val="accent5"/>
                  </a:solidFill>
                </a:rPr>
                <a:t>xxx</a:t>
              </a:r>
            </a:p>
          </p:txBody>
        </p:sp>
        <p:sp>
          <p:nvSpPr>
            <p:cNvPr id="172" name="Pfeil: Chevron 171">
              <a:extLst>
                <a:ext uri="{FF2B5EF4-FFF2-40B4-BE49-F238E27FC236}">
                  <a16:creationId xmlns:a16="http://schemas.microsoft.com/office/drawing/2014/main" id="{ECA5116E-419C-48DB-9B83-4A020FABA34B}"/>
                </a:ext>
              </a:extLst>
            </p:cNvPr>
            <p:cNvSpPr/>
            <p:nvPr/>
          </p:nvSpPr>
          <p:spPr bwMode="gray">
            <a:xfrm>
              <a:off x="9160835" y="5780364"/>
              <a:ext cx="112344" cy="10713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173" name="Pfeil: Chevron 172">
              <a:extLst>
                <a:ext uri="{FF2B5EF4-FFF2-40B4-BE49-F238E27FC236}">
                  <a16:creationId xmlns:a16="http://schemas.microsoft.com/office/drawing/2014/main" id="{7CB57028-E020-46D8-8D49-4B7246F51DB1}"/>
                </a:ext>
              </a:extLst>
            </p:cNvPr>
            <p:cNvSpPr/>
            <p:nvPr/>
          </p:nvSpPr>
          <p:spPr bwMode="gray">
            <a:xfrm>
              <a:off x="9234354" y="5780362"/>
              <a:ext cx="112344" cy="10713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174" name="Rechteck 173">
            <a:extLst>
              <a:ext uri="{FF2B5EF4-FFF2-40B4-BE49-F238E27FC236}">
                <a16:creationId xmlns:a16="http://schemas.microsoft.com/office/drawing/2014/main" id="{1AFCD217-D560-4449-9D74-9BCB0763EBF7}"/>
              </a:ext>
            </a:extLst>
          </p:cNvPr>
          <p:cNvSpPr/>
          <p:nvPr/>
        </p:nvSpPr>
        <p:spPr bwMode="gray">
          <a:xfrm>
            <a:off x="6224777" y="1268761"/>
            <a:ext cx="2760716" cy="30430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61" tIns="35780" rIns="71561" bIns="35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3CA7CFDD-7444-4228-8E51-8057686134AF}"/>
              </a:ext>
            </a:extLst>
          </p:cNvPr>
          <p:cNvSpPr txBox="1"/>
          <p:nvPr/>
        </p:nvSpPr>
        <p:spPr bwMode="gray">
          <a:xfrm>
            <a:off x="9404966" y="2674660"/>
            <a:ext cx="2346650" cy="23184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171450" indent="-17145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100" dirty="0" err="1"/>
              <a:t>xxxx</a:t>
            </a:r>
            <a:endParaRPr lang="de-DE" sz="1100" dirty="0"/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B4691825-EC18-447F-8559-2E66D24C6685}"/>
              </a:ext>
            </a:extLst>
          </p:cNvPr>
          <p:cNvSpPr txBox="1"/>
          <p:nvPr/>
        </p:nvSpPr>
        <p:spPr bwMode="gray">
          <a:xfrm>
            <a:off x="10178965" y="1670509"/>
            <a:ext cx="143920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de-DE" sz="1200" b="1" dirty="0"/>
              <a:t>xxx</a:t>
            </a:r>
          </a:p>
        </p:txBody>
      </p:sp>
      <p:cxnSp>
        <p:nvCxnSpPr>
          <p:cNvPr id="177" name="Gerader Verbinder 176">
            <a:extLst>
              <a:ext uri="{FF2B5EF4-FFF2-40B4-BE49-F238E27FC236}">
                <a16:creationId xmlns:a16="http://schemas.microsoft.com/office/drawing/2014/main" id="{C8560710-674F-4D4A-B7EB-FB1662265B10}"/>
              </a:ext>
            </a:extLst>
          </p:cNvPr>
          <p:cNvCxnSpPr>
            <a:cxnSpLocks/>
          </p:cNvCxnSpPr>
          <p:nvPr/>
        </p:nvCxnSpPr>
        <p:spPr bwMode="gray">
          <a:xfrm>
            <a:off x="9593930" y="2123687"/>
            <a:ext cx="2096672" cy="0"/>
          </a:xfrm>
          <a:prstGeom prst="line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hteck 178">
            <a:extLst>
              <a:ext uri="{FF2B5EF4-FFF2-40B4-BE49-F238E27FC236}">
                <a16:creationId xmlns:a16="http://schemas.microsoft.com/office/drawing/2014/main" id="{5C859D26-CFB9-4E46-A008-5867D3ABEBE6}"/>
              </a:ext>
            </a:extLst>
          </p:cNvPr>
          <p:cNvSpPr/>
          <p:nvPr/>
        </p:nvSpPr>
        <p:spPr bwMode="gray">
          <a:xfrm>
            <a:off x="9584444" y="5411299"/>
            <a:ext cx="2127213" cy="374047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A9F23DD3-E46C-4BFB-96CB-B2F937E531C8}"/>
              </a:ext>
            </a:extLst>
          </p:cNvPr>
          <p:cNvSpPr txBox="1"/>
          <p:nvPr/>
        </p:nvSpPr>
        <p:spPr bwMode="gray">
          <a:xfrm>
            <a:off x="9584444" y="5112716"/>
            <a:ext cx="185287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2"/>
              </a:buClr>
            </a:pPr>
            <a:r>
              <a:rPr lang="de-DE" sz="900" b="1" dirty="0"/>
              <a:t>xxx</a:t>
            </a:r>
          </a:p>
        </p:txBody>
      </p:sp>
      <p:grpSp>
        <p:nvGrpSpPr>
          <p:cNvPr id="190" name="Gruppieren 189">
            <a:extLst>
              <a:ext uri="{FF2B5EF4-FFF2-40B4-BE49-F238E27FC236}">
                <a16:creationId xmlns:a16="http://schemas.microsoft.com/office/drawing/2014/main" id="{0986ECFD-AC7A-4DE5-8317-C8BF887D0B12}"/>
              </a:ext>
            </a:extLst>
          </p:cNvPr>
          <p:cNvGrpSpPr/>
          <p:nvPr/>
        </p:nvGrpSpPr>
        <p:grpSpPr>
          <a:xfrm>
            <a:off x="9648999" y="5514844"/>
            <a:ext cx="1908672" cy="138499"/>
            <a:chOff x="7999167" y="5754806"/>
            <a:chExt cx="1908672" cy="138499"/>
          </a:xfrm>
        </p:grpSpPr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62D8021D-83FF-42DB-8EA9-D9276091C39E}"/>
                </a:ext>
              </a:extLst>
            </p:cNvPr>
            <p:cNvSpPr txBox="1"/>
            <p:nvPr/>
          </p:nvSpPr>
          <p:spPr bwMode="gray">
            <a:xfrm>
              <a:off x="7999167" y="5754806"/>
              <a:ext cx="165080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accent2"/>
                </a:buClr>
              </a:pPr>
              <a:r>
                <a:rPr lang="de-DE" sz="900" b="1" dirty="0">
                  <a:solidFill>
                    <a:schemeClr val="accent5"/>
                  </a:solidFill>
                </a:rPr>
                <a:t>xxx</a:t>
              </a:r>
            </a:p>
          </p:txBody>
        </p:sp>
        <p:sp>
          <p:nvSpPr>
            <p:cNvPr id="192" name="Pfeil: Chevron 191">
              <a:extLst>
                <a:ext uri="{FF2B5EF4-FFF2-40B4-BE49-F238E27FC236}">
                  <a16:creationId xmlns:a16="http://schemas.microsoft.com/office/drawing/2014/main" id="{7FDC422B-AD35-490B-BEE8-9B8FF0A49F9A}"/>
                </a:ext>
              </a:extLst>
            </p:cNvPr>
            <p:cNvSpPr/>
            <p:nvPr/>
          </p:nvSpPr>
          <p:spPr bwMode="gray">
            <a:xfrm>
              <a:off x="9721976" y="5780364"/>
              <a:ext cx="112344" cy="10713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193" name="Pfeil: Chevron 192">
              <a:extLst>
                <a:ext uri="{FF2B5EF4-FFF2-40B4-BE49-F238E27FC236}">
                  <a16:creationId xmlns:a16="http://schemas.microsoft.com/office/drawing/2014/main" id="{AD907F87-3C0F-4491-9CA7-ADE617F6BD0B}"/>
                </a:ext>
              </a:extLst>
            </p:cNvPr>
            <p:cNvSpPr/>
            <p:nvPr/>
          </p:nvSpPr>
          <p:spPr bwMode="gray">
            <a:xfrm>
              <a:off x="9795495" y="5780362"/>
              <a:ext cx="112344" cy="10713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194" name="Rechteck 193">
            <a:extLst>
              <a:ext uri="{FF2B5EF4-FFF2-40B4-BE49-F238E27FC236}">
                <a16:creationId xmlns:a16="http://schemas.microsoft.com/office/drawing/2014/main" id="{A4C03D8A-5F80-4B55-984D-3F1CB9B40880}"/>
              </a:ext>
            </a:extLst>
          </p:cNvPr>
          <p:cNvSpPr/>
          <p:nvPr/>
        </p:nvSpPr>
        <p:spPr bwMode="gray">
          <a:xfrm>
            <a:off x="9233875" y="1268761"/>
            <a:ext cx="2760716" cy="30430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61" tIns="35780" rIns="71561" bIns="35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EC1071F8-A429-48C8-AC23-FAFE01726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3777" y="1550103"/>
            <a:ext cx="474255" cy="440857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01EB75B-3A7E-448D-AE33-4B21A9007F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8408" y="1545708"/>
            <a:ext cx="342877" cy="443723"/>
          </a:xfrm>
          <a:prstGeom prst="rect">
            <a:avLst/>
          </a:prstGeom>
        </p:spPr>
      </p:pic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2242F699-F001-4F2C-8D00-2BCF4C1D2FB9}"/>
              </a:ext>
            </a:extLst>
          </p:cNvPr>
          <p:cNvCxnSpPr>
            <a:cxnSpLocks/>
          </p:cNvCxnSpPr>
          <p:nvPr/>
        </p:nvCxnSpPr>
        <p:spPr bwMode="gray">
          <a:xfrm>
            <a:off x="3071664" y="1670508"/>
            <a:ext cx="0" cy="4854836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7" name="Gerader Verbinder 196">
            <a:extLst>
              <a:ext uri="{FF2B5EF4-FFF2-40B4-BE49-F238E27FC236}">
                <a16:creationId xmlns:a16="http://schemas.microsoft.com/office/drawing/2014/main" id="{681D0FFA-2A97-46E3-8BAF-38145E53F1CF}"/>
              </a:ext>
            </a:extLst>
          </p:cNvPr>
          <p:cNvCxnSpPr>
            <a:cxnSpLocks/>
          </p:cNvCxnSpPr>
          <p:nvPr/>
        </p:nvCxnSpPr>
        <p:spPr bwMode="gray">
          <a:xfrm>
            <a:off x="6096000" y="1670508"/>
            <a:ext cx="0" cy="4854836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CC6A36C8-3AA5-40C6-82AE-5FE98517FF33}"/>
              </a:ext>
            </a:extLst>
          </p:cNvPr>
          <p:cNvGrpSpPr/>
          <p:nvPr/>
        </p:nvGrpSpPr>
        <p:grpSpPr>
          <a:xfrm>
            <a:off x="3908764" y="2348880"/>
            <a:ext cx="1302663" cy="123112"/>
            <a:chOff x="2035770" y="2702024"/>
            <a:chExt cx="7695108" cy="877887"/>
          </a:xfrm>
        </p:grpSpPr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5AF198B2-A576-44AB-99CB-7EE100577554}"/>
                </a:ext>
              </a:extLst>
            </p:cNvPr>
            <p:cNvSpPr/>
            <p:nvPr/>
          </p:nvSpPr>
          <p:spPr>
            <a:xfrm>
              <a:off x="2035770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D6902194-DEF8-4F06-A331-6718C5550FF6}"/>
                </a:ext>
              </a:extLst>
            </p:cNvPr>
            <p:cNvSpPr/>
            <p:nvPr/>
          </p:nvSpPr>
          <p:spPr>
            <a:xfrm>
              <a:off x="3869233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23D9DB6B-6EB9-4034-A9BC-2D183022E78F}"/>
                </a:ext>
              </a:extLst>
            </p:cNvPr>
            <p:cNvSpPr/>
            <p:nvPr/>
          </p:nvSpPr>
          <p:spPr>
            <a:xfrm>
              <a:off x="5702696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FFA4B6E6-C490-46BC-9D68-6D58381200CF}"/>
                </a:ext>
              </a:extLst>
            </p:cNvPr>
            <p:cNvSpPr/>
            <p:nvPr/>
          </p:nvSpPr>
          <p:spPr>
            <a:xfrm>
              <a:off x="7536160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</p:grp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29EEE882-A9A9-4ACC-B9E7-6DDBEB3B1317}"/>
              </a:ext>
            </a:extLst>
          </p:cNvPr>
          <p:cNvGrpSpPr/>
          <p:nvPr/>
        </p:nvGrpSpPr>
        <p:grpSpPr>
          <a:xfrm>
            <a:off x="6956837" y="2348880"/>
            <a:ext cx="1302663" cy="123112"/>
            <a:chOff x="2035770" y="2702024"/>
            <a:chExt cx="7695108" cy="877887"/>
          </a:xfrm>
        </p:grpSpPr>
        <p:sp>
          <p:nvSpPr>
            <p:cNvPr id="209" name="Freihandform: Form 208">
              <a:extLst>
                <a:ext uri="{FF2B5EF4-FFF2-40B4-BE49-F238E27FC236}">
                  <a16:creationId xmlns:a16="http://schemas.microsoft.com/office/drawing/2014/main" id="{63A27F19-9C18-4871-A420-B6A85CCE2FDE}"/>
                </a:ext>
              </a:extLst>
            </p:cNvPr>
            <p:cNvSpPr/>
            <p:nvPr/>
          </p:nvSpPr>
          <p:spPr>
            <a:xfrm>
              <a:off x="2035770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210" name="Freihandform: Form 209">
              <a:extLst>
                <a:ext uri="{FF2B5EF4-FFF2-40B4-BE49-F238E27FC236}">
                  <a16:creationId xmlns:a16="http://schemas.microsoft.com/office/drawing/2014/main" id="{62629710-0EC6-4478-9BB8-62135CE04495}"/>
                </a:ext>
              </a:extLst>
            </p:cNvPr>
            <p:cNvSpPr/>
            <p:nvPr/>
          </p:nvSpPr>
          <p:spPr>
            <a:xfrm>
              <a:off x="3869233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211" name="Freihandform: Form 210">
              <a:extLst>
                <a:ext uri="{FF2B5EF4-FFF2-40B4-BE49-F238E27FC236}">
                  <a16:creationId xmlns:a16="http://schemas.microsoft.com/office/drawing/2014/main" id="{9A404BB1-7DD6-47CC-ABD9-6AC44DDCC96B}"/>
                </a:ext>
              </a:extLst>
            </p:cNvPr>
            <p:cNvSpPr/>
            <p:nvPr/>
          </p:nvSpPr>
          <p:spPr>
            <a:xfrm>
              <a:off x="5702696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212" name="Freihandform: Form 211">
              <a:extLst>
                <a:ext uri="{FF2B5EF4-FFF2-40B4-BE49-F238E27FC236}">
                  <a16:creationId xmlns:a16="http://schemas.microsoft.com/office/drawing/2014/main" id="{37FF8D2A-9669-4477-88EE-A64D4A2850B2}"/>
                </a:ext>
              </a:extLst>
            </p:cNvPr>
            <p:cNvSpPr/>
            <p:nvPr/>
          </p:nvSpPr>
          <p:spPr>
            <a:xfrm>
              <a:off x="7536160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A6816799-05A0-4E6E-8867-75BC083BE72B}"/>
              </a:ext>
            </a:extLst>
          </p:cNvPr>
          <p:cNvGrpSpPr/>
          <p:nvPr/>
        </p:nvGrpSpPr>
        <p:grpSpPr>
          <a:xfrm>
            <a:off x="9926959" y="2348880"/>
            <a:ext cx="1302663" cy="123112"/>
            <a:chOff x="2035770" y="2702024"/>
            <a:chExt cx="7695108" cy="877887"/>
          </a:xfrm>
        </p:grpSpPr>
        <p:sp>
          <p:nvSpPr>
            <p:cNvPr id="214" name="Freihandform: Form 213">
              <a:extLst>
                <a:ext uri="{FF2B5EF4-FFF2-40B4-BE49-F238E27FC236}">
                  <a16:creationId xmlns:a16="http://schemas.microsoft.com/office/drawing/2014/main" id="{86296C0D-5D19-4D1D-BCC7-E81E31C7C03A}"/>
                </a:ext>
              </a:extLst>
            </p:cNvPr>
            <p:cNvSpPr/>
            <p:nvPr/>
          </p:nvSpPr>
          <p:spPr>
            <a:xfrm>
              <a:off x="2035770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215" name="Freihandform: Form 214">
              <a:extLst>
                <a:ext uri="{FF2B5EF4-FFF2-40B4-BE49-F238E27FC236}">
                  <a16:creationId xmlns:a16="http://schemas.microsoft.com/office/drawing/2014/main" id="{BD811DF8-A5D5-429A-9DFD-9352032BA55F}"/>
                </a:ext>
              </a:extLst>
            </p:cNvPr>
            <p:cNvSpPr/>
            <p:nvPr/>
          </p:nvSpPr>
          <p:spPr>
            <a:xfrm>
              <a:off x="3869233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216" name="Freihandform: Form 215">
              <a:extLst>
                <a:ext uri="{FF2B5EF4-FFF2-40B4-BE49-F238E27FC236}">
                  <a16:creationId xmlns:a16="http://schemas.microsoft.com/office/drawing/2014/main" id="{AF5FA569-EF20-44F9-A175-865FAD93D051}"/>
                </a:ext>
              </a:extLst>
            </p:cNvPr>
            <p:cNvSpPr/>
            <p:nvPr/>
          </p:nvSpPr>
          <p:spPr>
            <a:xfrm>
              <a:off x="5702696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217" name="Freihandform: Form 216">
              <a:extLst>
                <a:ext uri="{FF2B5EF4-FFF2-40B4-BE49-F238E27FC236}">
                  <a16:creationId xmlns:a16="http://schemas.microsoft.com/office/drawing/2014/main" id="{6C06DBAC-1F01-468D-9127-78C049BEDBF2}"/>
                </a:ext>
              </a:extLst>
            </p:cNvPr>
            <p:cNvSpPr/>
            <p:nvPr/>
          </p:nvSpPr>
          <p:spPr>
            <a:xfrm>
              <a:off x="7536160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2C23553F-0902-4126-8FBD-26EB72C3BD01}"/>
              </a:ext>
            </a:extLst>
          </p:cNvPr>
          <p:cNvGrpSpPr/>
          <p:nvPr/>
        </p:nvGrpSpPr>
        <p:grpSpPr>
          <a:xfrm>
            <a:off x="642616" y="6000062"/>
            <a:ext cx="958727" cy="138499"/>
            <a:chOff x="10741491" y="4506148"/>
            <a:chExt cx="958727" cy="138499"/>
          </a:xfrm>
        </p:grpSpPr>
        <p:sp>
          <p:nvSpPr>
            <p:cNvPr id="100" name="Pfeil: Chevron 99">
              <a:extLst>
                <a:ext uri="{FF2B5EF4-FFF2-40B4-BE49-F238E27FC236}">
                  <a16:creationId xmlns:a16="http://schemas.microsoft.com/office/drawing/2014/main" id="{2F0445BA-1C65-4AF4-9C98-642784D3BB42}"/>
                </a:ext>
              </a:extLst>
            </p:cNvPr>
            <p:cNvSpPr/>
            <p:nvPr/>
          </p:nvSpPr>
          <p:spPr bwMode="gray">
            <a:xfrm>
              <a:off x="11514355" y="4521835"/>
              <a:ext cx="112344" cy="10713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101" name="Pfeil: Chevron 100">
              <a:extLst>
                <a:ext uri="{FF2B5EF4-FFF2-40B4-BE49-F238E27FC236}">
                  <a16:creationId xmlns:a16="http://schemas.microsoft.com/office/drawing/2014/main" id="{B56D8210-3BFB-4236-8C93-4583E83DBD0A}"/>
                </a:ext>
              </a:extLst>
            </p:cNvPr>
            <p:cNvSpPr/>
            <p:nvPr/>
          </p:nvSpPr>
          <p:spPr bwMode="gray">
            <a:xfrm>
              <a:off x="11587874" y="4521833"/>
              <a:ext cx="112344" cy="10713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3441F8B6-B916-48C2-9CDC-BCDA3AF6BC3F}"/>
                </a:ext>
              </a:extLst>
            </p:cNvPr>
            <p:cNvSpPr txBox="1"/>
            <p:nvPr/>
          </p:nvSpPr>
          <p:spPr bwMode="gray">
            <a:xfrm>
              <a:off x="10741491" y="4506148"/>
              <a:ext cx="75024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accent2"/>
                </a:buClr>
              </a:pPr>
              <a:r>
                <a:rPr lang="de-DE" sz="900" b="1" dirty="0" err="1">
                  <a:solidFill>
                    <a:schemeClr val="accent5"/>
                  </a:solidFill>
                </a:rPr>
                <a:t>xxxx</a:t>
              </a:r>
              <a:endParaRPr lang="de-DE" sz="1000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D60108AB-386E-4340-86E3-CA55FC0D94AB}"/>
              </a:ext>
            </a:extLst>
          </p:cNvPr>
          <p:cNvGrpSpPr/>
          <p:nvPr/>
        </p:nvGrpSpPr>
        <p:grpSpPr>
          <a:xfrm>
            <a:off x="6645428" y="6240709"/>
            <a:ext cx="1776594" cy="138499"/>
            <a:chOff x="8004694" y="5806343"/>
            <a:chExt cx="1776594" cy="138499"/>
          </a:xfrm>
        </p:grpSpPr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DC526703-464C-4909-ACA5-4B8E31E4AB42}"/>
                </a:ext>
              </a:extLst>
            </p:cNvPr>
            <p:cNvSpPr txBox="1"/>
            <p:nvPr/>
          </p:nvSpPr>
          <p:spPr bwMode="gray">
            <a:xfrm>
              <a:off x="8004694" y="5806343"/>
              <a:ext cx="1776594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accent2"/>
                </a:buClr>
              </a:pPr>
              <a:r>
                <a:rPr lang="de-DE" sz="900" b="1" dirty="0" err="1">
                  <a:solidFill>
                    <a:schemeClr val="accent5"/>
                  </a:solidFill>
                </a:rPr>
                <a:t>xxxx</a:t>
              </a:r>
              <a:endParaRPr lang="de-DE" sz="1000" b="1" dirty="0">
                <a:solidFill>
                  <a:schemeClr val="accent5"/>
                </a:solidFill>
              </a:endParaRPr>
            </a:p>
          </p:txBody>
        </p:sp>
        <p:sp>
          <p:nvSpPr>
            <p:cNvPr id="111" name="Pfeil: Chevron 110">
              <a:extLst>
                <a:ext uri="{FF2B5EF4-FFF2-40B4-BE49-F238E27FC236}">
                  <a16:creationId xmlns:a16="http://schemas.microsoft.com/office/drawing/2014/main" id="{710FA33C-7C10-42DC-B336-9FDE86B259A5}"/>
                </a:ext>
              </a:extLst>
            </p:cNvPr>
            <p:cNvSpPr/>
            <p:nvPr/>
          </p:nvSpPr>
          <p:spPr bwMode="gray">
            <a:xfrm>
              <a:off x="9130674" y="5829774"/>
              <a:ext cx="112344" cy="10713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113" name="Pfeil: Chevron 112">
              <a:extLst>
                <a:ext uri="{FF2B5EF4-FFF2-40B4-BE49-F238E27FC236}">
                  <a16:creationId xmlns:a16="http://schemas.microsoft.com/office/drawing/2014/main" id="{2E1BF97F-D2DA-4309-8B1B-3E017EDEECE6}"/>
                </a:ext>
              </a:extLst>
            </p:cNvPr>
            <p:cNvSpPr/>
            <p:nvPr/>
          </p:nvSpPr>
          <p:spPr bwMode="gray">
            <a:xfrm>
              <a:off x="9204193" y="5829772"/>
              <a:ext cx="112344" cy="10713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</p:grp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8746FF10-222A-48CD-8BBB-4EE07E29FC27}"/>
              </a:ext>
            </a:extLst>
          </p:cNvPr>
          <p:cNvCxnSpPr>
            <a:cxnSpLocks/>
          </p:cNvCxnSpPr>
          <p:nvPr/>
        </p:nvCxnSpPr>
        <p:spPr bwMode="gray">
          <a:xfrm>
            <a:off x="9233875" y="1670508"/>
            <a:ext cx="0" cy="4854836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CCD25150-13A4-A766-9269-CEA1CAE1CB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3" y="1013045"/>
            <a:ext cx="382189" cy="38098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59E4F7A-5C8E-455D-5D1A-F9731C5BDA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29" y="1012894"/>
            <a:ext cx="402845" cy="3707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553CDB0-4ACF-15AE-C7FB-3FA378A089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95" y="941810"/>
            <a:ext cx="354100" cy="45222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22AFF77-4122-2C9F-337C-C96CC5812C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25" y="975457"/>
            <a:ext cx="384929" cy="3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9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32C9169-8438-2C22-31AA-D0D075878BA3}"/>
              </a:ext>
            </a:extLst>
          </p:cNvPr>
          <p:cNvSpPr/>
          <p:nvPr/>
        </p:nvSpPr>
        <p:spPr bwMode="gray">
          <a:xfrm>
            <a:off x="2207568" y="5013176"/>
            <a:ext cx="6912768" cy="576064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83D82F7-274A-A780-6F66-9795489D1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1464" y="1916833"/>
            <a:ext cx="10009112" cy="2736304"/>
          </a:xfrm>
        </p:spPr>
        <p:txBody>
          <a:bodyPr/>
          <a:lstStyle/>
          <a:p>
            <a:r>
              <a:rPr lang="de-DE" dirty="0"/>
              <a:t>Rare </a:t>
            </a:r>
            <a:r>
              <a:rPr lang="de-DE" dirty="0" err="1"/>
              <a:t>disaster</a:t>
            </a:r>
            <a:r>
              <a:rPr lang="de-DE" dirty="0"/>
              <a:t> </a:t>
            </a:r>
            <a:r>
              <a:rPr lang="de-DE" dirty="0" err="1"/>
              <a:t>risks</a:t>
            </a:r>
            <a:r>
              <a:rPr lang="de-DE" dirty="0"/>
              <a:t> (e.g. war, </a:t>
            </a:r>
            <a:r>
              <a:rPr lang="de-DE" dirty="0" err="1"/>
              <a:t>pandemics</a:t>
            </a:r>
            <a:r>
              <a:rPr lang="de-DE" dirty="0"/>
              <a:t>) </a:t>
            </a:r>
            <a:r>
              <a:rPr lang="de-DE" dirty="0" err="1"/>
              <a:t>increasingly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financial</a:t>
            </a:r>
            <a:r>
              <a:rPr lang="de-DE" dirty="0"/>
              <a:t> </a:t>
            </a:r>
            <a:r>
              <a:rPr lang="de-DE" dirty="0" err="1"/>
              <a:t>markets</a:t>
            </a:r>
            <a:endParaRPr lang="de-DE" dirty="0"/>
          </a:p>
          <a:p>
            <a:endParaRPr lang="de-DE" dirty="0"/>
          </a:p>
          <a:p>
            <a:r>
              <a:rPr lang="de-DE" dirty="0"/>
              <a:t>Narrativ </a:t>
            </a:r>
            <a:r>
              <a:rPr lang="de-DE" dirty="0" err="1"/>
              <a:t>finance</a:t>
            </a:r>
            <a:r>
              <a:rPr lang="de-DE" dirty="0"/>
              <a:t>: Market beliefs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influenced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prevailing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discourse</a:t>
            </a:r>
            <a:endParaRPr lang="de-DE" dirty="0"/>
          </a:p>
          <a:p>
            <a:endParaRPr lang="de-DE" dirty="0"/>
          </a:p>
          <a:p>
            <a:r>
              <a:rPr lang="de-DE" dirty="0"/>
              <a:t>„War </a:t>
            </a:r>
            <a:r>
              <a:rPr lang="de-DE" dirty="0" err="1"/>
              <a:t>Discourse</a:t>
            </a:r>
            <a:r>
              <a:rPr lang="de-DE" dirty="0"/>
              <a:t> and </a:t>
            </a:r>
            <a:r>
              <a:rPr lang="de-DE" dirty="0" err="1"/>
              <a:t>Disaster</a:t>
            </a:r>
            <a:r>
              <a:rPr lang="de-DE" dirty="0"/>
              <a:t> Premium“ </a:t>
            </a:r>
            <a:r>
              <a:rPr lang="de-DE" dirty="0" err="1"/>
              <a:t>by</a:t>
            </a:r>
            <a:r>
              <a:rPr lang="de-DE" dirty="0"/>
              <a:t> Hirshleifer et al. (2024)</a:t>
            </a:r>
          </a:p>
          <a:p>
            <a:endParaRPr lang="de-DE" dirty="0"/>
          </a:p>
          <a:p>
            <a:r>
              <a:rPr lang="de-DE" dirty="0">
                <a:solidFill>
                  <a:schemeClr val="accent2"/>
                </a:solidFill>
              </a:rPr>
              <a:t>	Media </a:t>
            </a:r>
            <a:r>
              <a:rPr lang="de-DE" dirty="0" err="1">
                <a:solidFill>
                  <a:schemeClr val="accent2"/>
                </a:solidFill>
              </a:rPr>
              <a:t>attention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to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disasters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forecasts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equity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premiums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793EB21-DAF5-7D0F-0732-C391007F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64" y="332656"/>
            <a:ext cx="11448000" cy="498598"/>
          </a:xfrm>
        </p:spPr>
        <p:txBody>
          <a:bodyPr/>
          <a:lstStyle/>
          <a:p>
            <a:r>
              <a:rPr lang="de-DE" dirty="0"/>
              <a:t>Motivation &amp; Background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BF7EA5-BC6E-E024-90F3-E7189A7570E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F4461A0-8218-42CE-8BF5-1D7F4A75CF12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02FE5B-4390-18C5-9148-4A28CD6E22E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War Discourse and Disaster Premium – Seminar Selected Topics in Finance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C92993-CBCF-8F03-F5BE-C4B553BAF0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Page </a:t>
            </a:r>
            <a:fld id="{4925618C-4501-47D8-A435-AE7FFFDE376A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5668C86-95EC-384A-CBD0-248EB7A0C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96" y="1844824"/>
            <a:ext cx="354100" cy="45222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B75F8E0-3A80-58D0-8169-2705DCCBD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1" y="2925689"/>
            <a:ext cx="384929" cy="384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EDCB24C-623D-26A7-6731-CC4EFA8BF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29" y="4028272"/>
            <a:ext cx="382189" cy="380989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703FE1B-93B1-DB9D-87F0-085A00B7B8EE}"/>
              </a:ext>
            </a:extLst>
          </p:cNvPr>
          <p:cNvGrpSpPr/>
          <p:nvPr/>
        </p:nvGrpSpPr>
        <p:grpSpPr>
          <a:xfrm>
            <a:off x="10636422" y="6611045"/>
            <a:ext cx="992286" cy="123112"/>
            <a:chOff x="2035770" y="2702024"/>
            <a:chExt cx="5861644" cy="877887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49FB1995-766A-BAD2-D46A-4FE19E10EA35}"/>
                </a:ext>
              </a:extLst>
            </p:cNvPr>
            <p:cNvSpPr/>
            <p:nvPr/>
          </p:nvSpPr>
          <p:spPr>
            <a:xfrm>
              <a:off x="2035770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F9C4C4D2-F0A1-F258-E4AB-562E0844109B}"/>
                </a:ext>
              </a:extLst>
            </p:cNvPr>
            <p:cNvSpPr/>
            <p:nvPr/>
          </p:nvSpPr>
          <p:spPr>
            <a:xfrm>
              <a:off x="3869233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F66AA955-85B0-BE1B-D345-18E387F0262F}"/>
                </a:ext>
              </a:extLst>
            </p:cNvPr>
            <p:cNvSpPr/>
            <p:nvPr/>
          </p:nvSpPr>
          <p:spPr>
            <a:xfrm>
              <a:off x="5702696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999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64273-0B5F-690D-F753-EA803279F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455D941-003D-96CF-9F3F-B7535AD7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64" y="332656"/>
            <a:ext cx="11448000" cy="498598"/>
          </a:xfrm>
        </p:spPr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Findings</a:t>
            </a:r>
            <a:r>
              <a:rPr lang="de-DE" dirty="0"/>
              <a:t> – Hirshleifer et. al. (2024)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ED2362-FC4B-8F3D-44E7-B3E8327ED79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F4461A0-8218-42CE-8BF5-1D7F4A75CF12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DB9C33-EB0A-085D-1CB4-0AC5C18B91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War Discourse and Disaster Premium – Seminar Selected Topics in Finance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7DC3C8-84A5-1A46-4143-3DE4230257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Page </a:t>
            </a:r>
            <a:fld id="{4925618C-4501-47D8-A435-AE7FFFDE376A}" type="slidenum">
              <a:rPr lang="de-DE" smtClean="0"/>
              <a:pPr/>
              <a:t>3</a:t>
            </a:fld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F3839F9-1A92-4AD7-B7F1-D63BA113100E}"/>
              </a:ext>
            </a:extLst>
          </p:cNvPr>
          <p:cNvGrpSpPr/>
          <p:nvPr/>
        </p:nvGrpSpPr>
        <p:grpSpPr>
          <a:xfrm>
            <a:off x="385608" y="2289488"/>
            <a:ext cx="2100708" cy="2723688"/>
            <a:chOff x="394892" y="1561410"/>
            <a:chExt cx="2100708" cy="2723688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4F6618B1-C2F9-7001-AE4C-21F7CD5D4FE6}"/>
                </a:ext>
              </a:extLst>
            </p:cNvPr>
            <p:cNvSpPr/>
            <p:nvPr/>
          </p:nvSpPr>
          <p:spPr bwMode="gray">
            <a:xfrm>
              <a:off x="394892" y="1561410"/>
              <a:ext cx="2100708" cy="27236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16D1D233-054C-EEDA-48F6-CFAA3B0EA900}"/>
                </a:ext>
              </a:extLst>
            </p:cNvPr>
            <p:cNvSpPr txBox="1"/>
            <p:nvPr/>
          </p:nvSpPr>
          <p:spPr bwMode="gray">
            <a:xfrm>
              <a:off x="820367" y="1721032"/>
              <a:ext cx="1206503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accent5"/>
                  </a:solidFill>
                </a:rPr>
                <a:t>01 // </a:t>
              </a:r>
              <a:r>
                <a:rPr lang="de-DE" sz="1200" b="1" dirty="0"/>
                <a:t>Model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850B029-4E2F-F666-D006-7F9AD24AC3A1}"/>
                </a:ext>
              </a:extLst>
            </p:cNvPr>
            <p:cNvSpPr txBox="1"/>
            <p:nvPr/>
          </p:nvSpPr>
          <p:spPr bwMode="gray">
            <a:xfrm>
              <a:off x="540674" y="2016288"/>
              <a:ext cx="1812506" cy="18759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spcBef>
                  <a:spcPts val="500"/>
                </a:spcBef>
                <a:buClr>
                  <a:schemeClr val="accent2"/>
                </a:buClr>
              </a:pPr>
              <a:r>
                <a:rPr lang="de-DE" sz="1100" dirty="0" err="1"/>
                <a:t>Using</a:t>
              </a:r>
              <a:r>
                <a:rPr lang="de-DE" sz="1100" dirty="0"/>
                <a:t> </a:t>
              </a:r>
              <a:r>
                <a:rPr lang="de-DE" sz="1100" b="1" dirty="0" err="1"/>
                <a:t>sLDA</a:t>
              </a:r>
              <a:r>
                <a:rPr lang="de-DE" sz="1100" dirty="0"/>
                <a:t> (</a:t>
              </a:r>
              <a:r>
                <a:rPr lang="de-DE" sz="1100" dirty="0" err="1"/>
                <a:t>seeded</a:t>
              </a:r>
              <a:r>
                <a:rPr lang="de-DE" sz="1100" dirty="0"/>
                <a:t> Latent </a:t>
              </a:r>
              <a:r>
                <a:rPr lang="de-DE" sz="1100" dirty="0" err="1"/>
                <a:t>Dirichlet</a:t>
              </a:r>
              <a:r>
                <a:rPr lang="de-DE" sz="1100" dirty="0"/>
                <a:t> </a:t>
              </a:r>
              <a:r>
                <a:rPr lang="de-DE" sz="1100" dirty="0" err="1"/>
                <a:t>Allocation</a:t>
              </a:r>
              <a:r>
                <a:rPr lang="de-DE" sz="1100" dirty="0"/>
                <a:t>)</a:t>
              </a:r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64082E49-410E-8826-4F53-366690C15111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20367" y="2038711"/>
              <a:ext cx="120650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62A77B5B-B4E1-AB52-7DCA-2F6F1624E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524" y="2174549"/>
              <a:ext cx="382189" cy="380989"/>
            </a:xfrm>
            <a:prstGeom prst="rect">
              <a:avLst/>
            </a:prstGeom>
          </p:spPr>
        </p:pic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8B31B094-7DBA-99E6-2BE6-9B10CF9E9B89}"/>
              </a:ext>
            </a:extLst>
          </p:cNvPr>
          <p:cNvGrpSpPr/>
          <p:nvPr/>
        </p:nvGrpSpPr>
        <p:grpSpPr>
          <a:xfrm>
            <a:off x="3500618" y="2284870"/>
            <a:ext cx="2100708" cy="2723689"/>
            <a:chOff x="3068592" y="1556792"/>
            <a:chExt cx="2100708" cy="2723689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73FB2C26-6DDA-88EE-3739-0BF2101A1030}"/>
                </a:ext>
              </a:extLst>
            </p:cNvPr>
            <p:cNvSpPr/>
            <p:nvPr/>
          </p:nvSpPr>
          <p:spPr bwMode="gray">
            <a:xfrm>
              <a:off x="3068592" y="1556792"/>
              <a:ext cx="2100708" cy="272368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C29280FF-DCE2-6967-E1A7-109AD0250BC7}"/>
                </a:ext>
              </a:extLst>
            </p:cNvPr>
            <p:cNvSpPr txBox="1"/>
            <p:nvPr/>
          </p:nvSpPr>
          <p:spPr bwMode="gray">
            <a:xfrm>
              <a:off x="3515694" y="1721032"/>
              <a:ext cx="120650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accent5"/>
                  </a:solidFill>
                </a:rPr>
                <a:t>02 // </a:t>
              </a:r>
              <a:r>
                <a:rPr lang="de-DE" sz="1200" b="1" dirty="0"/>
                <a:t>Data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80546C7-CD6B-65EC-635D-FC251812F956}"/>
                </a:ext>
              </a:extLst>
            </p:cNvPr>
            <p:cNvSpPr txBox="1"/>
            <p:nvPr/>
          </p:nvSpPr>
          <p:spPr bwMode="gray">
            <a:xfrm>
              <a:off x="3214374" y="2357594"/>
              <a:ext cx="1812506" cy="18812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spcBef>
                  <a:spcPts val="600"/>
                </a:spcBef>
                <a:buClr>
                  <a:schemeClr val="accent2"/>
                </a:buClr>
              </a:pPr>
              <a:r>
                <a:rPr lang="de-DE" sz="1100" dirty="0"/>
                <a:t>Topics </a:t>
              </a:r>
              <a:r>
                <a:rPr lang="de-DE" sz="1100" dirty="0" err="1"/>
                <a:t>from</a:t>
              </a:r>
              <a:r>
                <a:rPr lang="de-DE" sz="1100" dirty="0"/>
                <a:t> </a:t>
              </a:r>
              <a:r>
                <a:rPr lang="de-DE" sz="1100" b="1" dirty="0"/>
                <a:t>7 Million </a:t>
              </a:r>
              <a:r>
                <a:rPr lang="de-DE" sz="1100" dirty="0"/>
                <a:t>New York Times </a:t>
              </a:r>
              <a:r>
                <a:rPr lang="de-DE" sz="1100" dirty="0" err="1"/>
                <a:t>articles</a:t>
              </a:r>
              <a:r>
                <a:rPr lang="de-DE" sz="1100" dirty="0"/>
                <a:t> (time </a:t>
              </a:r>
              <a:r>
                <a:rPr lang="de-DE" sz="1100" dirty="0" err="1"/>
                <a:t>range</a:t>
              </a:r>
              <a:r>
                <a:rPr lang="de-DE" sz="1100" dirty="0"/>
                <a:t> 160 </a:t>
              </a:r>
              <a:r>
                <a:rPr lang="de-DE" sz="1100" dirty="0" err="1"/>
                <a:t>years</a:t>
              </a:r>
              <a:r>
                <a:rPr lang="de-DE" sz="1100" dirty="0"/>
                <a:t>) and </a:t>
              </a:r>
              <a:r>
                <a:rPr lang="de-DE" sz="1100" dirty="0" err="1"/>
                <a:t>building</a:t>
              </a:r>
              <a:r>
                <a:rPr lang="de-DE" sz="1100" dirty="0"/>
                <a:t> </a:t>
              </a:r>
              <a:r>
                <a:rPr lang="de-DE" sz="1100" b="1" dirty="0" err="1"/>
                <a:t>topic</a:t>
              </a:r>
              <a:r>
                <a:rPr lang="de-DE" sz="1100" b="1" dirty="0"/>
                <a:t>-level </a:t>
              </a:r>
              <a:r>
                <a:rPr lang="de-DE" sz="1100" b="1" dirty="0" err="1"/>
                <a:t>indices</a:t>
              </a:r>
              <a:endParaRPr lang="de-DE" sz="1100" b="1" dirty="0"/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B8F1CAC0-F984-D2FB-C548-EC83591863C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15694" y="2038711"/>
              <a:ext cx="120650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07BC433C-753A-49E4-4D9B-AE1216DCC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7523" y="2179860"/>
              <a:ext cx="402845" cy="370787"/>
            </a:xfrm>
            <a:prstGeom prst="rect">
              <a:avLst/>
            </a:prstGeom>
          </p:spPr>
        </p:pic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AD2A3387-CCA6-6546-BFCB-6CBB7A20CACB}"/>
              </a:ext>
            </a:extLst>
          </p:cNvPr>
          <p:cNvGrpSpPr/>
          <p:nvPr/>
        </p:nvGrpSpPr>
        <p:grpSpPr>
          <a:xfrm>
            <a:off x="6594120" y="2284870"/>
            <a:ext cx="2100708" cy="2723688"/>
            <a:chOff x="5742292" y="1556792"/>
            <a:chExt cx="2100708" cy="2723688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1DB5E96-7698-296F-48B6-9282D2728346}"/>
                </a:ext>
              </a:extLst>
            </p:cNvPr>
            <p:cNvSpPr/>
            <p:nvPr/>
          </p:nvSpPr>
          <p:spPr bwMode="gray">
            <a:xfrm>
              <a:off x="5742292" y="1556792"/>
              <a:ext cx="2100708" cy="27236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F5197DF9-FB7D-C6CD-EA08-A42520B400CA}"/>
                </a:ext>
              </a:extLst>
            </p:cNvPr>
            <p:cNvSpPr txBox="1"/>
            <p:nvPr/>
          </p:nvSpPr>
          <p:spPr bwMode="gray">
            <a:xfrm>
              <a:off x="6083574" y="1722015"/>
              <a:ext cx="1418145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accent5"/>
                  </a:solidFill>
                </a:rPr>
                <a:t>03 // </a:t>
              </a:r>
              <a:r>
                <a:rPr lang="de-DE" sz="1200" b="1" dirty="0"/>
                <a:t>Target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E09CB9A5-C141-B127-39CF-63B76B872DE3}"/>
                </a:ext>
              </a:extLst>
            </p:cNvPr>
            <p:cNvSpPr txBox="1"/>
            <p:nvPr/>
          </p:nvSpPr>
          <p:spPr bwMode="gray">
            <a:xfrm>
              <a:off x="5888074" y="2380782"/>
              <a:ext cx="1812506" cy="18580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spcBef>
                  <a:spcPts val="600"/>
                </a:spcBef>
                <a:buClr>
                  <a:schemeClr val="accent2"/>
                </a:buClr>
              </a:pPr>
              <a:r>
                <a:rPr lang="de-DE" sz="1100" dirty="0" err="1"/>
                <a:t>Predicting</a:t>
              </a:r>
              <a:r>
                <a:rPr lang="de-DE" sz="1100" dirty="0"/>
                <a:t> </a:t>
              </a:r>
              <a:r>
                <a:rPr lang="de-DE" sz="1100" b="1" dirty="0" err="1"/>
                <a:t>next-month</a:t>
              </a:r>
              <a:r>
                <a:rPr lang="de-DE" sz="1100" b="1" dirty="0"/>
                <a:t> </a:t>
              </a:r>
              <a:r>
                <a:rPr lang="de-DE" sz="1100" b="1" dirty="0" err="1"/>
                <a:t>excess</a:t>
              </a:r>
              <a:r>
                <a:rPr lang="de-DE" sz="1100" dirty="0"/>
                <a:t> S&amp;P 500 </a:t>
              </a:r>
              <a:r>
                <a:rPr lang="de-DE" sz="1100" dirty="0" err="1"/>
                <a:t>returns</a:t>
              </a:r>
              <a:r>
                <a:rPr lang="de-DE" sz="1100" dirty="0"/>
                <a:t> </a:t>
              </a:r>
              <a:r>
                <a:rPr lang="de-DE" sz="1100" dirty="0" err="1"/>
                <a:t>using</a:t>
              </a:r>
              <a:r>
                <a:rPr lang="de-DE" sz="1100" dirty="0"/>
                <a:t> </a:t>
              </a:r>
              <a:r>
                <a:rPr lang="de-DE" sz="1100" dirty="0" err="1"/>
                <a:t>these</a:t>
              </a:r>
              <a:r>
                <a:rPr lang="de-DE" sz="1100" dirty="0"/>
                <a:t> </a:t>
              </a:r>
              <a:r>
                <a:rPr lang="de-DE" sz="1100" dirty="0" err="1"/>
                <a:t>indices</a:t>
              </a:r>
              <a:endParaRPr lang="de-DE" sz="1100" b="1" dirty="0"/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C634F592-89F8-B28F-3D3E-DC4DB8E4AAD3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6188199" y="2038711"/>
              <a:ext cx="120650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873394ED-A835-BB5C-D781-E00EBDD55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5596" y="2132856"/>
              <a:ext cx="354100" cy="452224"/>
            </a:xfrm>
            <a:prstGeom prst="rect">
              <a:avLst/>
            </a:prstGeom>
          </p:spPr>
        </p:pic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4AA5B24-CCC8-2734-9165-53344639974A}"/>
              </a:ext>
            </a:extLst>
          </p:cNvPr>
          <p:cNvGrpSpPr/>
          <p:nvPr/>
        </p:nvGrpSpPr>
        <p:grpSpPr>
          <a:xfrm>
            <a:off x="9709131" y="2284870"/>
            <a:ext cx="2100708" cy="2723689"/>
            <a:chOff x="8415993" y="1556792"/>
            <a:chExt cx="2100708" cy="2723689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5963AB3-9039-69D1-4A7F-53B08C7F8016}"/>
                </a:ext>
              </a:extLst>
            </p:cNvPr>
            <p:cNvSpPr/>
            <p:nvPr/>
          </p:nvSpPr>
          <p:spPr bwMode="gray">
            <a:xfrm>
              <a:off x="8415993" y="1556792"/>
              <a:ext cx="2100708" cy="272368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1FE3D0F1-90C9-3A84-04D3-65575E662320}"/>
                </a:ext>
              </a:extLst>
            </p:cNvPr>
            <p:cNvSpPr txBox="1"/>
            <p:nvPr/>
          </p:nvSpPr>
          <p:spPr bwMode="gray">
            <a:xfrm>
              <a:off x="8863094" y="1721032"/>
              <a:ext cx="1206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accent5"/>
                  </a:solidFill>
                </a:rPr>
                <a:t>04 // </a:t>
              </a:r>
              <a:r>
                <a:rPr lang="de-DE" sz="1200" b="1" dirty="0"/>
                <a:t>Focus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B2A81E98-C5AF-E1F1-2CF2-71C9A96F103C}"/>
                </a:ext>
              </a:extLst>
            </p:cNvPr>
            <p:cNvSpPr txBox="1"/>
            <p:nvPr/>
          </p:nvSpPr>
          <p:spPr bwMode="gray">
            <a:xfrm>
              <a:off x="8560094" y="2389549"/>
              <a:ext cx="1812506" cy="184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spcBef>
                  <a:spcPts val="600"/>
                </a:spcBef>
                <a:buClr>
                  <a:schemeClr val="accent2"/>
                </a:buClr>
              </a:pPr>
              <a:r>
                <a:rPr lang="de-DE" sz="1100" b="1" dirty="0"/>
                <a:t>In-sample</a:t>
              </a:r>
              <a:r>
                <a:rPr lang="de-DE" sz="1100" dirty="0"/>
                <a:t> &amp; </a:t>
              </a:r>
              <a:r>
                <a:rPr lang="de-DE" sz="1100" b="1" dirty="0"/>
                <a:t>out-</a:t>
              </a:r>
              <a:r>
                <a:rPr lang="de-DE" sz="1100" b="1" dirty="0" err="1"/>
                <a:t>of</a:t>
              </a:r>
              <a:r>
                <a:rPr lang="de-DE" sz="1100" b="1" dirty="0"/>
                <a:t>-sample</a:t>
              </a:r>
              <a:r>
                <a:rPr lang="de-DE" sz="1100" dirty="0"/>
                <a:t> </a:t>
              </a:r>
              <a:r>
                <a:rPr lang="de-DE" sz="1100" dirty="0" err="1"/>
                <a:t>predictability</a:t>
              </a:r>
              <a:r>
                <a:rPr lang="de-DE" sz="1100" dirty="0"/>
                <a:t> </a:t>
              </a:r>
              <a:r>
                <a:rPr lang="de-DE" sz="1100" dirty="0" err="1"/>
                <a:t>of</a:t>
              </a:r>
              <a:r>
                <a:rPr lang="de-DE" sz="1100" dirty="0"/>
                <a:t> „</a:t>
              </a:r>
              <a:r>
                <a:rPr lang="de-DE" sz="1100" dirty="0" err="1"/>
                <a:t>disaster</a:t>
              </a:r>
              <a:r>
                <a:rPr lang="de-DE" sz="1100" dirty="0"/>
                <a:t> narratives“</a:t>
              </a:r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E6AD3C80-05C0-A987-ACDD-3FBB7AB03DFF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863097" y="2038711"/>
              <a:ext cx="120650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A59CE4EA-8CE8-2F52-4C9C-CBCCFC05C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3882" y="2178282"/>
              <a:ext cx="384929" cy="384929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C0198A5-CCA5-CC31-6563-64A9D78F1423}"/>
              </a:ext>
            </a:extLst>
          </p:cNvPr>
          <p:cNvGrpSpPr/>
          <p:nvPr/>
        </p:nvGrpSpPr>
        <p:grpSpPr>
          <a:xfrm>
            <a:off x="10636422" y="6611045"/>
            <a:ext cx="992286" cy="123112"/>
            <a:chOff x="2035770" y="2702024"/>
            <a:chExt cx="5861644" cy="877887"/>
          </a:xfrm>
        </p:grpSpPr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6B4926AA-682B-E199-E927-A7DE7A01CD86}"/>
                </a:ext>
              </a:extLst>
            </p:cNvPr>
            <p:cNvSpPr/>
            <p:nvPr/>
          </p:nvSpPr>
          <p:spPr>
            <a:xfrm>
              <a:off x="2035770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6754882A-8C2B-F0E2-27C5-572F168BC5B5}"/>
                </a:ext>
              </a:extLst>
            </p:cNvPr>
            <p:cNvSpPr/>
            <p:nvPr/>
          </p:nvSpPr>
          <p:spPr>
            <a:xfrm>
              <a:off x="3869233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4C5BC930-3C71-3F39-2E63-6773E2D3E2D1}"/>
                </a:ext>
              </a:extLst>
            </p:cNvPr>
            <p:cNvSpPr/>
            <p:nvPr/>
          </p:nvSpPr>
          <p:spPr>
            <a:xfrm>
              <a:off x="5702696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912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A637A-9780-A3E7-6E48-F8E40170E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D668B0A-29F9-8F77-D0D9-1EFD6549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64" y="332656"/>
            <a:ext cx="11448000" cy="498598"/>
          </a:xfrm>
        </p:spPr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– Hirshleifer et. al. (2024)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A4B7D8-5884-A182-6D44-2F06731C144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F4461A0-8218-42CE-8BF5-1D7F4A75CF12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C6F52A-B854-5C4A-A2C3-C2E8FB78BF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War Discourse and Disaster Premium – Seminar Selected Topics in Finance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C27FFF-5139-8839-B1F0-A3E441051A6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Page </a:t>
            </a:r>
            <a:fld id="{4925618C-4501-47D8-A435-AE7FFFDE376A}" type="slidenum">
              <a:rPr lang="de-DE" smtClean="0"/>
              <a:pPr/>
              <a:t>4</a:t>
            </a:fld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AF5AD09-0F20-93B5-1401-3414602A09A6}"/>
              </a:ext>
            </a:extLst>
          </p:cNvPr>
          <p:cNvGrpSpPr/>
          <p:nvPr/>
        </p:nvGrpSpPr>
        <p:grpSpPr>
          <a:xfrm>
            <a:off x="385608" y="1561410"/>
            <a:ext cx="2100708" cy="2723688"/>
            <a:chOff x="394892" y="1561410"/>
            <a:chExt cx="2100708" cy="2723688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1F0FFA4-08C4-41C8-DF7F-84AA69121B6F}"/>
                </a:ext>
              </a:extLst>
            </p:cNvPr>
            <p:cNvSpPr/>
            <p:nvPr/>
          </p:nvSpPr>
          <p:spPr bwMode="gray">
            <a:xfrm>
              <a:off x="394892" y="1561410"/>
              <a:ext cx="2100708" cy="27236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D9ED2B5-C31D-67EC-3695-330E5801B7EE}"/>
                </a:ext>
              </a:extLst>
            </p:cNvPr>
            <p:cNvSpPr txBox="1"/>
            <p:nvPr/>
          </p:nvSpPr>
          <p:spPr bwMode="gray">
            <a:xfrm>
              <a:off x="820367" y="1721032"/>
              <a:ext cx="1206503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accent5"/>
                  </a:solidFill>
                </a:rPr>
                <a:t>01 // </a:t>
              </a:r>
              <a:r>
                <a:rPr lang="de-DE" sz="1200" b="1" dirty="0"/>
                <a:t>Model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4C0D9A02-6592-D034-CC98-73B118F6636A}"/>
                </a:ext>
              </a:extLst>
            </p:cNvPr>
            <p:cNvSpPr txBox="1"/>
            <p:nvPr/>
          </p:nvSpPr>
          <p:spPr bwMode="gray">
            <a:xfrm>
              <a:off x="540674" y="2016288"/>
              <a:ext cx="1812506" cy="18759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spcBef>
                  <a:spcPts val="500"/>
                </a:spcBef>
                <a:buClr>
                  <a:schemeClr val="accent2"/>
                </a:buClr>
              </a:pPr>
              <a:r>
                <a:rPr lang="de-DE" sz="1100" dirty="0" err="1"/>
                <a:t>Using</a:t>
              </a:r>
              <a:r>
                <a:rPr lang="de-DE" sz="1100" dirty="0"/>
                <a:t> </a:t>
              </a:r>
              <a:r>
                <a:rPr lang="de-DE" sz="1100" b="1" dirty="0" err="1"/>
                <a:t>sLDA</a:t>
              </a:r>
              <a:r>
                <a:rPr lang="de-DE" sz="1100" dirty="0"/>
                <a:t> (</a:t>
              </a:r>
              <a:r>
                <a:rPr lang="de-DE" sz="1100" dirty="0" err="1"/>
                <a:t>seeded</a:t>
              </a:r>
              <a:r>
                <a:rPr lang="de-DE" sz="1100" dirty="0"/>
                <a:t> Latent </a:t>
              </a:r>
              <a:r>
                <a:rPr lang="de-DE" sz="1100" dirty="0" err="1"/>
                <a:t>Dirichlet</a:t>
              </a:r>
              <a:r>
                <a:rPr lang="de-DE" sz="1100" dirty="0"/>
                <a:t> </a:t>
              </a:r>
              <a:r>
                <a:rPr lang="de-DE" sz="1100" dirty="0" err="1"/>
                <a:t>Allocation</a:t>
              </a:r>
              <a:r>
                <a:rPr lang="de-DE" sz="1100" dirty="0"/>
                <a:t>)</a:t>
              </a:r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34566CCB-2BEC-9939-E480-FFF7CE599AEA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20367" y="2038711"/>
              <a:ext cx="120650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C27FDD2B-0702-CEF4-533B-1BD455037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524" y="2174549"/>
              <a:ext cx="382189" cy="380989"/>
            </a:xfrm>
            <a:prstGeom prst="rect">
              <a:avLst/>
            </a:prstGeom>
          </p:spPr>
        </p:pic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AD41AA88-3C63-D527-F413-308568497A8A}"/>
              </a:ext>
            </a:extLst>
          </p:cNvPr>
          <p:cNvGrpSpPr/>
          <p:nvPr/>
        </p:nvGrpSpPr>
        <p:grpSpPr>
          <a:xfrm>
            <a:off x="3500618" y="1556792"/>
            <a:ext cx="2100708" cy="2723689"/>
            <a:chOff x="3068592" y="1556792"/>
            <a:chExt cx="2100708" cy="2723689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0DF9BEDE-0126-1219-03D7-A32DBA8C2832}"/>
                </a:ext>
              </a:extLst>
            </p:cNvPr>
            <p:cNvSpPr/>
            <p:nvPr/>
          </p:nvSpPr>
          <p:spPr bwMode="gray">
            <a:xfrm>
              <a:off x="3068592" y="1556792"/>
              <a:ext cx="2100708" cy="272368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DE264F36-C219-4BEF-BF6F-F4838D24C342}"/>
                </a:ext>
              </a:extLst>
            </p:cNvPr>
            <p:cNvSpPr txBox="1"/>
            <p:nvPr/>
          </p:nvSpPr>
          <p:spPr bwMode="gray">
            <a:xfrm>
              <a:off x="3515694" y="1721032"/>
              <a:ext cx="120650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accent5"/>
                  </a:solidFill>
                </a:rPr>
                <a:t>02 // </a:t>
              </a:r>
              <a:r>
                <a:rPr lang="de-DE" sz="1200" b="1" dirty="0"/>
                <a:t>Data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2A5E2C5-DB29-E563-8D09-95B21FF2C52C}"/>
                </a:ext>
              </a:extLst>
            </p:cNvPr>
            <p:cNvSpPr txBox="1"/>
            <p:nvPr/>
          </p:nvSpPr>
          <p:spPr bwMode="gray">
            <a:xfrm>
              <a:off x="3214374" y="2357594"/>
              <a:ext cx="1812506" cy="18812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spcBef>
                  <a:spcPts val="600"/>
                </a:spcBef>
                <a:buClr>
                  <a:schemeClr val="accent2"/>
                </a:buClr>
              </a:pPr>
              <a:r>
                <a:rPr lang="de-DE" sz="1100" dirty="0"/>
                <a:t>Topics </a:t>
              </a:r>
              <a:r>
                <a:rPr lang="de-DE" sz="1100" dirty="0" err="1"/>
                <a:t>from</a:t>
              </a:r>
              <a:r>
                <a:rPr lang="de-DE" sz="1100" dirty="0"/>
                <a:t> </a:t>
              </a:r>
              <a:r>
                <a:rPr lang="de-DE" sz="1100" b="1" dirty="0"/>
                <a:t>7 Million </a:t>
              </a:r>
              <a:r>
                <a:rPr lang="de-DE" sz="1100" dirty="0"/>
                <a:t>New York Times </a:t>
              </a:r>
              <a:r>
                <a:rPr lang="de-DE" sz="1100" dirty="0" err="1"/>
                <a:t>articles</a:t>
              </a:r>
              <a:r>
                <a:rPr lang="de-DE" sz="1100" dirty="0"/>
                <a:t> (time </a:t>
              </a:r>
              <a:r>
                <a:rPr lang="de-DE" sz="1100" dirty="0" err="1"/>
                <a:t>range</a:t>
              </a:r>
              <a:r>
                <a:rPr lang="de-DE" sz="1100" dirty="0"/>
                <a:t> 160 </a:t>
              </a:r>
              <a:r>
                <a:rPr lang="de-DE" sz="1100" dirty="0" err="1"/>
                <a:t>years</a:t>
              </a:r>
              <a:r>
                <a:rPr lang="de-DE" sz="1100" dirty="0"/>
                <a:t>) and </a:t>
              </a:r>
              <a:r>
                <a:rPr lang="de-DE" sz="1100" dirty="0" err="1"/>
                <a:t>building</a:t>
              </a:r>
              <a:r>
                <a:rPr lang="de-DE" sz="1100" dirty="0"/>
                <a:t> </a:t>
              </a:r>
              <a:r>
                <a:rPr lang="de-DE" sz="1100" b="1" dirty="0" err="1"/>
                <a:t>topic</a:t>
              </a:r>
              <a:r>
                <a:rPr lang="de-DE" sz="1100" b="1" dirty="0"/>
                <a:t>-level </a:t>
              </a:r>
              <a:r>
                <a:rPr lang="de-DE" sz="1100" b="1" dirty="0" err="1"/>
                <a:t>indices</a:t>
              </a:r>
              <a:endParaRPr lang="de-DE" sz="1100" b="1" dirty="0"/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D2ADFD4F-E63C-74B4-D86D-34F7382B023F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15694" y="2038711"/>
              <a:ext cx="120650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C4F67619-E00E-63C0-4D61-F35FE0544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7523" y="2179860"/>
              <a:ext cx="402845" cy="370787"/>
            </a:xfrm>
            <a:prstGeom prst="rect">
              <a:avLst/>
            </a:prstGeom>
          </p:spPr>
        </p:pic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09ADEB2-180A-8003-E70C-93911F13BAC1}"/>
              </a:ext>
            </a:extLst>
          </p:cNvPr>
          <p:cNvGrpSpPr/>
          <p:nvPr/>
        </p:nvGrpSpPr>
        <p:grpSpPr>
          <a:xfrm>
            <a:off x="6594120" y="1556792"/>
            <a:ext cx="2100708" cy="2723688"/>
            <a:chOff x="5742292" y="1556792"/>
            <a:chExt cx="2100708" cy="2723688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85AAE5A-50B9-2D7E-CC09-CAF8ECCDD6E4}"/>
                </a:ext>
              </a:extLst>
            </p:cNvPr>
            <p:cNvSpPr/>
            <p:nvPr/>
          </p:nvSpPr>
          <p:spPr bwMode="gray">
            <a:xfrm>
              <a:off x="5742292" y="1556792"/>
              <a:ext cx="2100708" cy="27236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301A70D-88D8-6504-C008-382FF605774F}"/>
                </a:ext>
              </a:extLst>
            </p:cNvPr>
            <p:cNvSpPr txBox="1"/>
            <p:nvPr/>
          </p:nvSpPr>
          <p:spPr bwMode="gray">
            <a:xfrm>
              <a:off x="6083574" y="1722015"/>
              <a:ext cx="1418145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accent5"/>
                  </a:solidFill>
                </a:rPr>
                <a:t>03 // </a:t>
              </a:r>
              <a:r>
                <a:rPr lang="de-DE" sz="1200" b="1" dirty="0"/>
                <a:t>Target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2A97218F-C8AE-149A-8991-5AB4EDEB8E7F}"/>
                </a:ext>
              </a:extLst>
            </p:cNvPr>
            <p:cNvSpPr txBox="1"/>
            <p:nvPr/>
          </p:nvSpPr>
          <p:spPr bwMode="gray">
            <a:xfrm>
              <a:off x="5888074" y="2380782"/>
              <a:ext cx="1812506" cy="18580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spcBef>
                  <a:spcPts val="600"/>
                </a:spcBef>
                <a:buClr>
                  <a:schemeClr val="accent2"/>
                </a:buClr>
              </a:pPr>
              <a:r>
                <a:rPr lang="de-DE" sz="1100" dirty="0" err="1"/>
                <a:t>Predicting</a:t>
              </a:r>
              <a:r>
                <a:rPr lang="de-DE" sz="1100" dirty="0"/>
                <a:t> </a:t>
              </a:r>
              <a:r>
                <a:rPr lang="de-DE" sz="1100" b="1" dirty="0" err="1"/>
                <a:t>next-month</a:t>
              </a:r>
              <a:r>
                <a:rPr lang="de-DE" sz="1100" b="1" dirty="0"/>
                <a:t> </a:t>
              </a:r>
              <a:r>
                <a:rPr lang="de-DE" sz="1100" b="1" dirty="0" err="1"/>
                <a:t>excess</a:t>
              </a:r>
              <a:r>
                <a:rPr lang="de-DE" sz="1100" dirty="0"/>
                <a:t> S&amp;P 500 </a:t>
              </a:r>
              <a:r>
                <a:rPr lang="de-DE" sz="1100" dirty="0" err="1"/>
                <a:t>returns</a:t>
              </a:r>
              <a:r>
                <a:rPr lang="de-DE" sz="1100" dirty="0"/>
                <a:t> </a:t>
              </a:r>
              <a:r>
                <a:rPr lang="de-DE" sz="1100" dirty="0" err="1"/>
                <a:t>using</a:t>
              </a:r>
              <a:r>
                <a:rPr lang="de-DE" sz="1100" dirty="0"/>
                <a:t> </a:t>
              </a:r>
              <a:r>
                <a:rPr lang="de-DE" sz="1100" dirty="0" err="1"/>
                <a:t>these</a:t>
              </a:r>
              <a:r>
                <a:rPr lang="de-DE" sz="1100" dirty="0"/>
                <a:t> </a:t>
              </a:r>
              <a:r>
                <a:rPr lang="de-DE" sz="1100" dirty="0" err="1"/>
                <a:t>indices</a:t>
              </a:r>
              <a:endParaRPr lang="de-DE" sz="1100" b="1" dirty="0"/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1D9B9735-B8C2-4B1C-BDE9-BF9C94931C73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6188199" y="2038711"/>
              <a:ext cx="120650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48886FC4-9590-6EA7-3C1B-A70076115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5596" y="2132856"/>
              <a:ext cx="354100" cy="452224"/>
            </a:xfrm>
            <a:prstGeom prst="rect">
              <a:avLst/>
            </a:prstGeom>
          </p:spPr>
        </p:pic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208B9CB2-4C60-FC66-3496-829364471D95}"/>
              </a:ext>
            </a:extLst>
          </p:cNvPr>
          <p:cNvGrpSpPr/>
          <p:nvPr/>
        </p:nvGrpSpPr>
        <p:grpSpPr>
          <a:xfrm>
            <a:off x="9709131" y="1556792"/>
            <a:ext cx="2100708" cy="2723689"/>
            <a:chOff x="8415993" y="1556792"/>
            <a:chExt cx="2100708" cy="2723689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77CA0EFD-1502-6DAB-3781-7113EA61D853}"/>
                </a:ext>
              </a:extLst>
            </p:cNvPr>
            <p:cNvSpPr/>
            <p:nvPr/>
          </p:nvSpPr>
          <p:spPr bwMode="gray">
            <a:xfrm>
              <a:off x="8415993" y="1556792"/>
              <a:ext cx="2100708" cy="272368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70D72EF-5DF0-4C5E-031D-4EC07D84FD20}"/>
                </a:ext>
              </a:extLst>
            </p:cNvPr>
            <p:cNvSpPr txBox="1"/>
            <p:nvPr/>
          </p:nvSpPr>
          <p:spPr bwMode="gray">
            <a:xfrm>
              <a:off x="8863094" y="1721032"/>
              <a:ext cx="1206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accent5"/>
                  </a:solidFill>
                </a:rPr>
                <a:t>04 // </a:t>
              </a:r>
              <a:r>
                <a:rPr lang="de-DE" sz="1200" b="1" dirty="0"/>
                <a:t>Focus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38CF12C4-11A1-1194-8AC5-95142753AF73}"/>
                </a:ext>
              </a:extLst>
            </p:cNvPr>
            <p:cNvSpPr txBox="1"/>
            <p:nvPr/>
          </p:nvSpPr>
          <p:spPr bwMode="gray">
            <a:xfrm>
              <a:off x="8560094" y="2389549"/>
              <a:ext cx="1812506" cy="184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spcBef>
                  <a:spcPts val="600"/>
                </a:spcBef>
                <a:buClr>
                  <a:schemeClr val="accent2"/>
                </a:buClr>
              </a:pPr>
              <a:r>
                <a:rPr lang="de-DE" sz="1100" b="1" dirty="0"/>
                <a:t>In-sample</a:t>
              </a:r>
              <a:r>
                <a:rPr lang="de-DE" sz="1100" dirty="0"/>
                <a:t> &amp; </a:t>
              </a:r>
              <a:r>
                <a:rPr lang="de-DE" sz="1100" b="1" dirty="0"/>
                <a:t>out-</a:t>
              </a:r>
              <a:r>
                <a:rPr lang="de-DE" sz="1100" b="1" dirty="0" err="1"/>
                <a:t>of</a:t>
              </a:r>
              <a:r>
                <a:rPr lang="de-DE" sz="1100" b="1" dirty="0"/>
                <a:t>-sample</a:t>
              </a:r>
              <a:r>
                <a:rPr lang="de-DE" sz="1100" dirty="0"/>
                <a:t> </a:t>
              </a:r>
              <a:r>
                <a:rPr lang="de-DE" sz="1100" dirty="0" err="1"/>
                <a:t>predictability</a:t>
              </a:r>
              <a:r>
                <a:rPr lang="de-DE" sz="1100" dirty="0"/>
                <a:t> </a:t>
              </a:r>
              <a:r>
                <a:rPr lang="de-DE" sz="1100" dirty="0" err="1"/>
                <a:t>of</a:t>
              </a:r>
              <a:r>
                <a:rPr lang="de-DE" sz="1100" dirty="0"/>
                <a:t> „</a:t>
              </a:r>
              <a:r>
                <a:rPr lang="de-DE" sz="1100" dirty="0" err="1"/>
                <a:t>disaster</a:t>
              </a:r>
              <a:r>
                <a:rPr lang="de-DE" sz="1100" dirty="0"/>
                <a:t> narratives“</a:t>
              </a:r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9D9F5EE5-9A62-5C11-431B-A1E4CCB67C4F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863097" y="2038711"/>
              <a:ext cx="120650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762E8BBB-A757-3670-B397-0FDC013BD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3882" y="2178282"/>
              <a:ext cx="384929" cy="384929"/>
            </a:xfrm>
            <a:prstGeom prst="rect">
              <a:avLst/>
            </a:prstGeom>
          </p:spPr>
        </p:pic>
      </p:grp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1098FBC-17BC-8E66-A39E-68CC546D47CE}"/>
              </a:ext>
            </a:extLst>
          </p:cNvPr>
          <p:cNvCxnSpPr>
            <a:cxnSpLocks/>
          </p:cNvCxnSpPr>
          <p:nvPr/>
        </p:nvCxnSpPr>
        <p:spPr bwMode="gray">
          <a:xfrm flipH="1">
            <a:off x="424706" y="4509120"/>
            <a:ext cx="11342588" cy="0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3514C3E0-8805-D85D-FDFB-7FCB8B39E05E}"/>
              </a:ext>
            </a:extLst>
          </p:cNvPr>
          <p:cNvGrpSpPr/>
          <p:nvPr/>
        </p:nvGrpSpPr>
        <p:grpSpPr>
          <a:xfrm>
            <a:off x="1703512" y="4597060"/>
            <a:ext cx="8355166" cy="1784268"/>
            <a:chOff x="1703512" y="5006018"/>
            <a:chExt cx="8355166" cy="1447318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2AE374F-EFFB-11F6-C928-1BFE953931D7}"/>
                </a:ext>
              </a:extLst>
            </p:cNvPr>
            <p:cNvSpPr/>
            <p:nvPr/>
          </p:nvSpPr>
          <p:spPr bwMode="gray">
            <a:xfrm>
              <a:off x="1703512" y="5006018"/>
              <a:ext cx="8355166" cy="1447318"/>
            </a:xfrm>
            <a:prstGeom prst="rect">
              <a:avLst/>
            </a:prstGeom>
            <a:pattFill prst="wdUpDiag">
              <a:fgClr>
                <a:schemeClr val="accent4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de-DE" sz="1400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feld 52">
                  <a:extLst>
                    <a:ext uri="{FF2B5EF4-FFF2-40B4-BE49-F238E27FC236}">
                      <a16:creationId xmlns:a16="http://schemas.microsoft.com/office/drawing/2014/main" id="{255F4D91-4E51-D4F1-91F7-9E6EDF41A6CF}"/>
                    </a:ext>
                  </a:extLst>
                </p:cNvPr>
                <p:cNvSpPr txBox="1"/>
                <p:nvPr/>
              </p:nvSpPr>
              <p:spPr bwMode="gray">
                <a:xfrm>
                  <a:off x="1775520" y="5079936"/>
                  <a:ext cx="7982410" cy="12527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171450" indent="-171450">
                    <a:spcBef>
                      <a:spcPts val="6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</a:pPr>
                  <a:r>
                    <a:rPr lang="de-DE" sz="1600" b="1" dirty="0">
                      <a:solidFill>
                        <a:schemeClr val="tx1"/>
                      </a:solidFill>
                    </a:rPr>
                    <a:t>War- and </a:t>
                  </a:r>
                  <a:r>
                    <a:rPr lang="de-DE" sz="1600" b="1" dirty="0" err="1">
                      <a:solidFill>
                        <a:schemeClr val="tx1"/>
                      </a:solidFill>
                    </a:rPr>
                    <a:t>disaster-related</a:t>
                  </a:r>
                  <a:r>
                    <a:rPr lang="de-DE" sz="16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1600" b="1" dirty="0" err="1">
                      <a:solidFill>
                        <a:schemeClr val="tx1"/>
                      </a:solidFill>
                    </a:rPr>
                    <a:t>topics</a:t>
                  </a:r>
                  <a:r>
                    <a:rPr lang="de-DE" sz="16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1600" b="1" dirty="0" err="1">
                      <a:solidFill>
                        <a:schemeClr val="tx1"/>
                      </a:solidFill>
                    </a:rPr>
                    <a:t>have</a:t>
                  </a:r>
                  <a:r>
                    <a:rPr lang="de-DE" sz="16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1600" b="1" dirty="0" err="1">
                      <a:solidFill>
                        <a:schemeClr val="tx1"/>
                      </a:solidFill>
                    </a:rPr>
                    <a:t>predictive</a:t>
                  </a:r>
                  <a:r>
                    <a:rPr lang="de-DE" sz="1600" b="1" dirty="0">
                      <a:solidFill>
                        <a:schemeClr val="tx1"/>
                      </a:solidFill>
                    </a:rPr>
                    <a:t> power </a:t>
                  </a:r>
                  <a:r>
                    <a:rPr lang="de-DE" sz="1600" b="1" dirty="0" err="1">
                      <a:solidFill>
                        <a:schemeClr val="tx1"/>
                      </a:solidFill>
                    </a:rPr>
                    <a:t>for</a:t>
                  </a:r>
                  <a:r>
                    <a:rPr lang="de-DE" sz="16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1600" b="1" dirty="0" err="1">
                      <a:solidFill>
                        <a:schemeClr val="tx1"/>
                      </a:solidFill>
                    </a:rPr>
                    <a:t>future</a:t>
                  </a:r>
                  <a:r>
                    <a:rPr lang="de-DE" sz="16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1600" b="1" dirty="0" err="1">
                      <a:solidFill>
                        <a:schemeClr val="tx1"/>
                      </a:solidFill>
                    </a:rPr>
                    <a:t>returns</a:t>
                  </a:r>
                  <a:endParaRPr lang="de-DE" sz="1600" b="1" dirty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spcBef>
                      <a:spcPts val="6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</a:pPr>
                  <a:endParaRPr lang="de-DE" sz="1600" b="1" dirty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spcBef>
                      <a:spcPts val="6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</a:pPr>
                  <a:r>
                    <a:rPr lang="de-DE" sz="1600" b="1" dirty="0" err="1">
                      <a:solidFill>
                        <a:schemeClr val="tx1"/>
                      </a:solidFill>
                    </a:rPr>
                    <a:t>Highest</a:t>
                  </a:r>
                  <a:r>
                    <a:rPr lang="de-DE" sz="16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1600" b="1" dirty="0" err="1">
                      <a:solidFill>
                        <a:schemeClr val="tx1"/>
                      </a:solidFill>
                    </a:rPr>
                    <a:t>stats</a:t>
                  </a:r>
                  <a:r>
                    <a:rPr lang="de-DE" sz="1600" b="1" dirty="0">
                      <a:solidFill>
                        <a:schemeClr val="tx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de-DE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de-DE" sz="16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1600" b="1" dirty="0" err="1">
                      <a:solidFill>
                        <a:schemeClr val="tx1"/>
                      </a:solidFill>
                    </a:rPr>
                    <a:t>values</a:t>
                  </a:r>
                  <a:r>
                    <a:rPr lang="de-DE" sz="16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1600" b="1" dirty="0" err="1">
                      <a:solidFill>
                        <a:schemeClr val="tx1"/>
                      </a:solidFill>
                    </a:rPr>
                    <a:t>for</a:t>
                  </a:r>
                  <a:r>
                    <a:rPr lang="de-DE" sz="16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1600" b="1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War, </a:t>
                  </a:r>
                  <a:r>
                    <a:rPr lang="de-DE" sz="1600" b="1" dirty="0" err="1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Pandemics</a:t>
                  </a:r>
                  <a:r>
                    <a:rPr lang="de-DE" sz="1600" b="1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, Crisis </a:t>
                  </a:r>
                  <a:r>
                    <a:rPr lang="de-DE" sz="1600" b="1" dirty="0" err="1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themes</a:t>
                  </a:r>
                  <a:r>
                    <a:rPr lang="de-DE" sz="1600" b="1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 – Überarbeiten</a:t>
                  </a:r>
                </a:p>
                <a:p>
                  <a:pPr marL="171450" indent="-171450">
                    <a:spcBef>
                      <a:spcPts val="6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</a:pPr>
                  <a:endParaRPr lang="de-DE" sz="1600" b="1" dirty="0">
                    <a:solidFill>
                      <a:schemeClr val="tx1"/>
                    </a:solidFill>
                    <a:highlight>
                      <a:srgbClr val="FFFF00"/>
                    </a:highlight>
                  </a:endParaRPr>
                </a:p>
                <a:p>
                  <a:pPr marL="171450" indent="-171450">
                    <a:spcBef>
                      <a:spcPts val="6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</a:pPr>
                  <a:r>
                    <a:rPr lang="de-DE" sz="1600" b="1" dirty="0" err="1">
                      <a:solidFill>
                        <a:schemeClr val="tx1"/>
                      </a:solidFill>
                    </a:rPr>
                    <a:t>Predictive</a:t>
                  </a:r>
                  <a:r>
                    <a:rPr lang="de-DE" sz="1600" b="1" dirty="0">
                      <a:solidFill>
                        <a:schemeClr val="tx1"/>
                      </a:solidFill>
                    </a:rPr>
                    <a:t> power </a:t>
                  </a:r>
                  <a:r>
                    <a:rPr lang="de-DE" sz="1600" b="1" dirty="0" err="1">
                      <a:solidFill>
                        <a:schemeClr val="tx1"/>
                      </a:solidFill>
                    </a:rPr>
                    <a:t>is</a:t>
                  </a:r>
                  <a:r>
                    <a:rPr lang="de-DE" sz="16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1600" b="1" dirty="0" err="1">
                      <a:solidFill>
                        <a:schemeClr val="tx1"/>
                      </a:solidFill>
                    </a:rPr>
                    <a:t>stronger</a:t>
                  </a:r>
                  <a:r>
                    <a:rPr lang="de-DE" sz="1600" b="1" dirty="0">
                      <a:solidFill>
                        <a:schemeClr val="tx1"/>
                      </a:solidFill>
                    </a:rPr>
                    <a:t> in-sample, </a:t>
                  </a:r>
                  <a:r>
                    <a:rPr lang="de-DE" sz="1600" b="1" dirty="0" err="1">
                      <a:solidFill>
                        <a:schemeClr val="tx1"/>
                      </a:solidFill>
                    </a:rPr>
                    <a:t>weaker</a:t>
                  </a:r>
                  <a:r>
                    <a:rPr lang="de-DE" sz="1600" b="1" dirty="0">
                      <a:solidFill>
                        <a:schemeClr val="tx1"/>
                      </a:solidFill>
                    </a:rPr>
                    <a:t> out-</a:t>
                  </a:r>
                  <a:r>
                    <a:rPr lang="de-DE" sz="1600" b="1" dirty="0" err="1">
                      <a:solidFill>
                        <a:schemeClr val="tx1"/>
                      </a:solidFill>
                    </a:rPr>
                    <a:t>of</a:t>
                  </a:r>
                  <a:r>
                    <a:rPr lang="de-DE" sz="1600" b="1" dirty="0">
                      <a:solidFill>
                        <a:schemeClr val="tx1"/>
                      </a:solidFill>
                    </a:rPr>
                    <a:t>-sample</a:t>
                  </a:r>
                </a:p>
              </p:txBody>
            </p:sp>
          </mc:Choice>
          <mc:Fallback>
            <p:sp>
              <p:nvSpPr>
                <p:cNvPr id="53" name="Textfeld 52">
                  <a:extLst>
                    <a:ext uri="{FF2B5EF4-FFF2-40B4-BE49-F238E27FC236}">
                      <a16:creationId xmlns:a16="http://schemas.microsoft.com/office/drawing/2014/main" id="{255F4D91-4E51-D4F1-91F7-9E6EDF41A6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1775520" y="5079936"/>
                  <a:ext cx="7982410" cy="1252798"/>
                </a:xfrm>
                <a:prstGeom prst="rect">
                  <a:avLst/>
                </a:prstGeom>
                <a:blipFill>
                  <a:blip r:embed="rId6"/>
                  <a:stretch>
                    <a:fillRect l="-1450" t="-3953" b="-751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970B4DF-5765-7BC9-01EA-1D0DADE8EE5F}"/>
              </a:ext>
            </a:extLst>
          </p:cNvPr>
          <p:cNvGrpSpPr/>
          <p:nvPr/>
        </p:nvGrpSpPr>
        <p:grpSpPr>
          <a:xfrm>
            <a:off x="10636422" y="6611045"/>
            <a:ext cx="992286" cy="123112"/>
            <a:chOff x="2035770" y="2702024"/>
            <a:chExt cx="5861644" cy="877887"/>
          </a:xfrm>
        </p:grpSpPr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C7D4F516-2237-2A24-5C51-38F6CC5B9642}"/>
                </a:ext>
              </a:extLst>
            </p:cNvPr>
            <p:cNvSpPr/>
            <p:nvPr/>
          </p:nvSpPr>
          <p:spPr>
            <a:xfrm>
              <a:off x="2035770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554DBE50-20BB-9550-6034-3D265CFF70D3}"/>
                </a:ext>
              </a:extLst>
            </p:cNvPr>
            <p:cNvSpPr/>
            <p:nvPr/>
          </p:nvSpPr>
          <p:spPr>
            <a:xfrm>
              <a:off x="3869233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BD973F69-526F-C2B5-F2CC-A5A760C29F89}"/>
                </a:ext>
              </a:extLst>
            </p:cNvPr>
            <p:cNvSpPr/>
            <p:nvPr/>
          </p:nvSpPr>
          <p:spPr>
            <a:xfrm>
              <a:off x="5702696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159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B9C73-1685-0020-3BAA-3CF38823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64" y="332656"/>
            <a:ext cx="11448000" cy="997196"/>
          </a:xfrm>
        </p:spPr>
        <p:txBody>
          <a:bodyPr/>
          <a:lstStyle/>
          <a:p>
            <a:r>
              <a:rPr lang="de-DE" dirty="0" err="1">
                <a:solidFill>
                  <a:schemeClr val="accent2"/>
                </a:solidFill>
              </a:rPr>
              <a:t>Our</a:t>
            </a:r>
            <a:r>
              <a:rPr lang="de-DE" dirty="0">
                <a:solidFill>
                  <a:schemeClr val="accent2"/>
                </a:solidFill>
              </a:rPr>
              <a:t> Replication – </a:t>
            </a:r>
            <a:r>
              <a:rPr lang="de-DE" dirty="0"/>
              <a:t>Wikipedia </a:t>
            </a:r>
            <a:r>
              <a:rPr lang="de-DE" dirty="0" err="1"/>
              <a:t>Pageviews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(In-Sample)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107321-22B7-E36B-1C4A-E195EFEC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4219-7ED8-47D0-B59C-57112964683E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4319E5-7EE9-9B0A-B9A1-C05C8E9B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War Discourse and Disaster Premium – Seminar Selected Topics in Finance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A325B3-7B0E-8112-73BA-5B9464C5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Page </a:t>
            </a:r>
            <a:fld id="{4925618C-4501-47D8-A435-AE7FFFDE376A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DA85B0-F8A9-03B4-42AF-4A8D936419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082" b="23678"/>
          <a:stretch>
            <a:fillRect/>
          </a:stretch>
        </p:blipFill>
        <p:spPr>
          <a:xfrm>
            <a:off x="371364" y="1484784"/>
            <a:ext cx="5937898" cy="485007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F71D9BA-CCF9-8C24-684C-5DECEE8C7336}"/>
              </a:ext>
            </a:extLst>
          </p:cNvPr>
          <p:cNvSpPr txBox="1"/>
          <p:nvPr/>
        </p:nvSpPr>
        <p:spPr bwMode="gray">
          <a:xfrm>
            <a:off x="6996100" y="2852936"/>
            <a:ext cx="2376264" cy="22322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85750" indent="-28575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400" dirty="0" err="1"/>
              <a:t>Replicate</a:t>
            </a:r>
            <a:r>
              <a:rPr lang="de-DE" sz="1400" dirty="0"/>
              <a:t> in-sample </a:t>
            </a:r>
            <a:r>
              <a:rPr lang="de-DE" sz="1400" dirty="0" err="1"/>
              <a:t>regression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</a:t>
            </a:r>
            <a:r>
              <a:rPr lang="de-DE" sz="1400" dirty="0" err="1"/>
              <a:t>monthly</a:t>
            </a:r>
            <a:r>
              <a:rPr lang="de-DE" sz="1400" dirty="0"/>
              <a:t> Wikipedia </a:t>
            </a:r>
            <a:r>
              <a:rPr lang="de-DE" sz="1400" dirty="0" err="1"/>
              <a:t>pageviews</a:t>
            </a:r>
            <a:r>
              <a:rPr lang="de-DE" sz="1400" dirty="0"/>
              <a:t> (2016-2019)</a:t>
            </a:r>
            <a:endParaRPr lang="de-DE" sz="1400" b="1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D692448-19A2-5CE4-4EE2-0CC04E94385D}"/>
              </a:ext>
            </a:extLst>
          </p:cNvPr>
          <p:cNvGrpSpPr/>
          <p:nvPr/>
        </p:nvGrpSpPr>
        <p:grpSpPr>
          <a:xfrm>
            <a:off x="10636422" y="6611045"/>
            <a:ext cx="992286" cy="123112"/>
            <a:chOff x="2035770" y="2702024"/>
            <a:chExt cx="5861644" cy="877887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8AFE1F8F-19E0-2984-BF67-B5555522BF43}"/>
                </a:ext>
              </a:extLst>
            </p:cNvPr>
            <p:cNvSpPr/>
            <p:nvPr/>
          </p:nvSpPr>
          <p:spPr>
            <a:xfrm>
              <a:off x="2035770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B52E0A5D-BD60-99D6-312D-C87ADBA36C1C}"/>
                </a:ext>
              </a:extLst>
            </p:cNvPr>
            <p:cNvSpPr/>
            <p:nvPr/>
          </p:nvSpPr>
          <p:spPr>
            <a:xfrm>
              <a:off x="3869233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657C"/>
            </a:solidFill>
            <a:ln w="31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6EF1C4EA-652A-3CA7-FB77-8127CD5DE04A}"/>
                </a:ext>
              </a:extLst>
            </p:cNvPr>
            <p:cNvSpPr/>
            <p:nvPr/>
          </p:nvSpPr>
          <p:spPr>
            <a:xfrm>
              <a:off x="5702696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24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5CB3F-4F2E-FCA9-AAD3-A55FE8761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516A6-2DD2-9BDE-1F28-4D3531B3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64" y="332656"/>
            <a:ext cx="11448000" cy="498598"/>
          </a:xfrm>
        </p:spPr>
        <p:txBody>
          <a:bodyPr/>
          <a:lstStyle/>
          <a:p>
            <a:r>
              <a:rPr lang="de-DE" dirty="0" err="1">
                <a:solidFill>
                  <a:schemeClr val="accent2"/>
                </a:solidFill>
              </a:rPr>
              <a:t>Our</a:t>
            </a:r>
            <a:r>
              <a:rPr lang="de-DE" dirty="0">
                <a:solidFill>
                  <a:schemeClr val="accent2"/>
                </a:solidFill>
              </a:rPr>
              <a:t> Replication – </a:t>
            </a:r>
            <a:r>
              <a:rPr lang="de-DE" dirty="0"/>
              <a:t>Out-</a:t>
            </a:r>
            <a:r>
              <a:rPr lang="de-DE" dirty="0" err="1"/>
              <a:t>of</a:t>
            </a:r>
            <a:r>
              <a:rPr lang="de-DE" dirty="0"/>
              <a:t>-sample Analysis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E9E2EF-08AF-72B2-C589-169DDF22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4219-7ED8-47D0-B59C-57112964683E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2AF5D5-0521-8F8C-A585-879B7502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War Discourse and Disaster Premium – Seminar Selected Topics in Finance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54F5DC-25E2-D646-41AB-147C0F9E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Page </a:t>
            </a:r>
            <a:fld id="{4925618C-4501-47D8-A435-AE7FFFDE376A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DA4DD9-CC90-6FED-86E3-72804EB74681}"/>
              </a:ext>
            </a:extLst>
          </p:cNvPr>
          <p:cNvSpPr txBox="1"/>
          <p:nvPr/>
        </p:nvSpPr>
        <p:spPr bwMode="gray">
          <a:xfrm>
            <a:off x="2423592" y="1072225"/>
            <a:ext cx="2592288" cy="158005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85750" indent="-28575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Conduct </a:t>
            </a:r>
            <a:r>
              <a:rPr lang="de-DE" sz="1400" dirty="0" err="1"/>
              <a:t>strict</a:t>
            </a:r>
            <a:r>
              <a:rPr lang="de-DE" sz="1400" dirty="0"/>
              <a:t> OOS </a:t>
            </a:r>
            <a:r>
              <a:rPr lang="de-DE" sz="1400" dirty="0" err="1"/>
              <a:t>forecasts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rolling</a:t>
            </a:r>
            <a:r>
              <a:rPr lang="de-DE" sz="1400" dirty="0"/>
              <a:t> </a:t>
            </a:r>
            <a:r>
              <a:rPr lang="de-DE" sz="1400" dirty="0" err="1"/>
              <a:t>regressions</a:t>
            </a:r>
            <a:endParaRPr lang="de-DE" sz="14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7125A0-C2CC-3086-BDC6-DDF93081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04" t="1" r="36859" b="1"/>
          <a:stretch>
            <a:fillRect/>
          </a:stretch>
        </p:blipFill>
        <p:spPr>
          <a:xfrm>
            <a:off x="6095365" y="819958"/>
            <a:ext cx="4541058" cy="5794096"/>
          </a:xfrm>
          <a:prstGeom prst="rect">
            <a:avLst/>
          </a:prstGeom>
          <a:noFill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84D6883-B37D-9C6F-537B-E494A4DECE7F}"/>
              </a:ext>
            </a:extLst>
          </p:cNvPr>
          <p:cNvSpPr txBox="1"/>
          <p:nvPr/>
        </p:nvSpPr>
        <p:spPr bwMode="gray">
          <a:xfrm>
            <a:off x="2423592" y="2049838"/>
            <a:ext cx="2592288" cy="158005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85750" indent="-28575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400" dirty="0" err="1"/>
              <a:t>Comparison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standard</a:t>
            </a:r>
            <a:r>
              <a:rPr lang="de-DE" sz="1400" dirty="0"/>
              <a:t> linear </a:t>
            </a:r>
            <a:r>
              <a:rPr lang="de-DE" sz="1400" dirty="0" err="1"/>
              <a:t>predictors</a:t>
            </a:r>
            <a:endParaRPr lang="de-DE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BE92E33D-40E2-C225-E969-4FAB3009A70C}"/>
                  </a:ext>
                </a:extLst>
              </p:cNvPr>
              <p:cNvSpPr txBox="1"/>
              <p:nvPr/>
            </p:nvSpPr>
            <p:spPr bwMode="gray">
              <a:xfrm>
                <a:off x="2423592" y="3027451"/>
                <a:ext cx="2592288" cy="1580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285750" indent="-285750"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de-DE" sz="1400" dirty="0"/>
                  <a:t>Most </a:t>
                </a:r>
                <a:r>
                  <a:rPr lang="de-DE" sz="1400" dirty="0" err="1"/>
                  <a:t>topics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show</a:t>
                </a:r>
                <a:r>
                  <a:rPr lang="de-DE" sz="1400" dirty="0"/>
                  <a:t> negative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1400" b="1" dirty="0"/>
                  <a:t> </a:t>
                </a:r>
                <a:r>
                  <a:rPr lang="de-DE" sz="1400" dirty="0"/>
                  <a:t>(vs. Mean benchmark)</a:t>
                </a: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BE92E33D-40E2-C225-E969-4FAB3009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23592" y="3027451"/>
                <a:ext cx="2592288" cy="1580059"/>
              </a:xfrm>
              <a:prstGeom prst="rect">
                <a:avLst/>
              </a:prstGeom>
              <a:blipFill>
                <a:blip r:embed="rId3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4DC30A7-E9CA-C161-9B84-2DE4DB916F4B}"/>
                  </a:ext>
                </a:extLst>
              </p:cNvPr>
              <p:cNvSpPr txBox="1"/>
              <p:nvPr/>
            </p:nvSpPr>
            <p:spPr bwMode="gray">
              <a:xfrm>
                <a:off x="2711624" y="4005064"/>
                <a:ext cx="2592288" cy="1580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>
                  <a:spcBef>
                    <a:spcPts val="500"/>
                  </a:spcBef>
                  <a:buClr>
                    <a:schemeClr val="accent2"/>
                  </a:buClr>
                </a:pPr>
                <a:r>
                  <a:rPr lang="de-DE" sz="1400" b="1" dirty="0">
                    <a:solidFill>
                      <a:schemeClr val="accent2"/>
                    </a:solidFill>
                  </a:rPr>
                  <a:t>Beark Market </a:t>
                </a:r>
                <a:r>
                  <a:rPr lang="de-DE" sz="1400" dirty="0"/>
                  <a:t>Topic </a:t>
                </a:r>
                <a:r>
                  <a:rPr lang="de-DE" sz="1400" dirty="0" err="1"/>
                  <a:t>performs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best</a:t>
                </a:r>
                <a:r>
                  <a:rPr lang="de-DE" sz="1400" dirty="0"/>
                  <a:t> (</a:t>
                </a:r>
                <a:r>
                  <a:rPr lang="de-DE" sz="1400" dirty="0" err="1"/>
                  <a:t>slightly</a:t>
                </a:r>
                <a:r>
                  <a:rPr lang="de-DE" sz="1400" dirty="0"/>
                  <a:t> negative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1400" dirty="0"/>
                  <a:t>)</a:t>
                </a:r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4DC30A7-E9CA-C161-9B84-2DE4DB916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1624" y="4005064"/>
                <a:ext cx="2592288" cy="1580059"/>
              </a:xfrm>
              <a:prstGeom prst="rect">
                <a:avLst/>
              </a:prstGeom>
              <a:blipFill>
                <a:blip r:embed="rId4"/>
                <a:stretch>
                  <a:fillRect l="-42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6D0DA81A-8D50-80BC-9064-BFE60B1D97C0}"/>
              </a:ext>
            </a:extLst>
          </p:cNvPr>
          <p:cNvSpPr/>
          <p:nvPr/>
        </p:nvSpPr>
        <p:spPr bwMode="gray">
          <a:xfrm>
            <a:off x="6456040" y="1638856"/>
            <a:ext cx="4248472" cy="24786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400" dirty="0" err="1">
              <a:solidFill>
                <a:schemeClr val="bg1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6914259-EB2D-3C59-6875-27EAE35B5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777" y="4635818"/>
            <a:ext cx="520987" cy="386350"/>
          </a:xfrm>
          <a:prstGeom prst="rect">
            <a:avLst/>
          </a:prstGeom>
          <a:noFill/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8A4F2F0-C1A6-9C46-A6E3-5D06FC3EB54A}"/>
              </a:ext>
            </a:extLst>
          </p:cNvPr>
          <p:cNvGrpSpPr/>
          <p:nvPr/>
        </p:nvGrpSpPr>
        <p:grpSpPr>
          <a:xfrm>
            <a:off x="10636422" y="6611045"/>
            <a:ext cx="992286" cy="123112"/>
            <a:chOff x="2035770" y="2702024"/>
            <a:chExt cx="5861644" cy="877887"/>
          </a:xfrm>
        </p:grpSpPr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426F6A28-F7AC-7286-5EA8-8B0566397777}"/>
                </a:ext>
              </a:extLst>
            </p:cNvPr>
            <p:cNvSpPr/>
            <p:nvPr/>
          </p:nvSpPr>
          <p:spPr>
            <a:xfrm>
              <a:off x="2035770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6317750D-1FE2-B696-458E-B5B67FAFBB8D}"/>
                </a:ext>
              </a:extLst>
            </p:cNvPr>
            <p:cNvSpPr/>
            <p:nvPr/>
          </p:nvSpPr>
          <p:spPr>
            <a:xfrm>
              <a:off x="3869233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657C"/>
            </a:solidFill>
            <a:ln w="31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A90F7C48-6A71-258A-E963-DF426EEDF8E6}"/>
                </a:ext>
              </a:extLst>
            </p:cNvPr>
            <p:cNvSpPr/>
            <p:nvPr/>
          </p:nvSpPr>
          <p:spPr>
            <a:xfrm>
              <a:off x="5702696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946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1918C-5E64-A075-5BFE-BC3EEF1D2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B7665-A52A-19CE-E465-0F2A7C46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64" y="332656"/>
            <a:ext cx="11448000" cy="997196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Extension </a:t>
            </a:r>
            <a:r>
              <a:rPr lang="de-DE" dirty="0" err="1">
                <a:solidFill>
                  <a:schemeClr val="accent2"/>
                </a:solidFill>
              </a:rPr>
              <a:t>of</a:t>
            </a:r>
            <a:r>
              <a:rPr lang="de-DE" dirty="0">
                <a:solidFill>
                  <a:schemeClr val="accent2"/>
                </a:solidFill>
              </a:rPr>
              <a:t> Hirshleifer et al. –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Topics: </a:t>
            </a:r>
            <a:r>
              <a:rPr lang="de-DE" dirty="0" err="1"/>
              <a:t>Tariff</a:t>
            </a:r>
            <a:r>
              <a:rPr lang="de-DE" dirty="0"/>
              <a:t> &amp; Trade war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6C4680-16B5-FBFC-064F-EABC2ADD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4219-7ED8-47D0-B59C-57112964683E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307FF3-0759-807F-9B55-17947539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War Discourse and Disaster Premium – Seminar Selected Topics in Finance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F338DA-FAFA-9E6F-2E11-F421F335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Page </a:t>
            </a:r>
            <a:fld id="{4925618C-4501-47D8-A435-AE7FFFDE376A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C3F1756-DEEC-6A43-ECDD-2F1734B4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64" y="1566904"/>
            <a:ext cx="7309391" cy="488643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2427390-8A81-1E45-7795-E5D56E43FDAB}"/>
              </a:ext>
            </a:extLst>
          </p:cNvPr>
          <p:cNvSpPr txBox="1"/>
          <p:nvPr/>
        </p:nvSpPr>
        <p:spPr bwMode="gray">
          <a:xfrm>
            <a:off x="7896200" y="1340768"/>
            <a:ext cx="2376264" cy="22322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85750" indent="-28575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400" dirty="0" err="1"/>
              <a:t>Added</a:t>
            </a:r>
            <a:r>
              <a:rPr lang="de-DE" sz="1400" dirty="0"/>
              <a:t> due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salience</a:t>
            </a:r>
            <a:r>
              <a:rPr lang="de-DE" sz="1400" dirty="0"/>
              <a:t> </a:t>
            </a:r>
            <a:r>
              <a:rPr lang="de-DE" sz="1400" dirty="0" err="1"/>
              <a:t>during</a:t>
            </a:r>
            <a:r>
              <a:rPr lang="de-DE" sz="1400" dirty="0"/>
              <a:t> US-China </a:t>
            </a:r>
            <a:r>
              <a:rPr lang="de-DE" sz="1400" dirty="0" err="1"/>
              <a:t>tensions</a:t>
            </a:r>
            <a:endParaRPr lang="de-DE" sz="14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169C3DB-45CF-DD3E-42C1-305C3BA1A92F}"/>
              </a:ext>
            </a:extLst>
          </p:cNvPr>
          <p:cNvSpPr txBox="1"/>
          <p:nvPr/>
        </p:nvSpPr>
        <p:spPr bwMode="gray">
          <a:xfrm>
            <a:off x="7896200" y="2564904"/>
            <a:ext cx="2376264" cy="22322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85750" indent="-28575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High </a:t>
            </a:r>
            <a:r>
              <a:rPr lang="de-DE" sz="1400" dirty="0" err="1"/>
              <a:t>attention</a:t>
            </a:r>
            <a:r>
              <a:rPr lang="de-DE" sz="1400" dirty="0"/>
              <a:t> </a:t>
            </a:r>
            <a:r>
              <a:rPr lang="de-DE" sz="1400" dirty="0" err="1"/>
              <a:t>spikes</a:t>
            </a:r>
            <a:r>
              <a:rPr lang="de-DE" sz="1400" dirty="0"/>
              <a:t> in 2018-2019, moderate </a:t>
            </a:r>
            <a:r>
              <a:rPr lang="de-DE" sz="1400" dirty="0" err="1"/>
              <a:t>predictive</a:t>
            </a:r>
            <a:r>
              <a:rPr lang="de-DE" sz="1400" dirty="0"/>
              <a:t> power </a:t>
            </a:r>
            <a:r>
              <a:rPr lang="de-DE" sz="1400" dirty="0" err="1"/>
              <a:t>post</a:t>
            </a:r>
            <a:r>
              <a:rPr lang="de-DE" sz="1400" dirty="0"/>
              <a:t> 2020</a:t>
            </a:r>
            <a:endParaRPr lang="de-DE" sz="1400" b="1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D295DF7-08F0-A935-644A-D097BA9F218B}"/>
              </a:ext>
            </a:extLst>
          </p:cNvPr>
          <p:cNvGrpSpPr/>
          <p:nvPr/>
        </p:nvGrpSpPr>
        <p:grpSpPr>
          <a:xfrm>
            <a:off x="10636422" y="6611045"/>
            <a:ext cx="992286" cy="123112"/>
            <a:chOff x="2035770" y="2702024"/>
            <a:chExt cx="5861644" cy="877887"/>
          </a:xfrm>
        </p:grpSpPr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8DE265A4-4B77-C7CD-23D1-B181C7A606CB}"/>
                </a:ext>
              </a:extLst>
            </p:cNvPr>
            <p:cNvSpPr/>
            <p:nvPr/>
          </p:nvSpPr>
          <p:spPr>
            <a:xfrm>
              <a:off x="2035770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FC11CCBE-BFFE-D913-4B5E-71B4811063A2}"/>
                </a:ext>
              </a:extLst>
            </p:cNvPr>
            <p:cNvSpPr/>
            <p:nvPr/>
          </p:nvSpPr>
          <p:spPr>
            <a:xfrm>
              <a:off x="3869233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657C"/>
            </a:solidFill>
            <a:ln w="31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02589552-7101-189E-7F62-9C2546348F14}"/>
                </a:ext>
              </a:extLst>
            </p:cNvPr>
            <p:cNvSpPr/>
            <p:nvPr/>
          </p:nvSpPr>
          <p:spPr>
            <a:xfrm>
              <a:off x="5702696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4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5BBAC-4624-E8D1-BB17-10A1C3FF7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71257-5ED5-F11F-08B5-3E456E1C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64" y="332656"/>
            <a:ext cx="11448000" cy="997196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Extension – </a:t>
            </a:r>
            <a:r>
              <a:rPr lang="de-DE" dirty="0"/>
              <a:t>Google Trends Analysis </a:t>
            </a:r>
            <a:br>
              <a:rPr lang="de-DE" dirty="0"/>
            </a:br>
            <a:r>
              <a:rPr lang="de-DE" dirty="0"/>
              <a:t>(In-Sample)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112B12-01AE-9C19-CBB1-67551145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4219-7ED8-47D0-B59C-57112964683E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71FF88-3E31-A904-9D86-1A10DC7D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War Discourse and Disaster Premium – Seminar Selected Topics in Finance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C01F61-924F-1CC8-30DB-BBF4157E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Page </a:t>
            </a:r>
            <a:fld id="{4925618C-4501-47D8-A435-AE7FFFDE376A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48C011C-32F6-F560-5160-2DF6232836D6}"/>
              </a:ext>
            </a:extLst>
          </p:cNvPr>
          <p:cNvSpPr txBox="1"/>
          <p:nvPr/>
        </p:nvSpPr>
        <p:spPr bwMode="gray">
          <a:xfrm>
            <a:off x="8832304" y="1409505"/>
            <a:ext cx="2376264" cy="22322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85750" indent="-28575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Had </a:t>
            </a:r>
            <a:r>
              <a:rPr lang="de-DE" sz="1400" dirty="0" err="1"/>
              <a:t>lower</a:t>
            </a:r>
            <a:r>
              <a:rPr lang="de-DE" sz="1400" dirty="0"/>
              <a:t> </a:t>
            </a:r>
            <a:r>
              <a:rPr lang="de-DE" sz="1400" dirty="0" err="1"/>
              <a:t>predictive</a:t>
            </a:r>
            <a:r>
              <a:rPr lang="de-DE" sz="1400" dirty="0"/>
              <a:t> power in Wikipedia </a:t>
            </a:r>
            <a:r>
              <a:rPr lang="de-DE" sz="1400" dirty="0" err="1"/>
              <a:t>data</a:t>
            </a:r>
            <a:r>
              <a:rPr lang="de-DE" sz="1400" dirty="0"/>
              <a:t> (Crash, Panic, Stock </a:t>
            </a:r>
            <a:r>
              <a:rPr lang="de-DE" sz="1400" dirty="0" err="1"/>
              <a:t>bubble</a:t>
            </a:r>
            <a:r>
              <a:rPr lang="de-DE" sz="1400" dirty="0"/>
              <a:t>)</a:t>
            </a:r>
            <a:endParaRPr lang="de-DE" sz="14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82D6F97-85E1-EA96-E0F9-119DD49E3B5A}"/>
              </a:ext>
            </a:extLst>
          </p:cNvPr>
          <p:cNvSpPr txBox="1"/>
          <p:nvPr/>
        </p:nvSpPr>
        <p:spPr bwMode="gray">
          <a:xfrm>
            <a:off x="8852333" y="2672916"/>
            <a:ext cx="2376264" cy="22322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85750" indent="-28575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Are </a:t>
            </a:r>
            <a:r>
              <a:rPr lang="de-DE" sz="1400" dirty="0" err="1"/>
              <a:t>more</a:t>
            </a:r>
            <a:r>
              <a:rPr lang="de-DE" sz="1400" dirty="0"/>
              <a:t> </a:t>
            </a:r>
            <a:r>
              <a:rPr lang="de-DE" sz="1400" dirty="0" err="1"/>
              <a:t>likely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trigger</a:t>
            </a:r>
            <a:r>
              <a:rPr lang="de-DE" sz="1400" dirty="0"/>
              <a:t> </a:t>
            </a:r>
            <a:r>
              <a:rPr lang="de-DE" sz="1400" dirty="0" err="1"/>
              <a:t>reactive</a:t>
            </a:r>
            <a:r>
              <a:rPr lang="de-DE" sz="1400" dirty="0"/>
              <a:t> Google </a:t>
            </a:r>
            <a:r>
              <a:rPr lang="de-DE" sz="1400" dirty="0" err="1"/>
              <a:t>Searches</a:t>
            </a:r>
            <a:r>
              <a:rPr lang="de-DE" sz="1400" dirty="0"/>
              <a:t> </a:t>
            </a:r>
            <a:r>
              <a:rPr lang="de-DE" sz="1400" dirty="0" err="1"/>
              <a:t>than</a:t>
            </a:r>
            <a:r>
              <a:rPr lang="de-DE" sz="1400" dirty="0"/>
              <a:t> Wikipedia </a:t>
            </a:r>
            <a:r>
              <a:rPr lang="de-DE" sz="1400" dirty="0" err="1"/>
              <a:t>visits</a:t>
            </a:r>
            <a:r>
              <a:rPr lang="de-DE" sz="1400" dirty="0"/>
              <a:t> (e.g. </a:t>
            </a:r>
            <a:r>
              <a:rPr lang="de-DE" sz="1400" dirty="0" err="1"/>
              <a:t>Speculation</a:t>
            </a:r>
            <a:r>
              <a:rPr lang="de-DE" sz="1400" dirty="0"/>
              <a:t>, Bank </a:t>
            </a:r>
            <a:r>
              <a:rPr lang="de-DE" sz="1400" dirty="0" err="1"/>
              <a:t>run</a:t>
            </a:r>
            <a:r>
              <a:rPr lang="de-DE" sz="1400" dirty="0"/>
              <a:t>)</a:t>
            </a:r>
            <a:endParaRPr lang="de-DE" sz="14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CFA81C-9EA3-4C35-D0B4-94B6692DBB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20" b="20121"/>
          <a:stretch>
            <a:fillRect/>
          </a:stretch>
        </p:blipFill>
        <p:spPr>
          <a:xfrm>
            <a:off x="-744760" y="2049007"/>
            <a:ext cx="9275414" cy="3036177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135AEF5-080A-1946-9C19-489ECA2038D4}"/>
              </a:ext>
            </a:extLst>
          </p:cNvPr>
          <p:cNvSpPr/>
          <p:nvPr/>
        </p:nvSpPr>
        <p:spPr bwMode="gray">
          <a:xfrm>
            <a:off x="-528736" y="3933056"/>
            <a:ext cx="1296144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400" dirty="0" err="1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E6D61D2-6A1B-F634-6E87-E317E04B71F0}"/>
              </a:ext>
            </a:extLst>
          </p:cNvPr>
          <p:cNvSpPr txBox="1"/>
          <p:nvPr/>
        </p:nvSpPr>
        <p:spPr bwMode="gray">
          <a:xfrm>
            <a:off x="8827536" y="3789040"/>
            <a:ext cx="2376264" cy="22322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85750" indent="-28575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Are </a:t>
            </a:r>
            <a:r>
              <a:rPr lang="de-DE" sz="1400" dirty="0" err="1"/>
              <a:t>benchmarking</a:t>
            </a:r>
            <a:r>
              <a:rPr lang="de-DE" sz="1400" dirty="0"/>
              <a:t> </a:t>
            </a:r>
            <a:r>
              <a:rPr lang="de-DE" sz="1400" dirty="0" err="1"/>
              <a:t>popular</a:t>
            </a:r>
            <a:r>
              <a:rPr lang="de-DE" sz="1400" dirty="0"/>
              <a:t> Wikipedia </a:t>
            </a:r>
            <a:r>
              <a:rPr lang="de-DE" sz="1400" dirty="0" err="1"/>
              <a:t>performers</a:t>
            </a:r>
            <a:endParaRPr lang="de-DE" sz="1400" b="1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CBC0A3A-0F62-E393-1430-FEEADEC3D77A}"/>
              </a:ext>
            </a:extLst>
          </p:cNvPr>
          <p:cNvGrpSpPr/>
          <p:nvPr/>
        </p:nvGrpSpPr>
        <p:grpSpPr>
          <a:xfrm>
            <a:off x="10636422" y="6611045"/>
            <a:ext cx="992286" cy="123112"/>
            <a:chOff x="2035770" y="2702024"/>
            <a:chExt cx="5861644" cy="877887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273CDC64-E793-4C8F-3B03-132C9DDE1A1A}"/>
                </a:ext>
              </a:extLst>
            </p:cNvPr>
            <p:cNvSpPr/>
            <p:nvPr/>
          </p:nvSpPr>
          <p:spPr>
            <a:xfrm>
              <a:off x="2035770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352743F6-140D-7B49-9C56-A14FB9935A86}"/>
                </a:ext>
              </a:extLst>
            </p:cNvPr>
            <p:cNvSpPr/>
            <p:nvPr/>
          </p:nvSpPr>
          <p:spPr>
            <a:xfrm>
              <a:off x="3869233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C"/>
            </a:solidFill>
            <a:ln w="31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481E6C9A-C911-A3D6-8725-C099E6066932}"/>
                </a:ext>
              </a:extLst>
            </p:cNvPr>
            <p:cNvSpPr/>
            <p:nvPr/>
          </p:nvSpPr>
          <p:spPr>
            <a:xfrm>
              <a:off x="5702696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3250"/>
            </a:solidFill>
            <a:ln w="31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327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17EC2-F4D1-F5FD-C0FC-ED01D0CAD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B93B7-ED4E-04E7-16CA-E4B9FDA0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64" y="332656"/>
            <a:ext cx="11448000" cy="498598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Summary </a:t>
            </a:r>
            <a:r>
              <a:rPr lang="de-DE" dirty="0" err="1">
                <a:solidFill>
                  <a:schemeClr val="accent2"/>
                </a:solidFill>
              </a:rPr>
              <a:t>of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Results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948DE6-6061-7117-7F7B-5811D436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4219-7ED8-47D0-B59C-57112964683E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47539C-1C72-79D4-B8C1-9D87D03D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War Discourse and Disaster Premium – Seminar Selected Topics in Finance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211D24-A1F4-096C-0337-9FBF94C1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Page </a:t>
            </a:r>
            <a:fld id="{4925618C-4501-47D8-A435-AE7FFFDE376A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C8337DE-94B1-5D3C-1F4A-337527CC4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64" y="1916832"/>
            <a:ext cx="474255" cy="46717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F703B8A-C5D8-C4C9-6435-F91F659CA41E}"/>
              </a:ext>
            </a:extLst>
          </p:cNvPr>
          <p:cNvSpPr txBox="1"/>
          <p:nvPr/>
        </p:nvSpPr>
        <p:spPr bwMode="gray">
          <a:xfrm>
            <a:off x="2063552" y="1873422"/>
            <a:ext cx="669674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de-DE" b="1" dirty="0" err="1"/>
              <a:t>Disaster</a:t>
            </a:r>
            <a:r>
              <a:rPr lang="de-DE" b="1" dirty="0"/>
              <a:t> </a:t>
            </a:r>
            <a:r>
              <a:rPr lang="de-DE" b="1" dirty="0" err="1"/>
              <a:t>attention</a:t>
            </a:r>
            <a:r>
              <a:rPr lang="de-DE" b="1" dirty="0"/>
              <a:t> </a:t>
            </a:r>
            <a:r>
              <a:rPr lang="de-DE" b="1" dirty="0" err="1"/>
              <a:t>predicts</a:t>
            </a:r>
            <a:r>
              <a:rPr lang="de-DE" b="1" dirty="0"/>
              <a:t> </a:t>
            </a:r>
            <a:r>
              <a:rPr lang="de-DE" b="1" dirty="0" err="1"/>
              <a:t>returns</a:t>
            </a:r>
            <a:r>
              <a:rPr lang="de-DE" b="1" dirty="0"/>
              <a:t> in-sample, </a:t>
            </a:r>
            <a:r>
              <a:rPr lang="de-DE" b="1" dirty="0" err="1"/>
              <a:t>especially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Pandemic</a:t>
            </a:r>
            <a:r>
              <a:rPr lang="de-DE" b="1" dirty="0"/>
              <a:t> &amp; Boycott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6CA8ACB-CDB1-BDC3-5BBC-97B3212B4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64" y="3284984"/>
            <a:ext cx="500168" cy="49859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569B202-4FDB-F76A-3C35-6DACCED58D75}"/>
              </a:ext>
            </a:extLst>
          </p:cNvPr>
          <p:cNvSpPr txBox="1"/>
          <p:nvPr/>
        </p:nvSpPr>
        <p:spPr bwMode="gray">
          <a:xfrm>
            <a:off x="2063552" y="3229584"/>
            <a:ext cx="669674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de-DE" b="1" dirty="0"/>
              <a:t>OOS Forecasts </a:t>
            </a:r>
            <a:r>
              <a:rPr lang="de-DE" b="1" dirty="0" err="1"/>
              <a:t>show</a:t>
            </a:r>
            <a:r>
              <a:rPr lang="de-DE" b="1" dirty="0"/>
              <a:t> </a:t>
            </a:r>
            <a:r>
              <a:rPr lang="de-DE" b="1" dirty="0" err="1"/>
              <a:t>weak</a:t>
            </a:r>
            <a:r>
              <a:rPr lang="de-DE" b="1" dirty="0"/>
              <a:t> </a:t>
            </a:r>
            <a:r>
              <a:rPr lang="de-DE" b="1" dirty="0" err="1"/>
              <a:t>performance</a:t>
            </a:r>
            <a:r>
              <a:rPr lang="de-DE" b="1" dirty="0"/>
              <a:t> -  </a:t>
            </a:r>
            <a:r>
              <a:rPr lang="de-DE" b="1" dirty="0" err="1"/>
              <a:t>confirm</a:t>
            </a:r>
            <a:r>
              <a:rPr lang="de-DE" b="1" dirty="0"/>
              <a:t> </a:t>
            </a:r>
            <a:r>
              <a:rPr lang="de-DE" b="1" dirty="0" err="1"/>
              <a:t>limits</a:t>
            </a:r>
            <a:r>
              <a:rPr lang="de-DE" b="1" dirty="0"/>
              <a:t> </a:t>
            </a:r>
            <a:r>
              <a:rPr lang="de-DE" b="1" dirty="0" err="1"/>
              <a:t>noted</a:t>
            </a:r>
            <a:r>
              <a:rPr lang="de-DE" b="1" dirty="0"/>
              <a:t> in Hirshleifer et al. (2024)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17B9A4-68FD-ECBD-F52E-7FEFC10E83CE}"/>
              </a:ext>
            </a:extLst>
          </p:cNvPr>
          <p:cNvSpPr txBox="1"/>
          <p:nvPr/>
        </p:nvSpPr>
        <p:spPr bwMode="gray">
          <a:xfrm>
            <a:off x="2063552" y="4585746"/>
            <a:ext cx="669674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de-DE" b="1" dirty="0"/>
              <a:t>Google Trends </a:t>
            </a:r>
            <a:r>
              <a:rPr lang="de-DE" b="1" dirty="0" err="1"/>
              <a:t>offers</a:t>
            </a:r>
            <a:r>
              <a:rPr lang="de-DE" b="1" dirty="0"/>
              <a:t> </a:t>
            </a:r>
            <a:r>
              <a:rPr lang="de-DE" b="1" dirty="0" err="1"/>
              <a:t>complementary</a:t>
            </a:r>
            <a:r>
              <a:rPr lang="de-DE" b="1" dirty="0"/>
              <a:t> but </a:t>
            </a:r>
            <a:r>
              <a:rPr lang="de-DE" b="1" dirty="0" err="1"/>
              <a:t>topic-dependant</a:t>
            </a:r>
            <a:r>
              <a:rPr lang="de-DE" b="1" dirty="0"/>
              <a:t> </a:t>
            </a:r>
            <a:r>
              <a:rPr lang="de-DE" b="1" dirty="0" err="1"/>
              <a:t>signal</a:t>
            </a:r>
            <a:r>
              <a:rPr lang="de-DE" b="1" dirty="0"/>
              <a:t> </a:t>
            </a:r>
            <a:r>
              <a:rPr lang="de-DE" b="1" dirty="0" err="1"/>
              <a:t>strength</a:t>
            </a:r>
            <a:endParaRPr lang="de-DE" b="1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C0E6D37-091C-1546-77E0-422FFEFAA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40" y="4583011"/>
            <a:ext cx="475279" cy="475279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88F7B44-C9DA-71C6-1B09-BDA14CC4DDFF}"/>
              </a:ext>
            </a:extLst>
          </p:cNvPr>
          <p:cNvGrpSpPr/>
          <p:nvPr/>
        </p:nvGrpSpPr>
        <p:grpSpPr>
          <a:xfrm>
            <a:off x="10636422" y="6611045"/>
            <a:ext cx="992286" cy="123112"/>
            <a:chOff x="2035770" y="2702024"/>
            <a:chExt cx="5861644" cy="877887"/>
          </a:xfrm>
        </p:grpSpPr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E47F819C-3404-3612-1726-B9313EE6E0F2}"/>
                </a:ext>
              </a:extLst>
            </p:cNvPr>
            <p:cNvSpPr/>
            <p:nvPr/>
          </p:nvSpPr>
          <p:spPr>
            <a:xfrm>
              <a:off x="2035770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41D70122-2FE8-9126-0504-EC9598325CF1}"/>
                </a:ext>
              </a:extLst>
            </p:cNvPr>
            <p:cNvSpPr/>
            <p:nvPr/>
          </p:nvSpPr>
          <p:spPr>
            <a:xfrm>
              <a:off x="3869233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C"/>
            </a:solidFill>
            <a:ln w="31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BDA28F4F-0D0F-BC75-8C47-5E089582ED91}"/>
                </a:ext>
              </a:extLst>
            </p:cNvPr>
            <p:cNvSpPr/>
            <p:nvPr/>
          </p:nvSpPr>
          <p:spPr>
            <a:xfrm>
              <a:off x="5702696" y="2702024"/>
              <a:ext cx="2194718" cy="877887"/>
            </a:xfrm>
            <a:custGeom>
              <a:avLst/>
              <a:gdLst>
                <a:gd name="connsiteX0" fmla="*/ 0 w 2194718"/>
                <a:gd name="connsiteY0" fmla="*/ 0 h 877887"/>
                <a:gd name="connsiteX1" fmla="*/ 1755775 w 2194718"/>
                <a:gd name="connsiteY1" fmla="*/ 0 h 877887"/>
                <a:gd name="connsiteX2" fmla="*/ 2194718 w 2194718"/>
                <a:gd name="connsiteY2" fmla="*/ 438944 h 877887"/>
                <a:gd name="connsiteX3" fmla="*/ 1755775 w 2194718"/>
                <a:gd name="connsiteY3" fmla="*/ 877887 h 877887"/>
                <a:gd name="connsiteX4" fmla="*/ 0 w 2194718"/>
                <a:gd name="connsiteY4" fmla="*/ 877887 h 877887"/>
                <a:gd name="connsiteX5" fmla="*/ 438944 w 2194718"/>
                <a:gd name="connsiteY5" fmla="*/ 438944 h 877887"/>
                <a:gd name="connsiteX6" fmla="*/ 0 w 2194718"/>
                <a:gd name="connsiteY6" fmla="*/ 0 h 87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4718" h="877887">
                  <a:moveTo>
                    <a:pt x="0" y="0"/>
                  </a:moveTo>
                  <a:lnTo>
                    <a:pt x="1755775" y="0"/>
                  </a:lnTo>
                  <a:lnTo>
                    <a:pt x="2194718" y="438944"/>
                  </a:lnTo>
                  <a:lnTo>
                    <a:pt x="1755775" y="877887"/>
                  </a:lnTo>
                  <a:lnTo>
                    <a:pt x="0" y="877887"/>
                  </a:lnTo>
                  <a:lnTo>
                    <a:pt x="438944" y="438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3250"/>
            </a:solidFill>
            <a:ln w="31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2950" tIns="14669" rIns="453612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61070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mQ9fFSr6rRvSXvF4Nj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mQ9fFSr6rRvSXvF4Nj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bDxJtBTQaOKNtVREJ5u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muB0g3ReSJrW5IHFeRq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nDbOZQSYWYwNO.BZmGY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93OMoxcR0Kz2QD7Ic_eJ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muB0g3ReSJrW5IHFeRq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muB0g3ReSJrW5IHFeRq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BBW">
  <a:themeElements>
    <a:clrScheme name="LBBW">
      <a:dk1>
        <a:srgbClr val="123250"/>
      </a:dk1>
      <a:lt1>
        <a:srgbClr val="FFFFFF"/>
      </a:lt1>
      <a:dk2>
        <a:srgbClr val="123250"/>
      </a:dk2>
      <a:lt2>
        <a:srgbClr val="FFFFFF"/>
      </a:lt2>
      <a:accent1>
        <a:srgbClr val="123250"/>
      </a:accent1>
      <a:accent2>
        <a:srgbClr val="37C391"/>
      </a:accent2>
      <a:accent3>
        <a:srgbClr val="4D657C"/>
      </a:accent3>
      <a:accent4>
        <a:srgbClr val="C4CCD3"/>
      </a:accent4>
      <a:accent5>
        <a:srgbClr val="8999A8"/>
      </a:accent5>
      <a:accent6>
        <a:srgbClr val="9CE1C9"/>
      </a:accent6>
      <a:hlink>
        <a:srgbClr val="19AAD2"/>
      </a:hlink>
      <a:folHlink>
        <a:srgbClr val="8CD4E9"/>
      </a:folHlink>
    </a:clrScheme>
    <a:fontScheme name="LBBW 20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1561" tIns="35780" rIns="71561" bIns="3578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000" indent="-180000" algn="l">
          <a:spcBef>
            <a:spcPts val="500"/>
          </a:spcBef>
          <a:buClr>
            <a:schemeClr val="accent2"/>
          </a:buClr>
          <a:buFont typeface="Arial" panose="020B0604020202020204" pitchFamily="34" charset="0"/>
          <a:buChar char="•"/>
          <a:defRPr sz="14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000" indent="-180000" algn="l">
          <a:spcBef>
            <a:spcPts val="500"/>
          </a:spcBef>
          <a:buClr>
            <a:schemeClr val="accent2"/>
          </a:buClr>
          <a:buFont typeface="Arial" panose="020B0604020202020204" pitchFamily="34" charset="0"/>
          <a:buChar char="•"/>
          <a:defRPr sz="1400" dirty="0" err="1" smtClean="0">
            <a:solidFill>
              <a:schemeClr val="accent1"/>
            </a:solidFill>
          </a:defRPr>
        </a:defPPr>
      </a:lstStyle>
    </a:txDef>
  </a:objectDefaults>
  <a:extraClrSchemeLst/>
  <a:custClrLst>
    <a:custClr>
      <a:srgbClr val="19AAD2"/>
    </a:custClr>
    <a:custClr>
      <a:srgbClr val="C3AAD2"/>
    </a:custClr>
    <a:custClr>
      <a:srgbClr val="554696"/>
    </a:custClr>
    <a:custClr>
      <a:srgbClr val="F0825A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EB4B50"/>
    </a:custClr>
    <a:custClr>
      <a:srgbClr val="53BFDD"/>
    </a:custClr>
    <a:custClr>
      <a:srgbClr val="D2BFDD"/>
    </a:custClr>
    <a:custClr>
      <a:srgbClr val="8074B0"/>
    </a:custClr>
    <a:custClr>
      <a:srgbClr val="F4A18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D719"/>
    </a:custClr>
    <a:custClr>
      <a:srgbClr val="8CD4E9"/>
    </a:custClr>
    <a:custClr>
      <a:srgbClr val="E1D4E9"/>
    </a:custClr>
    <a:custClr>
      <a:srgbClr val="AAA3CB"/>
    </a:custClr>
    <a:custClr>
      <a:srgbClr val="F8C1A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37C391"/>
    </a:custClr>
  </a:custClrLst>
  <a:extLst>
    <a:ext uri="{05A4C25C-085E-4340-85A3-A5531E510DB2}">
      <thm15:themeFamily xmlns:thm15="http://schemas.microsoft.com/office/thememl/2012/main" name="LBBW_16zu9_1M_scr01.potx" id="{10529385-ADA0-48CC-AC55-34818E4DA1E4}" vid="{8ED9EBCC-4BFF-457A-A523-9FA4853CD416}"/>
    </a:ext>
  </a:extLst>
</a:theme>
</file>

<file path=ppt/theme/theme2.xml><?xml version="1.0" encoding="utf-8"?>
<a:theme xmlns:a="http://schemas.openxmlformats.org/drawingml/2006/main" name="Office">
  <a:themeElements>
    <a:clrScheme name="LBBW 2021">
      <a:dk1>
        <a:srgbClr val="123250"/>
      </a:dk1>
      <a:lt1>
        <a:srgbClr val="FFFFFF"/>
      </a:lt1>
      <a:dk2>
        <a:srgbClr val="123250"/>
      </a:dk2>
      <a:lt2>
        <a:srgbClr val="FFFFFF"/>
      </a:lt2>
      <a:accent1>
        <a:srgbClr val="123250"/>
      </a:accent1>
      <a:accent2>
        <a:srgbClr val="37C391"/>
      </a:accent2>
      <a:accent3>
        <a:srgbClr val="4D657C"/>
      </a:accent3>
      <a:accent4>
        <a:srgbClr val="C4CCD3"/>
      </a:accent4>
      <a:accent5>
        <a:srgbClr val="8999A8"/>
      </a:accent5>
      <a:accent6>
        <a:srgbClr val="9CE1C9"/>
      </a:accent6>
      <a:hlink>
        <a:srgbClr val="554696"/>
      </a:hlink>
      <a:folHlink>
        <a:srgbClr val="EB4B50"/>
      </a:folHlink>
    </a:clrScheme>
    <a:fontScheme name="LBBW 20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LBBW 2021">
      <a:dk1>
        <a:srgbClr val="123250"/>
      </a:dk1>
      <a:lt1>
        <a:srgbClr val="FFFFFF"/>
      </a:lt1>
      <a:dk2>
        <a:srgbClr val="123250"/>
      </a:dk2>
      <a:lt2>
        <a:srgbClr val="FFFFFF"/>
      </a:lt2>
      <a:accent1>
        <a:srgbClr val="123250"/>
      </a:accent1>
      <a:accent2>
        <a:srgbClr val="37C391"/>
      </a:accent2>
      <a:accent3>
        <a:srgbClr val="4D657C"/>
      </a:accent3>
      <a:accent4>
        <a:srgbClr val="C4CCD3"/>
      </a:accent4>
      <a:accent5>
        <a:srgbClr val="8999A8"/>
      </a:accent5>
      <a:accent6>
        <a:srgbClr val="9CE1C9"/>
      </a:accent6>
      <a:hlink>
        <a:srgbClr val="554696"/>
      </a:hlink>
      <a:folHlink>
        <a:srgbClr val="EB4B50"/>
      </a:folHlink>
    </a:clrScheme>
    <a:fontScheme name="LBBW 20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LBBW_16zu9</Template>
  <TotalTime>0</TotalTime>
  <Words>667</Words>
  <Application>Microsoft Office PowerPoint</Application>
  <PresentationFormat>Breitbild</PresentationFormat>
  <Paragraphs>119</Paragraphs>
  <Slides>12</Slides>
  <Notes>1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Symbol</vt:lpstr>
      <vt:lpstr>LBBW</vt:lpstr>
      <vt:lpstr>think-cell Folie</vt:lpstr>
      <vt:lpstr>War Discourse and Disaster Premium </vt:lpstr>
      <vt:lpstr>Motivation &amp; Background</vt:lpstr>
      <vt:lpstr>Key Findings – Hirshleifer et. al. (2024)</vt:lpstr>
      <vt:lpstr>Methodology – Hirshleifer et. al. (2024)</vt:lpstr>
      <vt:lpstr>Our Replication – Wikipedia Pageviews  (In-Sample)</vt:lpstr>
      <vt:lpstr>Our Replication – Out-of-sample Analysis</vt:lpstr>
      <vt:lpstr>Extension of Hirshleifer et al. – Two new  Topics: Tariff &amp; Trade war</vt:lpstr>
      <vt:lpstr>Extension – Google Trends Analysis  (In-Sample)</vt:lpstr>
      <vt:lpstr>Summary of Results</vt:lpstr>
      <vt:lpstr>Summary of Results</vt:lpstr>
      <vt:lpstr>Thanks for listening. Any questions?</vt:lpstr>
      <vt:lpstr>xxxx</vt:lpstr>
    </vt:vector>
  </TitlesOfParts>
  <Manager>Name Nachname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Hasanov, Jan</dc:creator>
  <dc:description>PowerPoint Vorlage optimiert für Office 365 und Office 2016</dc:description>
  <cp:lastModifiedBy>Daniel Hirschle</cp:lastModifiedBy>
  <cp:revision>175</cp:revision>
  <cp:lastPrinted>2024-03-06T14:21:09Z</cp:lastPrinted>
  <dcterms:created xsi:type="dcterms:W3CDTF">2024-02-29T08:28:17Z</dcterms:created>
  <dcterms:modified xsi:type="dcterms:W3CDTF">2025-06-23T15:20:33Z</dcterms:modified>
</cp:coreProperties>
</file>