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468" r:id="rId3"/>
    <p:sldId id="461" r:id="rId4"/>
    <p:sldId id="459" r:id="rId5"/>
    <p:sldId id="462" r:id="rId6"/>
    <p:sldId id="463" r:id="rId7"/>
    <p:sldId id="464" r:id="rId8"/>
    <p:sldId id="465" r:id="rId9"/>
    <p:sldId id="466" r:id="rId10"/>
    <p:sldId id="467" r:id="rId11"/>
    <p:sldId id="460" r:id="rId12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531">
          <p15:clr>
            <a:srgbClr val="A4A3A4"/>
          </p15:clr>
        </p15:guide>
        <p15:guide id="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A1C"/>
    <a:srgbClr val="FFFFFF"/>
    <a:srgbClr val="7D9AA9"/>
    <a:srgbClr val="7D91AA"/>
    <a:srgbClr val="A9A28D"/>
    <a:srgbClr val="BD6005"/>
    <a:srgbClr val="BD4505"/>
    <a:srgbClr val="7D9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8203" autoAdjust="0"/>
  </p:normalViewPr>
  <p:slideViewPr>
    <p:cSldViewPr showGuides="1">
      <p:cViewPr varScale="1">
        <p:scale>
          <a:sx n="111" d="100"/>
          <a:sy n="111" d="100"/>
        </p:scale>
        <p:origin x="1432" y="200"/>
      </p:cViewPr>
      <p:guideLst>
        <p:guide orient="horz" pos="2160"/>
        <p:guide pos="2880"/>
        <p:guide pos="553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70AFC0F5-C173-9E4C-B3C4-DAA8B8E074F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737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9E3B2-551E-6D4B-ACF7-7D9D191366EF}" type="slidenum">
              <a:rPr lang="de-DE"/>
              <a:pPr/>
              <a:t>1</a:t>
            </a:fld>
            <a:endParaRPr lang="de-DE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Pandemic</a:t>
            </a:r>
            <a:r>
              <a:rPr lang="de-DE" dirty="0"/>
              <a:t>, Boycott, Bank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power in-sample </a:t>
            </a:r>
          </a:p>
          <a:p>
            <a:r>
              <a:rPr lang="de-DE" dirty="0"/>
              <a:t>War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FC0F5-C173-9E4C-B3C4-DAA8B8E074F9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63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Exploratory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10 </a:t>
            </a:r>
            <a:r>
              <a:rPr lang="de-DE" dirty="0" err="1"/>
              <a:t>topics</a:t>
            </a:r>
            <a:endParaRPr lang="de-DE" dirty="0"/>
          </a:p>
          <a:p>
            <a:r>
              <a:rPr lang="de-DE" dirty="0"/>
              <a:t>Google Trends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crisis</a:t>
            </a:r>
            <a:r>
              <a:rPr lang="de-DE" dirty="0"/>
              <a:t> </a:t>
            </a:r>
            <a:r>
              <a:rPr lang="de-DE" dirty="0" err="1"/>
              <a:t>terms</a:t>
            </a:r>
            <a:r>
              <a:rPr lang="de-DE" dirty="0"/>
              <a:t> </a:t>
            </a:r>
          </a:p>
          <a:p>
            <a:r>
              <a:rPr lang="de-DE" dirty="0"/>
              <a:t>Wikipedia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political</a:t>
            </a:r>
            <a:r>
              <a:rPr lang="de-DE" dirty="0"/>
              <a:t>/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discourse</a:t>
            </a:r>
            <a:r>
              <a:rPr lang="de-DE" dirty="0"/>
              <a:t> (War, </a:t>
            </a:r>
            <a:r>
              <a:rPr lang="de-DE" dirty="0" err="1"/>
              <a:t>Speculation</a:t>
            </a:r>
            <a:r>
              <a:rPr lang="de-DE" dirty="0"/>
              <a:t>)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FC0F5-C173-9E4C-B3C4-DAA8B8E074F9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7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4181740" y="5445866"/>
            <a:ext cx="4648200" cy="5635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1pPr>
            <a:lvl2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2pPr>
            <a:lvl3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3pPr>
            <a:lvl4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4pPr>
            <a:lvl5pPr marL="0" indent="0">
              <a:lnSpc>
                <a:spcPts val="2200"/>
              </a:lnSpc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Rectangle 77"/>
          <p:cNvSpPr>
            <a:spLocks noChangeArrowheads="1"/>
          </p:cNvSpPr>
          <p:nvPr userDrawn="1"/>
        </p:nvSpPr>
        <p:spPr bwMode="auto">
          <a:xfrm>
            <a:off x="0" y="4793972"/>
            <a:ext cx="9144000" cy="533400"/>
          </a:xfrm>
          <a:prstGeom prst="rect">
            <a:avLst/>
          </a:prstGeom>
          <a:solidFill>
            <a:srgbClr val="56AA1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7D9AA9"/>
              </a:solidFill>
              <a:latin typeface="Times" pitchFamily="1" charset="0"/>
            </a:endParaRPr>
          </a:p>
        </p:txBody>
      </p:sp>
      <p:sp>
        <p:nvSpPr>
          <p:cNvPr id="10" name="Rectangle 81"/>
          <p:cNvSpPr>
            <a:spLocks noChangeArrowheads="1"/>
          </p:cNvSpPr>
          <p:nvPr userDrawn="1"/>
        </p:nvSpPr>
        <p:spPr bwMode="auto">
          <a:xfrm>
            <a:off x="0" y="4489172"/>
            <a:ext cx="9144000" cy="3048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de-DE">
              <a:solidFill>
                <a:srgbClr val="7D9AA9"/>
              </a:solidFill>
              <a:latin typeface="Times" pitchFamily="1" charset="0"/>
            </a:endParaRPr>
          </a:p>
        </p:txBody>
      </p:sp>
      <p:pic>
        <p:nvPicPr>
          <p:cNvPr id="12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358537"/>
            <a:ext cx="9144000" cy="3126377"/>
          </a:xfrm>
          <a:prstGeom prst="rect">
            <a:avLst/>
          </a:prstGeom>
        </p:spPr>
      </p:pic>
      <p:sp>
        <p:nvSpPr>
          <p:cNvPr id="13" name="Titel 3"/>
          <p:cNvSpPr>
            <a:spLocks noGrp="1"/>
          </p:cNvSpPr>
          <p:nvPr>
            <p:ph type="title"/>
          </p:nvPr>
        </p:nvSpPr>
        <p:spPr>
          <a:xfrm>
            <a:off x="4191000" y="4793972"/>
            <a:ext cx="4800600" cy="449541"/>
          </a:xfrm>
          <a:prstGeom prst="rect">
            <a:avLst/>
          </a:prstGeom>
        </p:spPr>
        <p:txBody>
          <a:bodyPr/>
          <a:lstStyle>
            <a:lvl1pPr algn="l"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0A6E0CB-A7D3-4297-A2A0-1B87C9D56C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2751" y="318683"/>
            <a:ext cx="2457237" cy="69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9ABF3-8608-764F-A77B-BE309AD9FAE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39447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61150" y="914400"/>
            <a:ext cx="1949450" cy="4495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09625" y="914400"/>
            <a:ext cx="5699125" cy="4495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FF99D-5817-E342-90E1-4D215C25BEE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54430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DF2170-3708-F149-A142-D432F0F0FBC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40357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AABD7-E5D6-8445-876F-C79BFE351EC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20680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096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7725" y="1752600"/>
            <a:ext cx="36957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E09BC-1E89-D348-B95D-B3E5FFF5534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33314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FADBEB-C50D-0B44-9B1F-F3C222DB3BE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3852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7629F-619A-204C-A848-6CABEC2310A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79829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54C68-E1ED-6249-A826-F7BE0803A72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54146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8140B-B0A8-AE43-977D-8ACC623749B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64910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57234-B36F-884F-BA81-F646D45256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55303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9625" y="914400"/>
            <a:ext cx="78009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752600"/>
            <a:ext cx="7543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charset="0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" charset="0"/>
              </a:defRPr>
            </a:lvl1pPr>
          </a:lstStyle>
          <a:p>
            <a:fld id="{34127729-CEB1-3842-8071-F2361180593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0" y="182563"/>
            <a:ext cx="9144000" cy="0"/>
          </a:xfrm>
          <a:prstGeom prst="line">
            <a:avLst/>
          </a:prstGeom>
          <a:noFill/>
          <a:ln w="9525">
            <a:solidFill>
              <a:srgbClr val="56AA1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79388"/>
            <a:ext cx="719138" cy="179387"/>
          </a:xfrm>
          <a:prstGeom prst="rect">
            <a:avLst/>
          </a:prstGeom>
          <a:solidFill>
            <a:srgbClr val="56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1047" name="Text Box 23"/>
          <p:cNvSpPr txBox="1">
            <a:spLocks noChangeArrowheads="1"/>
          </p:cNvSpPr>
          <p:nvPr/>
        </p:nvSpPr>
        <p:spPr bwMode="auto">
          <a:xfrm>
            <a:off x="896938" y="198438"/>
            <a:ext cx="60372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de-DE" sz="1000">
                <a:solidFill>
                  <a:srgbClr val="56AA1C"/>
                </a:solidFill>
              </a:rPr>
              <a:t>Zwischentitel | Leitthema oder Name | Datum</a:t>
            </a:r>
            <a:endParaRPr lang="de-DE" sz="1000" b="1">
              <a:solidFill>
                <a:srgbClr val="56AA1C"/>
              </a:solidFill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179388" y="192088"/>
            <a:ext cx="565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>
                <a:solidFill>
                  <a:schemeClr val="bg1"/>
                </a:solidFill>
              </a:rPr>
              <a:t>Seite </a:t>
            </a:r>
            <a:fld id="{BF91F452-0EDE-914E-A588-A29DF13A12E3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>
              <a:solidFill>
                <a:schemeClr val="bg1"/>
              </a:solidFill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0" y="1751013"/>
            <a:ext cx="9144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rot="-5400000">
            <a:off x="-2518569" y="3437732"/>
            <a:ext cx="683736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+mj-lt"/>
          <a:ea typeface="+mj-ea"/>
          <a:cs typeface="+mj-cs"/>
        </a:defRPr>
      </a:lvl1pPr>
      <a:lvl2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2pPr>
      <a:lvl3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3pPr>
      <a:lvl4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4pPr>
      <a:lvl5pPr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5pPr>
      <a:lvl6pPr marL="4572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6pPr>
      <a:lvl7pPr marL="9144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7pPr>
      <a:lvl8pPr marL="13716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8pPr>
      <a:lvl9pPr marL="1828800" algn="l" rtl="0" fontAlgn="base">
        <a:lnSpc>
          <a:spcPts val="2400"/>
        </a:lnSpc>
        <a:spcBef>
          <a:spcPct val="0"/>
        </a:spcBef>
        <a:spcAft>
          <a:spcPct val="0"/>
        </a:spcAft>
        <a:defRPr sz="2000" b="1">
          <a:solidFill>
            <a:srgbClr val="56AA1C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lnSpc>
          <a:spcPts val="2000"/>
        </a:lnSpc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Text Box 33"/>
          <p:cNvSpPr txBox="1">
            <a:spLocks noChangeArrowheads="1"/>
          </p:cNvSpPr>
          <p:nvPr/>
        </p:nvSpPr>
        <p:spPr bwMode="auto">
          <a:xfrm>
            <a:off x="228600" y="6203950"/>
            <a:ext cx="2895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200"/>
              </a:lnSpc>
              <a:buClr>
                <a:schemeClr val="tx2"/>
              </a:buClr>
              <a:buFont typeface="Times" charset="0"/>
              <a:buNone/>
            </a:pPr>
            <a:r>
              <a:rPr lang="de-DE" sz="900" dirty="0">
                <a:solidFill>
                  <a:srgbClr val="323232"/>
                </a:solidFill>
                <a:latin typeface="Arial" charset="0"/>
              </a:rPr>
              <a:t>Name | Datum | sonstige Infos, auch mehrzeilig möglich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CC1C6-D96B-2FF6-0725-CA4D99DD3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40DB4FD9-BC54-8133-C876-69F68F769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0AE077E3-9972-48A5-DA4C-A43F510CD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•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in-sample,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 &amp; Boycott.</a:t>
            </a:r>
          </a:p>
          <a:p>
            <a:r>
              <a:rPr lang="de-DE" dirty="0"/>
              <a:t>• OOS </a:t>
            </a:r>
            <a:r>
              <a:rPr lang="de-DE" dirty="0" err="1"/>
              <a:t>forecasts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—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noted</a:t>
            </a:r>
            <a:r>
              <a:rPr lang="de-DE" dirty="0"/>
              <a:t> in Hirshleifer et al. (2024.</a:t>
            </a:r>
          </a:p>
          <a:p>
            <a:r>
              <a:rPr lang="de-DE" dirty="0"/>
              <a:t>• Google Trends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complementary</a:t>
            </a:r>
            <a:r>
              <a:rPr lang="de-DE" dirty="0"/>
              <a:t> but </a:t>
            </a:r>
            <a:r>
              <a:rPr lang="de-DE" dirty="0" err="1"/>
              <a:t>topic-dependent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strength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• Replication </a:t>
            </a:r>
            <a:r>
              <a:rPr lang="de-DE" dirty="0" err="1"/>
              <a:t>validates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'</a:t>
            </a:r>
            <a:r>
              <a:rPr lang="de-DE" dirty="0" err="1"/>
              <a:t>disaster</a:t>
            </a:r>
            <a:r>
              <a:rPr lang="de-DE" dirty="0"/>
              <a:t> premium' </a:t>
            </a:r>
            <a:r>
              <a:rPr lang="de-DE" dirty="0" err="1"/>
              <a:t>hypothesis</a:t>
            </a:r>
            <a:r>
              <a:rPr lang="de-DE" dirty="0"/>
              <a:t>.</a:t>
            </a:r>
          </a:p>
          <a:p>
            <a:r>
              <a:rPr lang="de-DE" dirty="0"/>
              <a:t>• </a:t>
            </a:r>
            <a:r>
              <a:rPr lang="de-DE" dirty="0" err="1"/>
              <a:t>Extensions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narrative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and </a:t>
            </a:r>
            <a:r>
              <a:rPr lang="de-DE" dirty="0" err="1"/>
              <a:t>platforms</a:t>
            </a:r>
            <a:r>
              <a:rPr lang="de-DE" dirty="0"/>
              <a:t>.</a:t>
            </a:r>
          </a:p>
          <a:p>
            <a:r>
              <a:rPr lang="de-DE" dirty="0"/>
              <a:t>• Future </a:t>
            </a:r>
            <a:r>
              <a:rPr lang="de-DE" dirty="0" err="1"/>
              <a:t>work</a:t>
            </a:r>
            <a:r>
              <a:rPr lang="de-DE" dirty="0"/>
              <a:t>: Combine </a:t>
            </a:r>
            <a:r>
              <a:rPr lang="de-DE" dirty="0" err="1"/>
              <a:t>signals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multivariate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expand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global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587149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Die Uni-Farben im Überblick</a:t>
            </a:r>
          </a:p>
        </p:txBody>
      </p:sp>
      <p:sp>
        <p:nvSpPr>
          <p:cNvPr id="583747" name="Rectangle 67"/>
          <p:cNvSpPr>
            <a:spLocks noChangeArrowheads="1"/>
          </p:cNvSpPr>
          <p:nvPr/>
        </p:nvSpPr>
        <p:spPr bwMode="auto">
          <a:xfrm>
            <a:off x="923925" y="2603500"/>
            <a:ext cx="609600" cy="457200"/>
          </a:xfrm>
          <a:prstGeom prst="rect">
            <a:avLst/>
          </a:prstGeom>
          <a:solidFill>
            <a:srgbClr val="AAA2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8" name="Rectangle 68"/>
          <p:cNvSpPr>
            <a:spLocks noChangeArrowheads="1"/>
          </p:cNvSpPr>
          <p:nvPr/>
        </p:nvSpPr>
        <p:spPr bwMode="auto">
          <a:xfrm>
            <a:off x="1685925" y="2603500"/>
            <a:ext cx="609600" cy="457200"/>
          </a:xfrm>
          <a:prstGeom prst="rect">
            <a:avLst/>
          </a:prstGeom>
          <a:solidFill>
            <a:srgbClr val="AAA28D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49" name="Rectangle 69"/>
          <p:cNvSpPr>
            <a:spLocks noChangeArrowheads="1"/>
          </p:cNvSpPr>
          <p:nvPr/>
        </p:nvSpPr>
        <p:spPr bwMode="auto">
          <a:xfrm>
            <a:off x="2447925" y="2603500"/>
            <a:ext cx="609600" cy="457200"/>
          </a:xfrm>
          <a:prstGeom prst="rect">
            <a:avLst/>
          </a:prstGeom>
          <a:solidFill>
            <a:srgbClr val="AAA28D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0" name="Rectangle 70"/>
          <p:cNvSpPr>
            <a:spLocks noChangeArrowheads="1"/>
          </p:cNvSpPr>
          <p:nvPr/>
        </p:nvSpPr>
        <p:spPr bwMode="auto">
          <a:xfrm>
            <a:off x="3209925" y="2603500"/>
            <a:ext cx="609600" cy="457200"/>
          </a:xfrm>
          <a:prstGeom prst="rect">
            <a:avLst/>
          </a:prstGeom>
          <a:solidFill>
            <a:srgbClr val="AAA28D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1" name="Rectangle 71"/>
          <p:cNvSpPr>
            <a:spLocks noChangeArrowheads="1"/>
          </p:cNvSpPr>
          <p:nvPr/>
        </p:nvSpPr>
        <p:spPr bwMode="auto">
          <a:xfrm>
            <a:off x="3971925" y="2603500"/>
            <a:ext cx="609600" cy="457200"/>
          </a:xfrm>
          <a:prstGeom prst="rect">
            <a:avLst/>
          </a:prstGeom>
          <a:solidFill>
            <a:srgbClr val="AAA28D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2" name="Rectangle 72"/>
          <p:cNvSpPr>
            <a:spLocks noChangeArrowheads="1"/>
          </p:cNvSpPr>
          <p:nvPr/>
        </p:nvSpPr>
        <p:spPr bwMode="auto">
          <a:xfrm>
            <a:off x="4733925" y="2603500"/>
            <a:ext cx="608013" cy="457200"/>
          </a:xfrm>
          <a:prstGeom prst="rect">
            <a:avLst/>
          </a:prstGeom>
          <a:solidFill>
            <a:srgbClr val="AAA28D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3" name="Rectangle 73"/>
          <p:cNvSpPr>
            <a:spLocks noChangeArrowheads="1"/>
          </p:cNvSpPr>
          <p:nvPr/>
        </p:nvSpPr>
        <p:spPr bwMode="auto">
          <a:xfrm>
            <a:off x="5495925" y="2603500"/>
            <a:ext cx="608013" cy="457200"/>
          </a:xfrm>
          <a:prstGeom prst="rect">
            <a:avLst/>
          </a:prstGeom>
          <a:solidFill>
            <a:srgbClr val="AAA28D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4" name="Rectangle 74"/>
          <p:cNvSpPr>
            <a:spLocks noChangeArrowheads="1"/>
          </p:cNvSpPr>
          <p:nvPr/>
        </p:nvSpPr>
        <p:spPr bwMode="auto">
          <a:xfrm>
            <a:off x="6257925" y="2603500"/>
            <a:ext cx="608013" cy="457200"/>
          </a:xfrm>
          <a:prstGeom prst="rect">
            <a:avLst/>
          </a:prstGeom>
          <a:solidFill>
            <a:srgbClr val="AAA28D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5" name="Rectangle 75"/>
          <p:cNvSpPr>
            <a:spLocks noChangeArrowheads="1"/>
          </p:cNvSpPr>
          <p:nvPr/>
        </p:nvSpPr>
        <p:spPr bwMode="auto">
          <a:xfrm>
            <a:off x="7029450" y="2603500"/>
            <a:ext cx="608013" cy="457200"/>
          </a:xfrm>
          <a:prstGeom prst="rect">
            <a:avLst/>
          </a:prstGeom>
          <a:solidFill>
            <a:srgbClr val="AAA28D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6" name="Rectangle 76"/>
          <p:cNvSpPr>
            <a:spLocks noChangeArrowheads="1"/>
          </p:cNvSpPr>
          <p:nvPr/>
        </p:nvSpPr>
        <p:spPr bwMode="auto">
          <a:xfrm>
            <a:off x="7791450" y="2603500"/>
            <a:ext cx="608013" cy="457200"/>
          </a:xfrm>
          <a:prstGeom prst="rect">
            <a:avLst/>
          </a:prstGeom>
          <a:solidFill>
            <a:srgbClr val="AAA28D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A2A180"/>
              </a:solidFill>
              <a:latin typeface="Times" charset="0"/>
            </a:endParaRPr>
          </a:p>
        </p:txBody>
      </p:sp>
      <p:sp>
        <p:nvSpPr>
          <p:cNvPr id="583757" name="Rectangle 77"/>
          <p:cNvSpPr>
            <a:spLocks noChangeArrowheads="1"/>
          </p:cNvSpPr>
          <p:nvPr/>
        </p:nvSpPr>
        <p:spPr bwMode="auto">
          <a:xfrm>
            <a:off x="914400" y="1841500"/>
            <a:ext cx="609600" cy="457200"/>
          </a:xfrm>
          <a:prstGeom prst="rect">
            <a:avLst/>
          </a:prstGeom>
          <a:solidFill>
            <a:srgbClr val="7D9A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8" name="Rectangle 78"/>
          <p:cNvSpPr>
            <a:spLocks noChangeArrowheads="1"/>
          </p:cNvSpPr>
          <p:nvPr/>
        </p:nvSpPr>
        <p:spPr bwMode="auto">
          <a:xfrm>
            <a:off x="1676400" y="1841500"/>
            <a:ext cx="609600" cy="457200"/>
          </a:xfrm>
          <a:prstGeom prst="rect">
            <a:avLst/>
          </a:prstGeom>
          <a:solidFill>
            <a:srgbClr val="7D9AAA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59" name="Rectangle 79"/>
          <p:cNvSpPr>
            <a:spLocks noChangeArrowheads="1"/>
          </p:cNvSpPr>
          <p:nvPr/>
        </p:nvSpPr>
        <p:spPr bwMode="auto">
          <a:xfrm>
            <a:off x="2438400" y="1841500"/>
            <a:ext cx="609600" cy="457200"/>
          </a:xfrm>
          <a:prstGeom prst="rect">
            <a:avLst/>
          </a:prstGeom>
          <a:solidFill>
            <a:srgbClr val="7D9AAA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0" name="Rectangle 80"/>
          <p:cNvSpPr>
            <a:spLocks noChangeArrowheads="1"/>
          </p:cNvSpPr>
          <p:nvPr/>
        </p:nvSpPr>
        <p:spPr bwMode="auto">
          <a:xfrm>
            <a:off x="3209925" y="1841500"/>
            <a:ext cx="609600" cy="457200"/>
          </a:xfrm>
          <a:prstGeom prst="rect">
            <a:avLst/>
          </a:prstGeom>
          <a:solidFill>
            <a:srgbClr val="7D9AAA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1" name="Rectangle 81"/>
          <p:cNvSpPr>
            <a:spLocks noChangeArrowheads="1"/>
          </p:cNvSpPr>
          <p:nvPr/>
        </p:nvSpPr>
        <p:spPr bwMode="auto">
          <a:xfrm>
            <a:off x="3962400" y="1841500"/>
            <a:ext cx="609600" cy="457200"/>
          </a:xfrm>
          <a:prstGeom prst="rect">
            <a:avLst/>
          </a:prstGeom>
          <a:solidFill>
            <a:srgbClr val="7D9AAA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2" name="Rectangle 82"/>
          <p:cNvSpPr>
            <a:spLocks noChangeArrowheads="1"/>
          </p:cNvSpPr>
          <p:nvPr/>
        </p:nvSpPr>
        <p:spPr bwMode="auto">
          <a:xfrm>
            <a:off x="4724400" y="1841500"/>
            <a:ext cx="608013" cy="457200"/>
          </a:xfrm>
          <a:prstGeom prst="rect">
            <a:avLst/>
          </a:prstGeom>
          <a:solidFill>
            <a:srgbClr val="7D9AAA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3" name="Rectangle 83"/>
          <p:cNvSpPr>
            <a:spLocks noChangeArrowheads="1"/>
          </p:cNvSpPr>
          <p:nvPr/>
        </p:nvSpPr>
        <p:spPr bwMode="auto">
          <a:xfrm>
            <a:off x="5486400" y="1841500"/>
            <a:ext cx="608013" cy="457200"/>
          </a:xfrm>
          <a:prstGeom prst="rect">
            <a:avLst/>
          </a:prstGeom>
          <a:solidFill>
            <a:srgbClr val="7D9AAA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4" name="Rectangle 84"/>
          <p:cNvSpPr>
            <a:spLocks noChangeArrowheads="1"/>
          </p:cNvSpPr>
          <p:nvPr/>
        </p:nvSpPr>
        <p:spPr bwMode="auto">
          <a:xfrm>
            <a:off x="6248400" y="1841500"/>
            <a:ext cx="608013" cy="457200"/>
          </a:xfrm>
          <a:prstGeom prst="rect">
            <a:avLst/>
          </a:prstGeom>
          <a:solidFill>
            <a:srgbClr val="7D9AAA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5" name="Rectangle 85"/>
          <p:cNvSpPr>
            <a:spLocks noChangeArrowheads="1"/>
          </p:cNvSpPr>
          <p:nvPr/>
        </p:nvSpPr>
        <p:spPr bwMode="auto">
          <a:xfrm>
            <a:off x="7019925" y="1841500"/>
            <a:ext cx="608013" cy="457200"/>
          </a:xfrm>
          <a:prstGeom prst="rect">
            <a:avLst/>
          </a:prstGeom>
          <a:solidFill>
            <a:srgbClr val="7D9AAA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6" name="Rectangle 86"/>
          <p:cNvSpPr>
            <a:spLocks noChangeArrowheads="1"/>
          </p:cNvSpPr>
          <p:nvPr/>
        </p:nvSpPr>
        <p:spPr bwMode="auto">
          <a:xfrm>
            <a:off x="7781925" y="1841500"/>
            <a:ext cx="608013" cy="457200"/>
          </a:xfrm>
          <a:prstGeom prst="rect">
            <a:avLst/>
          </a:prstGeom>
          <a:solidFill>
            <a:srgbClr val="7D9AAA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de-DE">
              <a:solidFill>
                <a:srgbClr val="7D9AA9"/>
              </a:solidFill>
              <a:latin typeface="Times" charset="0"/>
            </a:endParaRPr>
          </a:p>
        </p:txBody>
      </p:sp>
      <p:sp>
        <p:nvSpPr>
          <p:cNvPr id="583767" name="Text Box 87"/>
          <p:cNvSpPr txBox="1">
            <a:spLocks noChangeArrowheads="1"/>
          </p:cNvSpPr>
          <p:nvPr/>
        </p:nvSpPr>
        <p:spPr bwMode="auto">
          <a:xfrm>
            <a:off x="923925" y="1625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Blau sRGB 100%: 125-154-170,  Prozentwerte von 100%-10% in 10er-Schritten	</a:t>
            </a:r>
          </a:p>
        </p:txBody>
      </p:sp>
      <p:sp>
        <p:nvSpPr>
          <p:cNvPr id="583768" name="Text Box 88"/>
          <p:cNvSpPr txBox="1">
            <a:spLocks noChangeArrowheads="1"/>
          </p:cNvSpPr>
          <p:nvPr/>
        </p:nvSpPr>
        <p:spPr bwMode="auto">
          <a:xfrm>
            <a:off x="923925" y="2387600"/>
            <a:ext cx="5781675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Farbwert Beige sRGB 100%: 169-162-141,  Prozentwerte von 100%-10% in 10er-Schritten	</a:t>
            </a:r>
          </a:p>
        </p:txBody>
      </p:sp>
      <p:sp>
        <p:nvSpPr>
          <p:cNvPr id="583769" name="Rectangle 89"/>
          <p:cNvSpPr>
            <a:spLocks noChangeArrowheads="1"/>
          </p:cNvSpPr>
          <p:nvPr/>
        </p:nvSpPr>
        <p:spPr bwMode="auto">
          <a:xfrm>
            <a:off x="914400" y="3390900"/>
            <a:ext cx="609600" cy="457200"/>
          </a:xfrm>
          <a:prstGeom prst="rect">
            <a:avLst/>
          </a:prstGeom>
          <a:solidFill>
            <a:srgbClr val="57AA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0" name="Rectangle 90"/>
          <p:cNvSpPr>
            <a:spLocks noChangeArrowheads="1"/>
          </p:cNvSpPr>
          <p:nvPr/>
        </p:nvSpPr>
        <p:spPr bwMode="auto">
          <a:xfrm>
            <a:off x="1676400" y="3390900"/>
            <a:ext cx="609600" cy="457200"/>
          </a:xfrm>
          <a:prstGeom prst="rect">
            <a:avLst/>
          </a:prstGeom>
          <a:solidFill>
            <a:srgbClr val="57AA1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1" name="Rectangle 91"/>
          <p:cNvSpPr>
            <a:spLocks noChangeArrowheads="1"/>
          </p:cNvSpPr>
          <p:nvPr/>
        </p:nvSpPr>
        <p:spPr bwMode="auto">
          <a:xfrm>
            <a:off x="2438400" y="3390900"/>
            <a:ext cx="609600" cy="457200"/>
          </a:xfrm>
          <a:prstGeom prst="rect">
            <a:avLst/>
          </a:prstGeom>
          <a:solidFill>
            <a:srgbClr val="57AA1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2" name="Rectangle 92"/>
          <p:cNvSpPr>
            <a:spLocks noChangeArrowheads="1"/>
          </p:cNvSpPr>
          <p:nvPr/>
        </p:nvSpPr>
        <p:spPr bwMode="auto">
          <a:xfrm>
            <a:off x="3200400" y="3390900"/>
            <a:ext cx="609600" cy="457200"/>
          </a:xfrm>
          <a:prstGeom prst="rect">
            <a:avLst/>
          </a:prstGeom>
          <a:solidFill>
            <a:srgbClr val="57AA1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3" name="Rectangle 93"/>
          <p:cNvSpPr>
            <a:spLocks noChangeArrowheads="1"/>
          </p:cNvSpPr>
          <p:nvPr/>
        </p:nvSpPr>
        <p:spPr bwMode="auto">
          <a:xfrm>
            <a:off x="3962400" y="3390900"/>
            <a:ext cx="609600" cy="457200"/>
          </a:xfrm>
          <a:prstGeom prst="rect">
            <a:avLst/>
          </a:prstGeom>
          <a:solidFill>
            <a:srgbClr val="57AA1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4" name="Rectangle 94"/>
          <p:cNvSpPr>
            <a:spLocks noChangeArrowheads="1"/>
          </p:cNvSpPr>
          <p:nvPr/>
        </p:nvSpPr>
        <p:spPr bwMode="auto">
          <a:xfrm>
            <a:off x="4724400" y="3390900"/>
            <a:ext cx="609600" cy="457200"/>
          </a:xfrm>
          <a:prstGeom prst="rect">
            <a:avLst/>
          </a:prstGeom>
          <a:solidFill>
            <a:srgbClr val="57AA1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5" name="Rectangle 95"/>
          <p:cNvSpPr>
            <a:spLocks noChangeArrowheads="1"/>
          </p:cNvSpPr>
          <p:nvPr/>
        </p:nvSpPr>
        <p:spPr bwMode="auto">
          <a:xfrm>
            <a:off x="5486400" y="3390900"/>
            <a:ext cx="609600" cy="457200"/>
          </a:xfrm>
          <a:prstGeom prst="rect">
            <a:avLst/>
          </a:prstGeom>
          <a:solidFill>
            <a:srgbClr val="57AA1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6" name="Rectangle 96"/>
          <p:cNvSpPr>
            <a:spLocks noChangeArrowheads="1"/>
          </p:cNvSpPr>
          <p:nvPr/>
        </p:nvSpPr>
        <p:spPr bwMode="auto">
          <a:xfrm>
            <a:off x="6248400" y="3390900"/>
            <a:ext cx="609600" cy="457200"/>
          </a:xfrm>
          <a:prstGeom prst="rect">
            <a:avLst/>
          </a:prstGeom>
          <a:solidFill>
            <a:srgbClr val="57AA1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7" name="Rectangle 97"/>
          <p:cNvSpPr>
            <a:spLocks noChangeArrowheads="1"/>
          </p:cNvSpPr>
          <p:nvPr/>
        </p:nvSpPr>
        <p:spPr bwMode="auto">
          <a:xfrm>
            <a:off x="7010400" y="3390900"/>
            <a:ext cx="609600" cy="457200"/>
          </a:xfrm>
          <a:prstGeom prst="rect">
            <a:avLst/>
          </a:prstGeom>
          <a:solidFill>
            <a:srgbClr val="57AA1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8" name="Rectangle 98"/>
          <p:cNvSpPr>
            <a:spLocks noChangeArrowheads="1"/>
          </p:cNvSpPr>
          <p:nvPr/>
        </p:nvSpPr>
        <p:spPr bwMode="auto">
          <a:xfrm>
            <a:off x="7772400" y="3390900"/>
            <a:ext cx="609600" cy="457200"/>
          </a:xfrm>
          <a:prstGeom prst="rect">
            <a:avLst/>
          </a:prstGeom>
          <a:solidFill>
            <a:srgbClr val="57AA1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79" name="Rectangle 99"/>
          <p:cNvSpPr>
            <a:spLocks noChangeArrowheads="1"/>
          </p:cNvSpPr>
          <p:nvPr/>
        </p:nvSpPr>
        <p:spPr bwMode="auto">
          <a:xfrm>
            <a:off x="914400" y="4191000"/>
            <a:ext cx="609600" cy="457200"/>
          </a:xfrm>
          <a:prstGeom prst="rect">
            <a:avLst/>
          </a:prstGeom>
          <a:solidFill>
            <a:srgbClr val="A326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0" name="Rectangle 100"/>
          <p:cNvSpPr>
            <a:spLocks noChangeArrowheads="1"/>
          </p:cNvSpPr>
          <p:nvPr/>
        </p:nvSpPr>
        <p:spPr bwMode="auto">
          <a:xfrm>
            <a:off x="1676400" y="4191000"/>
            <a:ext cx="609600" cy="457200"/>
          </a:xfrm>
          <a:prstGeom prst="rect">
            <a:avLst/>
          </a:prstGeom>
          <a:solidFill>
            <a:srgbClr val="A32638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1" name="Rectangle 101"/>
          <p:cNvSpPr>
            <a:spLocks noChangeArrowheads="1"/>
          </p:cNvSpPr>
          <p:nvPr/>
        </p:nvSpPr>
        <p:spPr bwMode="auto">
          <a:xfrm>
            <a:off x="2438400" y="4191000"/>
            <a:ext cx="609600" cy="457200"/>
          </a:xfrm>
          <a:prstGeom prst="rect">
            <a:avLst/>
          </a:prstGeom>
          <a:solidFill>
            <a:srgbClr val="A32638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2" name="Rectangle 102"/>
          <p:cNvSpPr>
            <a:spLocks noChangeArrowheads="1"/>
          </p:cNvSpPr>
          <p:nvPr/>
        </p:nvSpPr>
        <p:spPr bwMode="auto">
          <a:xfrm>
            <a:off x="3200400" y="4191000"/>
            <a:ext cx="609600" cy="457200"/>
          </a:xfrm>
          <a:prstGeom prst="rect">
            <a:avLst/>
          </a:prstGeom>
          <a:solidFill>
            <a:srgbClr val="A32638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3" name="Rectangle 103"/>
          <p:cNvSpPr>
            <a:spLocks noChangeArrowheads="1"/>
          </p:cNvSpPr>
          <p:nvPr/>
        </p:nvSpPr>
        <p:spPr bwMode="auto">
          <a:xfrm>
            <a:off x="3962400" y="4191000"/>
            <a:ext cx="609600" cy="457200"/>
          </a:xfrm>
          <a:prstGeom prst="rect">
            <a:avLst/>
          </a:prstGeom>
          <a:solidFill>
            <a:srgbClr val="A32638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4" name="Rectangle 104"/>
          <p:cNvSpPr>
            <a:spLocks noChangeArrowheads="1"/>
          </p:cNvSpPr>
          <p:nvPr/>
        </p:nvSpPr>
        <p:spPr bwMode="auto">
          <a:xfrm>
            <a:off x="4724400" y="4191000"/>
            <a:ext cx="609600" cy="457200"/>
          </a:xfrm>
          <a:prstGeom prst="rect">
            <a:avLst/>
          </a:prstGeom>
          <a:solidFill>
            <a:srgbClr val="A3263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5" name="Rectangle 105"/>
          <p:cNvSpPr>
            <a:spLocks noChangeArrowheads="1"/>
          </p:cNvSpPr>
          <p:nvPr/>
        </p:nvSpPr>
        <p:spPr bwMode="auto">
          <a:xfrm>
            <a:off x="5486400" y="4191000"/>
            <a:ext cx="609600" cy="457200"/>
          </a:xfrm>
          <a:prstGeom prst="rect">
            <a:avLst/>
          </a:prstGeom>
          <a:solidFill>
            <a:srgbClr val="A32638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6" name="Rectangle 106"/>
          <p:cNvSpPr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solidFill>
            <a:srgbClr val="A32638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7" name="Rectangle 107"/>
          <p:cNvSpPr>
            <a:spLocks noChangeArrowheads="1"/>
          </p:cNvSpPr>
          <p:nvPr/>
        </p:nvSpPr>
        <p:spPr bwMode="auto">
          <a:xfrm>
            <a:off x="7010400" y="4191000"/>
            <a:ext cx="609600" cy="457200"/>
          </a:xfrm>
          <a:prstGeom prst="rect">
            <a:avLst/>
          </a:prstGeom>
          <a:solidFill>
            <a:srgbClr val="A32638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8" name="Rectangle 108"/>
          <p:cNvSpPr>
            <a:spLocks noChangeArrowheads="1"/>
          </p:cNvSpPr>
          <p:nvPr/>
        </p:nvSpPr>
        <p:spPr bwMode="auto">
          <a:xfrm>
            <a:off x="7772400" y="4191000"/>
            <a:ext cx="609600" cy="457200"/>
          </a:xfrm>
          <a:prstGeom prst="rect">
            <a:avLst/>
          </a:prstGeom>
          <a:solidFill>
            <a:srgbClr val="A32638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89" name="Rectangle 109"/>
          <p:cNvSpPr>
            <a:spLocks noChangeArrowheads="1"/>
          </p:cNvSpPr>
          <p:nvPr/>
        </p:nvSpPr>
        <p:spPr bwMode="auto">
          <a:xfrm>
            <a:off x="914400" y="4978400"/>
            <a:ext cx="609600" cy="457200"/>
          </a:xfrm>
          <a:prstGeom prst="rect">
            <a:avLst/>
          </a:prstGeom>
          <a:solidFill>
            <a:srgbClr val="BD600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0" name="Rectangle 110"/>
          <p:cNvSpPr>
            <a:spLocks noChangeArrowheads="1"/>
          </p:cNvSpPr>
          <p:nvPr/>
        </p:nvSpPr>
        <p:spPr bwMode="auto">
          <a:xfrm>
            <a:off x="1676400" y="4978400"/>
            <a:ext cx="609600" cy="457200"/>
          </a:xfrm>
          <a:prstGeom prst="rect">
            <a:avLst/>
          </a:prstGeom>
          <a:solidFill>
            <a:srgbClr val="BD6005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1" name="Rectangle 111"/>
          <p:cNvSpPr>
            <a:spLocks noChangeArrowheads="1"/>
          </p:cNvSpPr>
          <p:nvPr/>
        </p:nvSpPr>
        <p:spPr bwMode="auto">
          <a:xfrm>
            <a:off x="2438400" y="4978400"/>
            <a:ext cx="609600" cy="457200"/>
          </a:xfrm>
          <a:prstGeom prst="rect">
            <a:avLst/>
          </a:prstGeom>
          <a:solidFill>
            <a:srgbClr val="BD6005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2" name="Rectangle 112"/>
          <p:cNvSpPr>
            <a:spLocks noChangeArrowheads="1"/>
          </p:cNvSpPr>
          <p:nvPr/>
        </p:nvSpPr>
        <p:spPr bwMode="auto">
          <a:xfrm>
            <a:off x="3200400" y="4978400"/>
            <a:ext cx="609600" cy="457200"/>
          </a:xfrm>
          <a:prstGeom prst="rect">
            <a:avLst/>
          </a:prstGeom>
          <a:solidFill>
            <a:srgbClr val="BD6005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3" name="Rectangle 113"/>
          <p:cNvSpPr>
            <a:spLocks noChangeArrowheads="1"/>
          </p:cNvSpPr>
          <p:nvPr/>
        </p:nvSpPr>
        <p:spPr bwMode="auto">
          <a:xfrm>
            <a:off x="3962400" y="4978400"/>
            <a:ext cx="609600" cy="457200"/>
          </a:xfrm>
          <a:prstGeom prst="rect">
            <a:avLst/>
          </a:prstGeom>
          <a:solidFill>
            <a:srgbClr val="BD6005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4" name="Rectangle 114"/>
          <p:cNvSpPr>
            <a:spLocks noChangeArrowheads="1"/>
          </p:cNvSpPr>
          <p:nvPr/>
        </p:nvSpPr>
        <p:spPr bwMode="auto">
          <a:xfrm>
            <a:off x="4724400" y="4978400"/>
            <a:ext cx="609600" cy="457200"/>
          </a:xfrm>
          <a:prstGeom prst="rect">
            <a:avLst/>
          </a:prstGeom>
          <a:solidFill>
            <a:srgbClr val="BD6005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5" name="Rectangle 115"/>
          <p:cNvSpPr>
            <a:spLocks noChangeArrowheads="1"/>
          </p:cNvSpPr>
          <p:nvPr/>
        </p:nvSpPr>
        <p:spPr bwMode="auto">
          <a:xfrm>
            <a:off x="5486400" y="4978400"/>
            <a:ext cx="609600" cy="457200"/>
          </a:xfrm>
          <a:prstGeom prst="rect">
            <a:avLst/>
          </a:prstGeom>
          <a:solidFill>
            <a:srgbClr val="BD6005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6" name="Rectangle 116"/>
          <p:cNvSpPr>
            <a:spLocks noChangeArrowheads="1"/>
          </p:cNvSpPr>
          <p:nvPr/>
        </p:nvSpPr>
        <p:spPr bwMode="auto">
          <a:xfrm>
            <a:off x="6248400" y="4978400"/>
            <a:ext cx="609600" cy="457200"/>
          </a:xfrm>
          <a:prstGeom prst="rect">
            <a:avLst/>
          </a:prstGeom>
          <a:solidFill>
            <a:srgbClr val="BD6005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7" name="Rectangle 117"/>
          <p:cNvSpPr>
            <a:spLocks noChangeArrowheads="1"/>
          </p:cNvSpPr>
          <p:nvPr/>
        </p:nvSpPr>
        <p:spPr bwMode="auto">
          <a:xfrm>
            <a:off x="7010400" y="4978400"/>
            <a:ext cx="609600" cy="457200"/>
          </a:xfrm>
          <a:prstGeom prst="rect">
            <a:avLst/>
          </a:prstGeom>
          <a:solidFill>
            <a:srgbClr val="BD6005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8" name="Rectangle 118"/>
          <p:cNvSpPr>
            <a:spLocks noChangeArrowheads="1"/>
          </p:cNvSpPr>
          <p:nvPr/>
        </p:nvSpPr>
        <p:spPr bwMode="auto">
          <a:xfrm>
            <a:off x="7772400" y="4978400"/>
            <a:ext cx="609600" cy="457200"/>
          </a:xfrm>
          <a:prstGeom prst="rect">
            <a:avLst/>
          </a:prstGeom>
          <a:solidFill>
            <a:srgbClr val="BD600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799" name="Rectangle 119"/>
          <p:cNvSpPr>
            <a:spLocks noChangeArrowheads="1"/>
          </p:cNvSpPr>
          <p:nvPr/>
        </p:nvSpPr>
        <p:spPr bwMode="auto">
          <a:xfrm>
            <a:off x="914400" y="5791200"/>
            <a:ext cx="609600" cy="457200"/>
          </a:xfrm>
          <a:prstGeom prst="rect">
            <a:avLst/>
          </a:prstGeom>
          <a:solidFill>
            <a:srgbClr val="2654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0" name="Rectangle 120"/>
          <p:cNvSpPr>
            <a:spLocks noChangeArrowheads="1"/>
          </p:cNvSpPr>
          <p:nvPr/>
        </p:nvSpPr>
        <p:spPr bwMode="auto">
          <a:xfrm>
            <a:off x="1676400" y="5791200"/>
            <a:ext cx="609600" cy="457200"/>
          </a:xfrm>
          <a:prstGeom prst="rect">
            <a:avLst/>
          </a:prstGeom>
          <a:solidFill>
            <a:srgbClr val="26547C">
              <a:alpha val="8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1" name="Rectangle 121"/>
          <p:cNvSpPr>
            <a:spLocks noChangeArrowheads="1"/>
          </p:cNvSpPr>
          <p:nvPr/>
        </p:nvSpPr>
        <p:spPr bwMode="auto">
          <a:xfrm>
            <a:off x="2438400" y="5791200"/>
            <a:ext cx="609600" cy="457200"/>
          </a:xfrm>
          <a:prstGeom prst="rect">
            <a:avLst/>
          </a:prstGeom>
          <a:solidFill>
            <a:srgbClr val="26547C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2" name="Rectangle 122"/>
          <p:cNvSpPr>
            <a:spLocks noChangeArrowheads="1"/>
          </p:cNvSpPr>
          <p:nvPr/>
        </p:nvSpPr>
        <p:spPr bwMode="auto">
          <a:xfrm>
            <a:off x="3200400" y="5791200"/>
            <a:ext cx="609600" cy="457200"/>
          </a:xfrm>
          <a:prstGeom prst="rect">
            <a:avLst/>
          </a:prstGeom>
          <a:solidFill>
            <a:srgbClr val="26547C">
              <a:alpha val="7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3" name="Rectangle 123"/>
          <p:cNvSpPr>
            <a:spLocks noChangeArrowheads="1"/>
          </p:cNvSpPr>
          <p:nvPr/>
        </p:nvSpPr>
        <p:spPr bwMode="auto">
          <a:xfrm>
            <a:off x="3962400" y="5791200"/>
            <a:ext cx="609600" cy="457200"/>
          </a:xfrm>
          <a:prstGeom prst="rect">
            <a:avLst/>
          </a:prstGeom>
          <a:solidFill>
            <a:srgbClr val="26547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4" name="Rectangle 124"/>
          <p:cNvSpPr>
            <a:spLocks noChangeArrowheads="1"/>
          </p:cNvSpPr>
          <p:nvPr/>
        </p:nvSpPr>
        <p:spPr bwMode="auto">
          <a:xfrm>
            <a:off x="4724400" y="5791200"/>
            <a:ext cx="609600" cy="457200"/>
          </a:xfrm>
          <a:prstGeom prst="rect">
            <a:avLst/>
          </a:prstGeom>
          <a:solidFill>
            <a:srgbClr val="26547C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5" name="Rectangle 125"/>
          <p:cNvSpPr>
            <a:spLocks noChangeArrowheads="1"/>
          </p:cNvSpPr>
          <p:nvPr/>
        </p:nvSpPr>
        <p:spPr bwMode="auto">
          <a:xfrm>
            <a:off x="5486400" y="5791200"/>
            <a:ext cx="609600" cy="457200"/>
          </a:xfrm>
          <a:prstGeom prst="rect">
            <a:avLst/>
          </a:prstGeom>
          <a:solidFill>
            <a:srgbClr val="26547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6" name="Rectangle 126"/>
          <p:cNvSpPr>
            <a:spLocks noChangeArrowheads="1"/>
          </p:cNvSpPr>
          <p:nvPr/>
        </p:nvSpPr>
        <p:spPr bwMode="auto">
          <a:xfrm>
            <a:off x="6248400" y="5791200"/>
            <a:ext cx="609600" cy="457200"/>
          </a:xfrm>
          <a:prstGeom prst="rect">
            <a:avLst/>
          </a:prstGeom>
          <a:solidFill>
            <a:srgbClr val="26547C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7" name="Rectangle 127"/>
          <p:cNvSpPr>
            <a:spLocks noChangeArrowheads="1"/>
          </p:cNvSpPr>
          <p:nvPr/>
        </p:nvSpPr>
        <p:spPr bwMode="auto">
          <a:xfrm>
            <a:off x="7010400" y="5791200"/>
            <a:ext cx="609600" cy="457200"/>
          </a:xfrm>
          <a:prstGeom prst="rect">
            <a:avLst/>
          </a:prstGeom>
          <a:solidFill>
            <a:srgbClr val="26547C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8" name="Rectangle 128"/>
          <p:cNvSpPr>
            <a:spLocks noChangeArrowheads="1"/>
          </p:cNvSpPr>
          <p:nvPr/>
        </p:nvSpPr>
        <p:spPr bwMode="auto">
          <a:xfrm>
            <a:off x="7772400" y="5791200"/>
            <a:ext cx="609600" cy="457200"/>
          </a:xfrm>
          <a:prstGeom prst="rect">
            <a:avLst/>
          </a:prstGeom>
          <a:solidFill>
            <a:srgbClr val="26547C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>
              <a:solidFill>
                <a:srgbClr val="57AA1C"/>
              </a:solidFill>
              <a:latin typeface="Times" charset="0"/>
            </a:endParaRPr>
          </a:p>
        </p:txBody>
      </p:sp>
      <p:sp>
        <p:nvSpPr>
          <p:cNvPr id="583809" name="Text Box 129"/>
          <p:cNvSpPr txBox="1">
            <a:spLocks noChangeArrowheads="1"/>
          </p:cNvSpPr>
          <p:nvPr/>
        </p:nvSpPr>
        <p:spPr bwMode="auto">
          <a:xfrm>
            <a:off x="914400" y="3175000"/>
            <a:ext cx="6400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Mathe/Wirtschaftswissenschaften sRGB 100%: 86-170-28,  Prozentwerte von 100%-10% in 10er-Schritten	</a:t>
            </a:r>
          </a:p>
        </p:txBody>
      </p:sp>
      <p:sp>
        <p:nvSpPr>
          <p:cNvPr id="583810" name="Text Box 130"/>
          <p:cNvSpPr txBox="1">
            <a:spLocks noChangeArrowheads="1"/>
          </p:cNvSpPr>
          <p:nvPr/>
        </p:nvSpPr>
        <p:spPr bwMode="auto">
          <a:xfrm>
            <a:off x="914400" y="39370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Ingenieurwissenschaften/Informatik sRGB 100%: 163-38-56,  Prozentwerte von 100%-10% in 10er-Schritten	</a:t>
            </a:r>
          </a:p>
        </p:txBody>
      </p:sp>
      <p:sp>
        <p:nvSpPr>
          <p:cNvPr id="583811" name="Text Box 131"/>
          <p:cNvSpPr txBox="1">
            <a:spLocks noChangeArrowheads="1"/>
          </p:cNvSpPr>
          <p:nvPr/>
        </p:nvSpPr>
        <p:spPr bwMode="auto">
          <a:xfrm>
            <a:off x="914400" y="47244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Naturwissenschaften sRGB 100%: 189-96-5,  Prozentwerte von 100%-10% in 10er-Schritten	</a:t>
            </a:r>
          </a:p>
        </p:txBody>
      </p:sp>
      <p:sp>
        <p:nvSpPr>
          <p:cNvPr id="583812" name="Text Box 132"/>
          <p:cNvSpPr txBox="1">
            <a:spLocks noChangeArrowheads="1"/>
          </p:cNvSpPr>
          <p:nvPr/>
        </p:nvSpPr>
        <p:spPr bwMode="auto">
          <a:xfrm>
            <a:off x="914400" y="5537200"/>
            <a:ext cx="7924800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1400"/>
              </a:lnSpc>
            </a:pPr>
            <a:r>
              <a:rPr lang="de-DE" sz="1000">
                <a:latin typeface="Arial" charset="0"/>
              </a:rPr>
              <a:t>Medizin sRGB 100%: 38-84-124,  Prozentwerte von 100%-10% in 10er-Schritten	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EF860-5A60-749B-9EF5-F5F8C001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7AB8A-0B8A-6A07-1DEE-35D10C0A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56487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40A3-8892-76A8-3E50-9978D98A9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11116F57-4B5E-2573-4A73-184F62263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Background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8A03F6C7-868B-5D19-DD6F-E06ABDEA5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Rare </a:t>
            </a:r>
            <a:r>
              <a:rPr lang="de-DE" dirty="0" err="1"/>
              <a:t>disaster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(war, </a:t>
            </a:r>
            <a:r>
              <a:rPr lang="de-DE" dirty="0" err="1"/>
              <a:t>pandemics</a:t>
            </a:r>
            <a:r>
              <a:rPr lang="de-DE" dirty="0"/>
              <a:t>) </a:t>
            </a:r>
            <a:r>
              <a:rPr lang="de-DE" dirty="0" err="1"/>
              <a:t>increasingly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financial</a:t>
            </a:r>
            <a:r>
              <a:rPr lang="de-DE" dirty="0"/>
              <a:t> </a:t>
            </a:r>
            <a:r>
              <a:rPr lang="de-DE" dirty="0" err="1"/>
              <a:t>markets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Narrative </a:t>
            </a:r>
            <a:r>
              <a:rPr lang="de-DE" dirty="0" err="1"/>
              <a:t>finance</a:t>
            </a:r>
            <a:r>
              <a:rPr lang="de-DE" dirty="0"/>
              <a:t>: Market beliefs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prevailing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disourse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„War </a:t>
            </a:r>
            <a:r>
              <a:rPr lang="de-DE" dirty="0" err="1"/>
              <a:t>Discourse</a:t>
            </a:r>
            <a:r>
              <a:rPr lang="de-DE" dirty="0"/>
              <a:t> and </a:t>
            </a:r>
            <a:r>
              <a:rPr lang="de-DE" dirty="0" err="1"/>
              <a:t>Disaster</a:t>
            </a:r>
            <a:r>
              <a:rPr lang="de-DE" dirty="0"/>
              <a:t> Premium: 160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Market“ Hirshleifer et al. (2024)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disasters</a:t>
            </a:r>
            <a:r>
              <a:rPr lang="de-DE" dirty="0"/>
              <a:t> </a:t>
            </a:r>
            <a:r>
              <a:rPr lang="de-DE" dirty="0" err="1"/>
              <a:t>forecasts</a:t>
            </a:r>
            <a:r>
              <a:rPr lang="de-DE" dirty="0"/>
              <a:t> </a:t>
            </a:r>
            <a:r>
              <a:rPr lang="de-DE" dirty="0" err="1"/>
              <a:t>equity</a:t>
            </a:r>
            <a:r>
              <a:rPr lang="de-DE" dirty="0"/>
              <a:t> </a:t>
            </a:r>
            <a:r>
              <a:rPr lang="de-DE" dirty="0" err="1"/>
              <a:t>premiums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9633730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– Hirshleifer et al. (2024)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Extract narrative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i="1" dirty="0"/>
              <a:t>7 </a:t>
            </a:r>
            <a:r>
              <a:rPr lang="de-DE" i="1" dirty="0" err="1"/>
              <a:t>million</a:t>
            </a:r>
            <a:r>
              <a:rPr lang="de-DE" i="1" dirty="0"/>
              <a:t> New York Times </a:t>
            </a:r>
            <a:r>
              <a:rPr lang="de-DE" i="1" dirty="0" err="1"/>
              <a:t>articles</a:t>
            </a:r>
            <a:r>
              <a:rPr lang="de-DE" i="1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seeded</a:t>
            </a:r>
            <a:r>
              <a:rPr lang="de-DE" dirty="0"/>
              <a:t> Latent </a:t>
            </a:r>
            <a:r>
              <a:rPr lang="de-DE" dirty="0" err="1"/>
              <a:t>Dirichlet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 (</a:t>
            </a:r>
            <a:r>
              <a:rPr lang="de-DE" dirty="0" err="1"/>
              <a:t>sLDA</a:t>
            </a:r>
            <a:r>
              <a:rPr lang="de-DE" dirty="0"/>
              <a:t>) (time </a:t>
            </a:r>
            <a:r>
              <a:rPr lang="de-DE" dirty="0" err="1"/>
              <a:t>range</a:t>
            </a:r>
            <a:r>
              <a:rPr lang="de-DE" dirty="0"/>
              <a:t> 160 </a:t>
            </a:r>
            <a:r>
              <a:rPr lang="de-DE" dirty="0" err="1"/>
              <a:t>years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-level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next-month</a:t>
            </a:r>
            <a:r>
              <a:rPr lang="de-DE" dirty="0"/>
              <a:t> </a:t>
            </a:r>
            <a:r>
              <a:rPr lang="de-DE" dirty="0" err="1"/>
              <a:t>excess</a:t>
            </a:r>
            <a:r>
              <a:rPr lang="de-DE" dirty="0"/>
              <a:t> S&amp;P 500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focus</a:t>
            </a:r>
            <a:r>
              <a:rPr lang="de-DE" dirty="0"/>
              <a:t>: In-sample &amp; out-</a:t>
            </a:r>
            <a:r>
              <a:rPr lang="de-DE" dirty="0" err="1"/>
              <a:t>of</a:t>
            </a:r>
            <a:r>
              <a:rPr lang="de-DE" dirty="0"/>
              <a:t>-sample </a:t>
            </a:r>
            <a:r>
              <a:rPr lang="de-DE" dirty="0" err="1"/>
              <a:t>predictability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disaster</a:t>
            </a:r>
            <a:r>
              <a:rPr lang="de-DE" dirty="0"/>
              <a:t> narratives“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E0F4-0AED-A9C6-3D88-CBADD8A3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F0E0D6A0-7608-1AFD-BB09-F91BB1F8A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 – Original Study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5F8112CF-88BD-BE55-E009-CAB1C80B99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/>
                  <a:t>War- and </a:t>
                </a:r>
                <a:r>
                  <a:rPr lang="de-DE" dirty="0" err="1"/>
                  <a:t>disaster-related</a:t>
                </a:r>
                <a:r>
                  <a:rPr lang="de-DE" dirty="0"/>
                  <a:t> </a:t>
                </a:r>
                <a:r>
                  <a:rPr lang="de-DE" dirty="0" err="1"/>
                  <a:t>topics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predictive</a:t>
                </a:r>
                <a:r>
                  <a:rPr lang="de-DE" dirty="0"/>
                  <a:t> power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r>
                  <a:rPr lang="de-DE" dirty="0"/>
                  <a:t> </a:t>
                </a:r>
                <a:r>
                  <a:rPr lang="de-DE" dirty="0" err="1"/>
                  <a:t>returns</a:t>
                </a:r>
                <a:r>
                  <a:rPr lang="de-DE" dirty="0"/>
                  <a:t>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Highest</a:t>
                </a:r>
                <a:r>
                  <a:rPr lang="de-DE" dirty="0"/>
                  <a:t> –</a:t>
                </a:r>
                <a:r>
                  <a:rPr lang="de-DE" dirty="0" err="1"/>
                  <a:t>stats</a:t>
                </a:r>
                <a:r>
                  <a:rPr lang="de-DE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rgbClr val="FF0000"/>
                    </a:solidFill>
                  </a:rPr>
                  <a:t>War, </a:t>
                </a:r>
                <a:r>
                  <a:rPr lang="de-DE" dirty="0" err="1">
                    <a:solidFill>
                      <a:srgbClr val="FF0000"/>
                    </a:solidFill>
                  </a:rPr>
                  <a:t>Pandemics</a:t>
                </a:r>
                <a:r>
                  <a:rPr lang="de-DE" dirty="0">
                    <a:solidFill>
                      <a:srgbClr val="FF0000"/>
                    </a:solidFill>
                  </a:rPr>
                  <a:t>, Crisis </a:t>
                </a:r>
                <a:r>
                  <a:rPr lang="de-DE" dirty="0" err="1">
                    <a:solidFill>
                      <a:srgbClr val="FF0000"/>
                    </a:solidFill>
                  </a:rPr>
                  <a:t>themes</a:t>
                </a:r>
                <a:r>
                  <a:rPr lang="de-DE" dirty="0">
                    <a:solidFill>
                      <a:srgbClr val="FF0000"/>
                    </a:solidFill>
                  </a:rPr>
                  <a:t> (überarbeiten).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de-DE" dirty="0" err="1"/>
                  <a:t>Predictive</a:t>
                </a:r>
                <a:r>
                  <a:rPr lang="de-DE" dirty="0"/>
                  <a:t> power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stronger</a:t>
                </a:r>
                <a:r>
                  <a:rPr lang="de-DE" dirty="0"/>
                  <a:t> in-sample, </a:t>
                </a:r>
                <a:r>
                  <a:rPr lang="de-DE" dirty="0" err="1"/>
                  <a:t>weaker</a:t>
                </a:r>
                <a:r>
                  <a:rPr lang="de-DE" dirty="0"/>
                  <a:t> out-</a:t>
                </a:r>
                <a:r>
                  <a:rPr lang="de-DE" dirty="0" err="1"/>
                  <a:t>of</a:t>
                </a:r>
                <a:r>
                  <a:rPr lang="de-DE" dirty="0"/>
                  <a:t>-sample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5F8112CF-88BD-BE55-E009-CAB1C80B9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04" t="-1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32328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8C5CA-5A89-6CEE-DEBA-14154089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AAA8678-C965-B931-9122-A50AB990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082" b="23678"/>
          <a:stretch>
            <a:fillRect/>
          </a:stretch>
        </p:blipFill>
        <p:spPr>
          <a:xfrm>
            <a:off x="1907704" y="2420888"/>
            <a:ext cx="4680520" cy="3823045"/>
          </a:xfrm>
          <a:prstGeom prst="rect">
            <a:avLst/>
          </a:prstGeom>
        </p:spPr>
      </p:pic>
      <p:sp>
        <p:nvSpPr>
          <p:cNvPr id="582658" name="Rectangle 2">
            <a:extLst>
              <a:ext uri="{FF2B5EF4-FFF2-40B4-BE49-F238E27FC236}">
                <a16:creationId xmlns:a16="http://schemas.microsoft.com/office/drawing/2014/main" id="{08991716-E2D5-8746-DA5E-0BF5A0359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replication</a:t>
            </a:r>
            <a:r>
              <a:rPr lang="de-DE" dirty="0"/>
              <a:t> – Wikipedia </a:t>
            </a:r>
            <a:r>
              <a:rPr lang="de-DE" dirty="0" err="1"/>
              <a:t>Pageviews</a:t>
            </a:r>
            <a:r>
              <a:rPr lang="de-DE" dirty="0"/>
              <a:t> (In-sample)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E1DF716C-9723-DEBA-0409-57F602ABD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Replicate</a:t>
            </a:r>
            <a:r>
              <a:rPr lang="de-DE" dirty="0"/>
              <a:t> in-sample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Wikipedia </a:t>
            </a:r>
            <a:r>
              <a:rPr lang="de-DE" dirty="0" err="1"/>
              <a:t>pageviews</a:t>
            </a:r>
            <a:r>
              <a:rPr lang="de-DE" dirty="0"/>
              <a:t> (2016-2019)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0427284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50D04-0D1B-BAC7-367A-23C224A3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F895ACF1-4367-A835-F301-F7A1924BB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914400"/>
            <a:ext cx="7800975" cy="657225"/>
          </a:xfrm>
        </p:spPr>
        <p:txBody>
          <a:bodyPr wrap="square" anchor="ctr"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Replication – Out-</a:t>
            </a:r>
            <a:r>
              <a:rPr lang="de-DE" dirty="0" err="1"/>
              <a:t>of</a:t>
            </a:r>
            <a:r>
              <a:rPr lang="de-DE" dirty="0"/>
              <a:t>-sample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DD282C7F-521E-F846-329F-A4EBDCAB042C}"/>
                  </a:ext>
                </a:extLst>
              </p:cNvPr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809625" y="1752600"/>
                <a:ext cx="3695700" cy="3657600"/>
              </a:xfrm>
            </p:spPr>
            <p:txBody>
              <a:bodyPr wrap="square" anchor="t">
                <a:normAutofit/>
              </a:bodyPr>
              <a:lstStyle/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/>
                  <a:t>Conduct </a:t>
                </a:r>
                <a:r>
                  <a:rPr lang="de-DE" sz="1800" dirty="0" err="1"/>
                  <a:t>strict</a:t>
                </a:r>
                <a:r>
                  <a:rPr lang="de-DE" sz="1800" dirty="0"/>
                  <a:t> OOS </a:t>
                </a:r>
                <a:r>
                  <a:rPr lang="de-DE" sz="1800" dirty="0" err="1"/>
                  <a:t>forecasts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rolling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regressions</a:t>
                </a:r>
                <a:endParaRPr lang="de-DE" sz="1800" dirty="0"/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 err="1"/>
                  <a:t>Comparison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with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standard</a:t>
                </a:r>
                <a:r>
                  <a:rPr lang="de-DE" sz="1800" dirty="0"/>
                  <a:t> linear </a:t>
                </a:r>
                <a:r>
                  <a:rPr lang="de-DE" sz="1800" dirty="0" err="1"/>
                  <a:t>predictors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rgbClr val="FF0000"/>
                    </a:solidFill>
                  </a:rPr>
                  <a:t>[…]</a:t>
                </a:r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/>
                  <a:t>Most </a:t>
                </a:r>
                <a:r>
                  <a:rPr lang="de-DE" sz="1800" dirty="0" err="1"/>
                  <a:t>topics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show</a:t>
                </a:r>
                <a:r>
                  <a:rPr lang="de-DE" sz="1800" dirty="0"/>
                  <a:t>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800" dirty="0"/>
                  <a:t> (vs. Mean benchmark)</a:t>
                </a:r>
              </a:p>
              <a:p>
                <a:pPr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800" dirty="0"/>
                  <a:t>Bear Market Topic </a:t>
                </a:r>
                <a:r>
                  <a:rPr lang="de-DE" sz="1800" dirty="0" err="1"/>
                  <a:t>performs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best</a:t>
                </a:r>
                <a:r>
                  <a:rPr lang="de-DE" sz="1800" dirty="0"/>
                  <a:t> (</a:t>
                </a:r>
                <a:r>
                  <a:rPr lang="de-DE" sz="1800" dirty="0" err="1"/>
                  <a:t>slightly</a:t>
                </a:r>
                <a:r>
                  <a:rPr lang="de-DE" sz="1800" dirty="0"/>
                  <a:t>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1800" dirty="0"/>
                  <a:t> )</a:t>
                </a:r>
              </a:p>
              <a:p>
                <a:pPr marL="0" indent="0">
                  <a:spcAft>
                    <a:spcPts val="600"/>
                  </a:spcAft>
                </a:pPr>
                <a:endParaRPr lang="de-DE" dirty="0"/>
              </a:p>
            </p:txBody>
          </p:sp>
        </mc:Choice>
        <mc:Fallback>
          <p:sp>
            <p:nvSpPr>
              <p:cNvPr id="582659" name="Rectangle 3">
                <a:extLst>
                  <a:ext uri="{FF2B5EF4-FFF2-40B4-BE49-F238E27FC236}">
                    <a16:creationId xmlns:a16="http://schemas.microsoft.com/office/drawing/2014/main" id="{DD282C7F-521E-F846-329F-A4EBDCAB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09625" y="1752600"/>
                <a:ext cx="3695700" cy="3657600"/>
              </a:xfrm>
              <a:blipFill>
                <a:blip r:embed="rId2"/>
                <a:stretch>
                  <a:fillRect l="-1027" t="-1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2B4A1DE5-8141-CC57-F4E5-C7ED8008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04" t="1" r="36859" b="1"/>
          <a:stretch>
            <a:fillRect/>
          </a:stretch>
        </p:blipFill>
        <p:spPr>
          <a:xfrm>
            <a:off x="4811663" y="1484784"/>
            <a:ext cx="3802707" cy="4852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280521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89E7-64BC-DF43-CCDD-435345621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3B4811DD-7351-D571-D955-EEF11A744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Extension </a:t>
            </a:r>
            <a:r>
              <a:rPr lang="de-DE" dirty="0" err="1"/>
              <a:t>of</a:t>
            </a:r>
            <a:r>
              <a:rPr lang="de-DE" dirty="0"/>
              <a:t> Hirshleifer et al. (2024) –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Topics: </a:t>
            </a:r>
            <a:r>
              <a:rPr lang="de-DE" dirty="0" err="1"/>
              <a:t>Tariff</a:t>
            </a:r>
            <a:r>
              <a:rPr lang="de-DE" dirty="0"/>
              <a:t> &amp; Trade War 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5683A54E-A0D1-E773-DDF5-9F7A619A4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Added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salience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US-China </a:t>
            </a:r>
            <a:r>
              <a:rPr lang="de-DE" dirty="0" err="1"/>
              <a:t>tensions</a:t>
            </a:r>
            <a:r>
              <a:rPr lang="de-DE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spikes</a:t>
            </a:r>
            <a:r>
              <a:rPr lang="de-DE" dirty="0"/>
              <a:t> in 2018-2019, moderate </a:t>
            </a:r>
            <a:r>
              <a:rPr lang="de-DE" dirty="0" err="1"/>
              <a:t>predictive</a:t>
            </a:r>
            <a:r>
              <a:rPr lang="de-DE" dirty="0"/>
              <a:t> power </a:t>
            </a:r>
            <a:r>
              <a:rPr lang="de-DE" dirty="0" err="1"/>
              <a:t>post</a:t>
            </a:r>
            <a:r>
              <a:rPr lang="de-DE" dirty="0"/>
              <a:t> 2020</a:t>
            </a:r>
          </a:p>
          <a:p>
            <a:pPr marL="0"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DB019A4-C105-89F1-FC5B-59898138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5904656" cy="39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77768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C39E8-C9B5-EDA0-F418-687F09CC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4F3EB4D5-D09A-A73A-789A-8455CB4E0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Extension – Google Trends Analysis (In-Sample) </a:t>
            </a:r>
          </a:p>
        </p:txBody>
      </p:sp>
      <p:sp>
        <p:nvSpPr>
          <p:cNvPr id="582659" name="Rectangle 3">
            <a:extLst>
              <a:ext uri="{FF2B5EF4-FFF2-40B4-BE49-F238E27FC236}">
                <a16:creationId xmlns:a16="http://schemas.microsoft.com/office/drawing/2014/main" id="{AB1BA665-DC3A-2011-B62C-3AE485842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Topics </a:t>
            </a:r>
            <a:r>
              <a:rPr lang="de-DE" dirty="0" err="1"/>
              <a:t>that</a:t>
            </a:r>
            <a:r>
              <a:rPr lang="de-DE" dirty="0"/>
              <a:t>: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Had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power in Wikipedia </a:t>
            </a:r>
            <a:r>
              <a:rPr lang="de-DE" dirty="0" err="1"/>
              <a:t>data</a:t>
            </a:r>
            <a:r>
              <a:rPr lang="de-DE" dirty="0"/>
              <a:t> (Crash, Panic, Stock </a:t>
            </a:r>
            <a:r>
              <a:rPr lang="de-DE" dirty="0" err="1"/>
              <a:t>bubble</a:t>
            </a:r>
            <a:r>
              <a:rPr lang="de-DE" dirty="0"/>
              <a:t>)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Are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reactive</a:t>
            </a:r>
            <a:r>
              <a:rPr lang="de-DE" dirty="0"/>
              <a:t> Google </a:t>
            </a:r>
            <a:r>
              <a:rPr lang="de-DE" dirty="0" err="1"/>
              <a:t>searches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Wikipedia </a:t>
            </a:r>
            <a:r>
              <a:rPr lang="de-DE" dirty="0" err="1"/>
              <a:t>visists</a:t>
            </a:r>
            <a:r>
              <a:rPr lang="de-DE" dirty="0"/>
              <a:t> (e.g. </a:t>
            </a:r>
            <a:r>
              <a:rPr lang="de-DE" dirty="0" err="1"/>
              <a:t>Speculation</a:t>
            </a:r>
            <a:r>
              <a:rPr lang="de-DE" dirty="0"/>
              <a:t>, Bank </a:t>
            </a:r>
            <a:r>
              <a:rPr lang="de-DE" dirty="0" err="1"/>
              <a:t>run</a:t>
            </a:r>
            <a:r>
              <a:rPr lang="de-DE" dirty="0"/>
              <a:t>)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de-DE" dirty="0"/>
              <a:t>Are </a:t>
            </a:r>
            <a:r>
              <a:rPr lang="de-DE" dirty="0" err="1"/>
              <a:t>benchmarking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Wikipedia </a:t>
            </a:r>
            <a:r>
              <a:rPr lang="de-DE" dirty="0" err="1"/>
              <a:t>performers</a:t>
            </a:r>
            <a:r>
              <a:rPr lang="de-DE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C0688C3-9F6D-D2BC-F926-49EC003175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20" b="20121"/>
          <a:stretch>
            <a:fillRect/>
          </a:stretch>
        </p:blipFill>
        <p:spPr>
          <a:xfrm>
            <a:off x="683568" y="4005064"/>
            <a:ext cx="7039421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67286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Macintosh PowerPoint</Application>
  <PresentationFormat>Bildschirmpräsentation (4:3)</PresentationFormat>
  <Paragraphs>56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Times</vt:lpstr>
      <vt:lpstr>Leere Präsentation</vt:lpstr>
      <vt:lpstr>PowerPoint-Präsentation</vt:lpstr>
      <vt:lpstr>Overview </vt:lpstr>
      <vt:lpstr>Motivation &amp; Background</vt:lpstr>
      <vt:lpstr>Methodology – Hirshleifer et al. (2024)</vt:lpstr>
      <vt:lpstr>Key Findings – Original Study</vt:lpstr>
      <vt:lpstr>Our replication – Wikipedia Pageviews (In-sample)</vt:lpstr>
      <vt:lpstr>Our Replication – Out-of-sample Analysis</vt:lpstr>
      <vt:lpstr>Extension of Hirshleifer et al. (2024) – Two new Topics: Tariff &amp; Trade War </vt:lpstr>
      <vt:lpstr>Extension – Google Trends Analysis (In-Sample) </vt:lpstr>
      <vt:lpstr>Summary of Results </vt:lpstr>
      <vt:lpstr>Die Uni-Farben im Überblick</vt:lpstr>
    </vt:vector>
  </TitlesOfParts>
  <Company>kiz Abt. Medien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Titelmaster</dc:title>
  <dc:creator>Kristina Huber</dc:creator>
  <cp:lastModifiedBy>Daria Palitzsch</cp:lastModifiedBy>
  <cp:revision>21</cp:revision>
  <dcterms:modified xsi:type="dcterms:W3CDTF">2025-06-22T17:32:45Z</dcterms:modified>
</cp:coreProperties>
</file>