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4"/>
  </p:sldMasterIdLst>
  <p:notesMasterIdLst>
    <p:notesMasterId r:id="rId17"/>
  </p:notesMasterIdLst>
  <p:sldIdLst>
    <p:sldId id="256" r:id="rId5"/>
    <p:sldId id="259" r:id="rId6"/>
    <p:sldId id="260" r:id="rId7"/>
    <p:sldId id="261" r:id="rId8"/>
    <p:sldId id="268" r:id="rId9"/>
    <p:sldId id="262" r:id="rId10"/>
    <p:sldId id="269" r:id="rId11"/>
    <p:sldId id="263" r:id="rId12"/>
    <p:sldId id="264" r:id="rId13"/>
    <p:sldId id="265" r:id="rId14"/>
    <p:sldId id="266" r:id="rId15"/>
    <p:sldId id="267" r:id="rId16"/>
  </p:sldIdLst>
  <p:sldSz cx="10691813" cy="75596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32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9" d="100"/>
          <a:sy n="39" d="100"/>
        </p:scale>
        <p:origin x="752" y="516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ila Borkowska" userId="a6b332fe-8d89-4274-ae61-549e0cbf2dc1" providerId="ADAL" clId="{631017A4-9496-48B4-A290-B52ABDC15FE9}"/>
    <pc:docChg chg="custSel modSld">
      <pc:chgData name="Kamila Borkowska" userId="a6b332fe-8d89-4274-ae61-549e0cbf2dc1" providerId="ADAL" clId="{631017A4-9496-48B4-A290-B52ABDC15FE9}" dt="2021-11-19T11:40:08.270" v="3" actId="20577"/>
      <pc:docMkLst>
        <pc:docMk/>
      </pc:docMkLst>
      <pc:sldChg chg="modSp mod">
        <pc:chgData name="Kamila Borkowska" userId="a6b332fe-8d89-4274-ae61-549e0cbf2dc1" providerId="ADAL" clId="{631017A4-9496-48B4-A290-B52ABDC15FE9}" dt="2021-11-19T11:40:08.270" v="3" actId="20577"/>
        <pc:sldMkLst>
          <pc:docMk/>
          <pc:sldMk cId="0" sldId="259"/>
        </pc:sldMkLst>
        <pc:spChg chg="mod">
          <ac:chgData name="Kamila Borkowska" userId="a6b332fe-8d89-4274-ae61-549e0cbf2dc1" providerId="ADAL" clId="{631017A4-9496-48B4-A290-B52ABDC15FE9}" dt="2021-11-19T11:40:08.270" v="3" actId="20577"/>
          <ac:spMkLst>
            <pc:docMk/>
            <pc:sldMk cId="0" sldId="259"/>
            <ac:spMk id="20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1A5BF-FC0E-44DD-A3BC-850013A92BD4}" type="doc">
      <dgm:prSet loTypeId="urn:microsoft.com/office/officeart/2005/8/layout/v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A4BD641E-782E-446C-B009-51F8560DD862}">
      <dgm:prSet phldrT="[Teks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pl-PL" sz="2800" dirty="0" smtClean="0">
              <a:latin typeface="Country"/>
            </a:rPr>
            <a:t>kolumna ’</a:t>
          </a:r>
          <a:r>
            <a:rPr lang="pl-PL" sz="2800" dirty="0" err="1" smtClean="0">
              <a:latin typeface="Country"/>
            </a:rPr>
            <a:t>Price</a:t>
          </a:r>
          <a:r>
            <a:rPr lang="pl-PL" sz="2800" dirty="0" smtClean="0">
              <a:latin typeface="Country"/>
            </a:rPr>
            <a:t>’</a:t>
          </a:r>
          <a:endParaRPr lang="pl-PL" sz="2800" dirty="0">
            <a:latin typeface="Country"/>
          </a:endParaRPr>
        </a:p>
      </dgm:t>
    </dgm:pt>
    <dgm:pt modelId="{376EE637-D1B9-4DF3-A004-5A18919E8E23}" type="parTrans" cxnId="{E1033BDE-8ADF-406C-A6B2-F9C8C46C5473}">
      <dgm:prSet/>
      <dgm:spPr/>
      <dgm:t>
        <a:bodyPr/>
        <a:lstStyle/>
        <a:p>
          <a:endParaRPr lang="pl-PL"/>
        </a:p>
      </dgm:t>
    </dgm:pt>
    <dgm:pt modelId="{916FBDFF-DA18-448A-A0F9-791CF906AC69}" type="sibTrans" cxnId="{E1033BDE-8ADF-406C-A6B2-F9C8C46C5473}">
      <dgm:prSet/>
      <dgm:spPr/>
      <dgm:t>
        <a:bodyPr/>
        <a:lstStyle/>
        <a:p>
          <a:endParaRPr lang="pl-PL"/>
        </a:p>
      </dgm:t>
    </dgm:pt>
    <dgm:pt modelId="{32BC1FB1-D4C0-426B-A8CD-EBB383BF1287}">
      <dgm:prSet phldrT="[Teks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l-PL" sz="1600" dirty="0" smtClean="0">
              <a:latin typeface="Country"/>
            </a:rPr>
            <a:t>Usunięcie wartości odstających</a:t>
          </a:r>
          <a:endParaRPr lang="pl-PL" sz="1600" dirty="0">
            <a:latin typeface="Country"/>
          </a:endParaRPr>
        </a:p>
      </dgm:t>
    </dgm:pt>
    <dgm:pt modelId="{6AAAF1BF-6CE9-422A-926B-79317FF52EDE}" type="parTrans" cxnId="{BC9C20F5-88BE-4B88-880D-CE8971866CFF}">
      <dgm:prSet/>
      <dgm:spPr/>
      <dgm:t>
        <a:bodyPr/>
        <a:lstStyle/>
        <a:p>
          <a:endParaRPr lang="pl-PL"/>
        </a:p>
      </dgm:t>
    </dgm:pt>
    <dgm:pt modelId="{B805FCD7-2440-43EA-8F86-19D7522D7216}" type="sibTrans" cxnId="{BC9C20F5-88BE-4B88-880D-CE8971866CFF}">
      <dgm:prSet/>
      <dgm:spPr/>
      <dgm:t>
        <a:bodyPr/>
        <a:lstStyle/>
        <a:p>
          <a:endParaRPr lang="pl-PL"/>
        </a:p>
      </dgm:t>
    </dgm:pt>
    <dgm:pt modelId="{EA51F590-EBD3-491C-95F6-7DE809637E79}">
      <dgm:prSet phldrT="[Teks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l-PL" sz="1600" dirty="0" smtClean="0">
              <a:latin typeface="Country"/>
            </a:rPr>
            <a:t>Zamiana kropek na przecinki</a:t>
          </a:r>
          <a:endParaRPr lang="pl-PL" sz="1600" dirty="0">
            <a:latin typeface="Country"/>
          </a:endParaRPr>
        </a:p>
      </dgm:t>
    </dgm:pt>
    <dgm:pt modelId="{46CA0419-E0B3-4BA9-9A99-9B0F7DDE751D}" type="parTrans" cxnId="{FD2AED4C-46B7-487D-9EF2-7EFE1115A01B}">
      <dgm:prSet/>
      <dgm:spPr/>
      <dgm:t>
        <a:bodyPr/>
        <a:lstStyle/>
        <a:p>
          <a:endParaRPr lang="pl-PL"/>
        </a:p>
      </dgm:t>
    </dgm:pt>
    <dgm:pt modelId="{EF9E4E57-134D-4900-A419-878F6D22DBAF}" type="sibTrans" cxnId="{FD2AED4C-46B7-487D-9EF2-7EFE1115A01B}">
      <dgm:prSet/>
      <dgm:spPr/>
      <dgm:t>
        <a:bodyPr/>
        <a:lstStyle/>
        <a:p>
          <a:endParaRPr lang="pl-PL"/>
        </a:p>
      </dgm:t>
    </dgm:pt>
    <dgm:pt modelId="{08796BC1-FC80-47CC-94C9-77012AEB23A9}">
      <dgm:prSet phldrT="[Teks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pl-PL" sz="2800" dirty="0" smtClean="0">
              <a:latin typeface="Country"/>
            </a:rPr>
            <a:t>kolumna ’</a:t>
          </a:r>
          <a:r>
            <a:rPr lang="pl-PL" sz="2800" dirty="0" err="1" smtClean="0">
              <a:latin typeface="Country"/>
            </a:rPr>
            <a:t>Metric</a:t>
          </a:r>
          <a:r>
            <a:rPr lang="pl-PL" sz="2800" dirty="0" smtClean="0">
              <a:latin typeface="Country"/>
            </a:rPr>
            <a:t> </a:t>
          </a:r>
          <a:r>
            <a:rPr lang="pl-PL" sz="2800" dirty="0" err="1" smtClean="0">
              <a:latin typeface="Country"/>
            </a:rPr>
            <a:t>area</a:t>
          </a:r>
          <a:r>
            <a:rPr lang="pl-PL" sz="2800" dirty="0" smtClean="0">
              <a:latin typeface="Country"/>
            </a:rPr>
            <a:t>’</a:t>
          </a:r>
          <a:endParaRPr lang="pl-PL" sz="2800" dirty="0">
            <a:latin typeface="Country"/>
          </a:endParaRPr>
        </a:p>
      </dgm:t>
    </dgm:pt>
    <dgm:pt modelId="{A68BEECC-1DA0-4997-9905-32BE84BEBD46}" type="parTrans" cxnId="{53D4CC22-0047-4E72-9672-64B14D79831F}">
      <dgm:prSet/>
      <dgm:spPr/>
      <dgm:t>
        <a:bodyPr/>
        <a:lstStyle/>
        <a:p>
          <a:endParaRPr lang="pl-PL"/>
        </a:p>
      </dgm:t>
    </dgm:pt>
    <dgm:pt modelId="{6817FAE9-0956-4037-BA8B-5107C29988A5}" type="sibTrans" cxnId="{53D4CC22-0047-4E72-9672-64B14D79831F}">
      <dgm:prSet/>
      <dgm:spPr/>
      <dgm:t>
        <a:bodyPr/>
        <a:lstStyle/>
        <a:p>
          <a:endParaRPr lang="pl-PL"/>
        </a:p>
      </dgm:t>
    </dgm:pt>
    <dgm:pt modelId="{CB58D8AF-A4E3-4A18-8732-773340CE7C7A}">
      <dgm:prSet phldrT="[Tekst]" custT="1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sz="1600" dirty="0" smtClean="0">
              <a:latin typeface="Country"/>
            </a:rPr>
            <a:t>Usunięcie braków</a:t>
          </a:r>
          <a:endParaRPr lang="pl-PL" sz="1600" dirty="0">
            <a:latin typeface="Country"/>
          </a:endParaRPr>
        </a:p>
      </dgm:t>
    </dgm:pt>
    <dgm:pt modelId="{2CFA62B7-17D2-49FA-9167-F1555146A0B8}" type="parTrans" cxnId="{9B3D70F2-87A6-4D85-B3E3-1573EB85E807}">
      <dgm:prSet/>
      <dgm:spPr/>
      <dgm:t>
        <a:bodyPr/>
        <a:lstStyle/>
        <a:p>
          <a:endParaRPr lang="pl-PL"/>
        </a:p>
      </dgm:t>
    </dgm:pt>
    <dgm:pt modelId="{E1F07E48-6412-4161-A752-5322D3A2866C}" type="sibTrans" cxnId="{9B3D70F2-87A6-4D85-B3E3-1573EB85E807}">
      <dgm:prSet/>
      <dgm:spPr/>
      <dgm:t>
        <a:bodyPr/>
        <a:lstStyle/>
        <a:p>
          <a:endParaRPr lang="pl-PL"/>
        </a:p>
      </dgm:t>
    </dgm:pt>
    <dgm:pt modelId="{BCF52F57-021B-442B-9728-0DDCCC10BEC5}">
      <dgm:prSet phldrT="[Teks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l-PL" sz="1600" dirty="0" smtClean="0">
              <a:latin typeface="Country"/>
            </a:rPr>
            <a:t>Usunięcie znaku waluty i spacji pomiędzy liczbami</a:t>
          </a:r>
          <a:endParaRPr lang="pl-PL" sz="1600" dirty="0">
            <a:latin typeface="Country"/>
          </a:endParaRPr>
        </a:p>
      </dgm:t>
    </dgm:pt>
    <dgm:pt modelId="{56E8DB42-62CB-4B92-9C23-A2362258CD11}" type="parTrans" cxnId="{CCE72D12-4D3D-4391-92E4-2FE91540ED60}">
      <dgm:prSet/>
      <dgm:spPr/>
      <dgm:t>
        <a:bodyPr/>
        <a:lstStyle/>
        <a:p>
          <a:endParaRPr lang="pl-PL"/>
        </a:p>
      </dgm:t>
    </dgm:pt>
    <dgm:pt modelId="{0197B03B-BE07-43AE-85BA-97878180E7ED}" type="sibTrans" cxnId="{CCE72D12-4D3D-4391-92E4-2FE91540ED60}">
      <dgm:prSet/>
      <dgm:spPr/>
      <dgm:t>
        <a:bodyPr/>
        <a:lstStyle/>
        <a:p>
          <a:endParaRPr lang="pl-PL"/>
        </a:p>
      </dgm:t>
    </dgm:pt>
    <dgm:pt modelId="{FA769038-7748-47DD-A669-035327BBA318}">
      <dgm:prSet phldrT="[Tekst]" custT="1"/>
      <dgm:spPr>
        <a:solidFill>
          <a:schemeClr val="tx2">
            <a:lumMod val="60000"/>
            <a:lumOff val="40000"/>
            <a:alpha val="9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sz="1600" dirty="0" smtClean="0">
              <a:latin typeface="Country"/>
            </a:rPr>
            <a:t>Zamiana typu danych na ’</a:t>
          </a:r>
          <a:r>
            <a:rPr lang="pl-PL" sz="1600" dirty="0" err="1" smtClean="0">
              <a:latin typeface="Country"/>
            </a:rPr>
            <a:t>float</a:t>
          </a:r>
          <a:r>
            <a:rPr lang="pl-PL" sz="1600" dirty="0" smtClean="0"/>
            <a:t>’</a:t>
          </a:r>
          <a:endParaRPr lang="pl-PL" sz="1600" dirty="0"/>
        </a:p>
      </dgm:t>
    </dgm:pt>
    <dgm:pt modelId="{251C05B3-876F-4D36-917D-C88DE50F1E77}" type="parTrans" cxnId="{61A73879-BBC5-4218-B557-6CA56D7FB151}">
      <dgm:prSet/>
      <dgm:spPr/>
      <dgm:t>
        <a:bodyPr/>
        <a:lstStyle/>
        <a:p>
          <a:endParaRPr lang="pl-PL"/>
        </a:p>
      </dgm:t>
    </dgm:pt>
    <dgm:pt modelId="{85344A39-A8FC-4BEE-99CC-024EF1A516FB}" type="sibTrans" cxnId="{61A73879-BBC5-4218-B557-6CA56D7FB151}">
      <dgm:prSet/>
      <dgm:spPr/>
      <dgm:t>
        <a:bodyPr/>
        <a:lstStyle/>
        <a:p>
          <a:endParaRPr lang="pl-PL"/>
        </a:p>
      </dgm:t>
    </dgm:pt>
    <dgm:pt modelId="{5AAEEC08-0FB9-4982-A99A-08DBA8DD911D}" type="pres">
      <dgm:prSet presAssocID="{4C41A5BF-FC0E-44DD-A3BC-850013A92BD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2B8760F0-8E49-4FFA-A281-ECAC2F5D422D}" type="pres">
      <dgm:prSet presAssocID="{A4BD641E-782E-446C-B009-51F8560DD862}" presName="linNode" presStyleCnt="0"/>
      <dgm:spPr/>
    </dgm:pt>
    <dgm:pt modelId="{C0186140-5617-40F5-A82E-0BB739E6D6AD}" type="pres">
      <dgm:prSet presAssocID="{A4BD641E-782E-446C-B009-51F8560DD862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24BE925-6346-48C0-974A-C90685A21C51}" type="pres">
      <dgm:prSet presAssocID="{A4BD641E-782E-446C-B009-51F8560DD862}" presName="childShp" presStyleLbl="bgAccFollowNode1" presStyleIdx="0" presStyleCnt="2" custScaleY="125898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1304D74-476E-4818-865F-267B6476391B}" type="pres">
      <dgm:prSet presAssocID="{916FBDFF-DA18-448A-A0F9-791CF906AC69}" presName="spacing" presStyleCnt="0"/>
      <dgm:spPr/>
    </dgm:pt>
    <dgm:pt modelId="{5E80558D-F967-4A03-8BF4-7EF4282D5A2A}" type="pres">
      <dgm:prSet presAssocID="{08796BC1-FC80-47CC-94C9-77012AEB23A9}" presName="linNode" presStyleCnt="0"/>
      <dgm:spPr/>
    </dgm:pt>
    <dgm:pt modelId="{9262883B-5652-4B69-8049-7A71469A0851}" type="pres">
      <dgm:prSet presAssocID="{08796BC1-FC80-47CC-94C9-77012AEB23A9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39FE4BF-0B9E-40A4-A2EB-3EA69848170F}" type="pres">
      <dgm:prSet presAssocID="{08796BC1-FC80-47CC-94C9-77012AEB23A9}" presName="childShp" presStyleLbl="bgAccFollowNode1" presStyleIdx="1" presStyleCnt="2" custScaleY="12068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2791865A-D7DA-4BC4-80CF-5EDC33362B35}" type="presOf" srcId="{4C41A5BF-FC0E-44DD-A3BC-850013A92BD4}" destId="{5AAEEC08-0FB9-4982-A99A-08DBA8DD911D}" srcOrd="0" destOrd="0" presId="urn:microsoft.com/office/officeart/2005/8/layout/vList6"/>
    <dgm:cxn modelId="{1731348D-4FB9-4F15-A933-F33469A080B4}" type="presOf" srcId="{EA51F590-EBD3-491C-95F6-7DE809637E79}" destId="{F24BE925-6346-48C0-974A-C90685A21C51}" srcOrd="0" destOrd="1" presId="urn:microsoft.com/office/officeart/2005/8/layout/vList6"/>
    <dgm:cxn modelId="{641601CC-9EDC-4C46-9050-165456AB3D45}" type="presOf" srcId="{FA769038-7748-47DD-A669-035327BBA318}" destId="{239FE4BF-0B9E-40A4-A2EB-3EA69848170F}" srcOrd="0" destOrd="1" presId="urn:microsoft.com/office/officeart/2005/8/layout/vList6"/>
    <dgm:cxn modelId="{475CE0B5-589C-45B6-9609-DCB002AAC2A3}" type="presOf" srcId="{A4BD641E-782E-446C-B009-51F8560DD862}" destId="{C0186140-5617-40F5-A82E-0BB739E6D6AD}" srcOrd="0" destOrd="0" presId="urn:microsoft.com/office/officeart/2005/8/layout/vList6"/>
    <dgm:cxn modelId="{9B3D70F2-87A6-4D85-B3E3-1573EB85E807}" srcId="{08796BC1-FC80-47CC-94C9-77012AEB23A9}" destId="{CB58D8AF-A4E3-4A18-8732-773340CE7C7A}" srcOrd="0" destOrd="0" parTransId="{2CFA62B7-17D2-49FA-9167-F1555146A0B8}" sibTransId="{E1F07E48-6412-4161-A752-5322D3A2866C}"/>
    <dgm:cxn modelId="{0CAC91BA-B621-4329-8F66-C132ACFBEC4E}" type="presOf" srcId="{32BC1FB1-D4C0-426B-A8CD-EBB383BF1287}" destId="{F24BE925-6346-48C0-974A-C90685A21C51}" srcOrd="0" destOrd="0" presId="urn:microsoft.com/office/officeart/2005/8/layout/vList6"/>
    <dgm:cxn modelId="{C916B73D-F295-4E90-B010-4A3C431B99F9}" type="presOf" srcId="{08796BC1-FC80-47CC-94C9-77012AEB23A9}" destId="{9262883B-5652-4B69-8049-7A71469A0851}" srcOrd="0" destOrd="0" presId="urn:microsoft.com/office/officeart/2005/8/layout/vList6"/>
    <dgm:cxn modelId="{53D4CC22-0047-4E72-9672-64B14D79831F}" srcId="{4C41A5BF-FC0E-44DD-A3BC-850013A92BD4}" destId="{08796BC1-FC80-47CC-94C9-77012AEB23A9}" srcOrd="1" destOrd="0" parTransId="{A68BEECC-1DA0-4997-9905-32BE84BEBD46}" sibTransId="{6817FAE9-0956-4037-BA8B-5107C29988A5}"/>
    <dgm:cxn modelId="{FD2AED4C-46B7-487D-9EF2-7EFE1115A01B}" srcId="{A4BD641E-782E-446C-B009-51F8560DD862}" destId="{EA51F590-EBD3-491C-95F6-7DE809637E79}" srcOrd="1" destOrd="0" parTransId="{46CA0419-E0B3-4BA9-9A99-9B0F7DDE751D}" sibTransId="{EF9E4E57-134D-4900-A419-878F6D22DBAF}"/>
    <dgm:cxn modelId="{61A73879-BBC5-4218-B557-6CA56D7FB151}" srcId="{08796BC1-FC80-47CC-94C9-77012AEB23A9}" destId="{FA769038-7748-47DD-A669-035327BBA318}" srcOrd="1" destOrd="0" parTransId="{251C05B3-876F-4D36-917D-C88DE50F1E77}" sibTransId="{85344A39-A8FC-4BEE-99CC-024EF1A516FB}"/>
    <dgm:cxn modelId="{BC9C20F5-88BE-4B88-880D-CE8971866CFF}" srcId="{A4BD641E-782E-446C-B009-51F8560DD862}" destId="{32BC1FB1-D4C0-426B-A8CD-EBB383BF1287}" srcOrd="0" destOrd="0" parTransId="{6AAAF1BF-6CE9-422A-926B-79317FF52EDE}" sibTransId="{B805FCD7-2440-43EA-8F86-19D7522D7216}"/>
    <dgm:cxn modelId="{B1B6DFDC-A9A3-4489-B69C-BDB64BDD2F8D}" type="presOf" srcId="{CB58D8AF-A4E3-4A18-8732-773340CE7C7A}" destId="{239FE4BF-0B9E-40A4-A2EB-3EA69848170F}" srcOrd="0" destOrd="0" presId="urn:microsoft.com/office/officeart/2005/8/layout/vList6"/>
    <dgm:cxn modelId="{E1033BDE-8ADF-406C-A6B2-F9C8C46C5473}" srcId="{4C41A5BF-FC0E-44DD-A3BC-850013A92BD4}" destId="{A4BD641E-782E-446C-B009-51F8560DD862}" srcOrd="0" destOrd="0" parTransId="{376EE637-D1B9-4DF3-A004-5A18919E8E23}" sibTransId="{916FBDFF-DA18-448A-A0F9-791CF906AC69}"/>
    <dgm:cxn modelId="{CCE72D12-4D3D-4391-92E4-2FE91540ED60}" srcId="{A4BD641E-782E-446C-B009-51F8560DD862}" destId="{BCF52F57-021B-442B-9728-0DDCCC10BEC5}" srcOrd="2" destOrd="0" parTransId="{56E8DB42-62CB-4B92-9C23-A2362258CD11}" sibTransId="{0197B03B-BE07-43AE-85BA-97878180E7ED}"/>
    <dgm:cxn modelId="{D2800D1B-5536-4CFD-9EFF-0CD0A2FDBBC5}" type="presOf" srcId="{BCF52F57-021B-442B-9728-0DDCCC10BEC5}" destId="{F24BE925-6346-48C0-974A-C90685A21C51}" srcOrd="0" destOrd="2" presId="urn:microsoft.com/office/officeart/2005/8/layout/vList6"/>
    <dgm:cxn modelId="{72EFB180-31CA-4BD6-AC37-7B45BC1BEEFF}" type="presParOf" srcId="{5AAEEC08-0FB9-4982-A99A-08DBA8DD911D}" destId="{2B8760F0-8E49-4FFA-A281-ECAC2F5D422D}" srcOrd="0" destOrd="0" presId="urn:microsoft.com/office/officeart/2005/8/layout/vList6"/>
    <dgm:cxn modelId="{C13C3CE9-DABA-4E77-A374-AE346AB4BCC4}" type="presParOf" srcId="{2B8760F0-8E49-4FFA-A281-ECAC2F5D422D}" destId="{C0186140-5617-40F5-A82E-0BB739E6D6AD}" srcOrd="0" destOrd="0" presId="urn:microsoft.com/office/officeart/2005/8/layout/vList6"/>
    <dgm:cxn modelId="{C4EE709C-6A6B-4733-8B53-C97C116AD0EA}" type="presParOf" srcId="{2B8760F0-8E49-4FFA-A281-ECAC2F5D422D}" destId="{F24BE925-6346-48C0-974A-C90685A21C51}" srcOrd="1" destOrd="0" presId="urn:microsoft.com/office/officeart/2005/8/layout/vList6"/>
    <dgm:cxn modelId="{01AEF636-987D-49F0-A2A5-803F29693E99}" type="presParOf" srcId="{5AAEEC08-0FB9-4982-A99A-08DBA8DD911D}" destId="{E1304D74-476E-4818-865F-267B6476391B}" srcOrd="1" destOrd="0" presId="urn:microsoft.com/office/officeart/2005/8/layout/vList6"/>
    <dgm:cxn modelId="{41F35A31-F421-4FC6-85C1-4C23C35CA0B4}" type="presParOf" srcId="{5AAEEC08-0FB9-4982-A99A-08DBA8DD911D}" destId="{5E80558D-F967-4A03-8BF4-7EF4282D5A2A}" srcOrd="2" destOrd="0" presId="urn:microsoft.com/office/officeart/2005/8/layout/vList6"/>
    <dgm:cxn modelId="{F8EBFEAA-3E24-498B-A1C3-B571B65AD386}" type="presParOf" srcId="{5E80558D-F967-4A03-8BF4-7EF4282D5A2A}" destId="{9262883B-5652-4B69-8049-7A71469A0851}" srcOrd="0" destOrd="0" presId="urn:microsoft.com/office/officeart/2005/8/layout/vList6"/>
    <dgm:cxn modelId="{9F577CA7-8E7C-4524-9396-BDDACCD39C9F}" type="presParOf" srcId="{5E80558D-F967-4A03-8BF4-7EF4282D5A2A}" destId="{239FE4BF-0B9E-40A4-A2EB-3EA69848170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41A5BF-FC0E-44DD-A3BC-850013A92BD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4BD641E-782E-446C-B009-51F8560DD862}">
      <dgm:prSet phldrT="[Teks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pl-PL" sz="2800" dirty="0" smtClean="0">
              <a:latin typeface="Country"/>
            </a:rPr>
            <a:t>kolumna ’</a:t>
          </a:r>
          <a:r>
            <a:rPr lang="pl-PL" sz="2800" dirty="0" err="1" smtClean="0">
              <a:latin typeface="Country"/>
            </a:rPr>
            <a:t>District</a:t>
          </a:r>
          <a:r>
            <a:rPr lang="pl-PL" sz="2800" dirty="0" smtClean="0">
              <a:latin typeface="Country"/>
            </a:rPr>
            <a:t>’</a:t>
          </a:r>
          <a:endParaRPr lang="pl-PL" sz="2800" dirty="0">
            <a:latin typeface="Country"/>
          </a:endParaRPr>
        </a:p>
      </dgm:t>
    </dgm:pt>
    <dgm:pt modelId="{376EE637-D1B9-4DF3-A004-5A18919E8E23}" type="parTrans" cxnId="{E1033BDE-8ADF-406C-A6B2-F9C8C46C5473}">
      <dgm:prSet/>
      <dgm:spPr/>
      <dgm:t>
        <a:bodyPr/>
        <a:lstStyle/>
        <a:p>
          <a:endParaRPr lang="pl-PL"/>
        </a:p>
      </dgm:t>
    </dgm:pt>
    <dgm:pt modelId="{916FBDFF-DA18-448A-A0F9-791CF906AC69}" type="sibTrans" cxnId="{E1033BDE-8ADF-406C-A6B2-F9C8C46C5473}">
      <dgm:prSet/>
      <dgm:spPr/>
      <dgm:t>
        <a:bodyPr/>
        <a:lstStyle/>
        <a:p>
          <a:endParaRPr lang="pl-PL"/>
        </a:p>
      </dgm:t>
    </dgm:pt>
    <dgm:pt modelId="{32BC1FB1-D4C0-426B-A8CD-EBB383BF1287}">
      <dgm:prSet phldrT="[Tekst]" custT="1"/>
      <dgm:spPr>
        <a:solidFill>
          <a:srgbClr val="3F6DC1"/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sz="1600" dirty="0" smtClean="0">
              <a:latin typeface="Country"/>
            </a:rPr>
            <a:t>Uporządkowanie nazw dzielnic</a:t>
          </a:r>
          <a:endParaRPr lang="pl-PL" sz="1600" dirty="0">
            <a:latin typeface="Country"/>
          </a:endParaRPr>
        </a:p>
      </dgm:t>
    </dgm:pt>
    <dgm:pt modelId="{6AAAF1BF-6CE9-422A-926B-79317FF52EDE}" type="parTrans" cxnId="{BC9C20F5-88BE-4B88-880D-CE8971866CFF}">
      <dgm:prSet/>
      <dgm:spPr/>
      <dgm:t>
        <a:bodyPr/>
        <a:lstStyle/>
        <a:p>
          <a:endParaRPr lang="pl-PL"/>
        </a:p>
      </dgm:t>
    </dgm:pt>
    <dgm:pt modelId="{B805FCD7-2440-43EA-8F86-19D7522D7216}" type="sibTrans" cxnId="{BC9C20F5-88BE-4B88-880D-CE8971866CFF}">
      <dgm:prSet/>
      <dgm:spPr/>
      <dgm:t>
        <a:bodyPr/>
        <a:lstStyle/>
        <a:p>
          <a:endParaRPr lang="pl-PL"/>
        </a:p>
      </dgm:t>
    </dgm:pt>
    <dgm:pt modelId="{EA51F590-EBD3-491C-95F6-7DE809637E79}">
      <dgm:prSet phldrT="[Tekst]" custT="1"/>
      <dgm:spPr>
        <a:solidFill>
          <a:srgbClr val="3F6DC1"/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sz="1600" dirty="0" smtClean="0">
              <a:latin typeface="Country"/>
            </a:rPr>
            <a:t>Usunięcie nazw ulic</a:t>
          </a:r>
          <a:endParaRPr lang="pl-PL" sz="1600" dirty="0">
            <a:latin typeface="Country"/>
          </a:endParaRPr>
        </a:p>
      </dgm:t>
    </dgm:pt>
    <dgm:pt modelId="{46CA0419-E0B3-4BA9-9A99-9B0F7DDE751D}" type="parTrans" cxnId="{FD2AED4C-46B7-487D-9EF2-7EFE1115A01B}">
      <dgm:prSet/>
      <dgm:spPr/>
      <dgm:t>
        <a:bodyPr/>
        <a:lstStyle/>
        <a:p>
          <a:endParaRPr lang="pl-PL"/>
        </a:p>
      </dgm:t>
    </dgm:pt>
    <dgm:pt modelId="{EF9E4E57-134D-4900-A419-878F6D22DBAF}" type="sibTrans" cxnId="{FD2AED4C-46B7-487D-9EF2-7EFE1115A01B}">
      <dgm:prSet/>
      <dgm:spPr/>
      <dgm:t>
        <a:bodyPr/>
        <a:lstStyle/>
        <a:p>
          <a:endParaRPr lang="pl-PL"/>
        </a:p>
      </dgm:t>
    </dgm:pt>
    <dgm:pt modelId="{08796BC1-FC80-47CC-94C9-77012AEB23A9}">
      <dgm:prSet phldrT="[Teks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pl-PL" sz="2800" dirty="0" smtClean="0">
              <a:latin typeface="Country"/>
            </a:rPr>
            <a:t>kolumna ’</a:t>
          </a:r>
          <a:r>
            <a:rPr lang="pl-PL" sz="2800" dirty="0" err="1" smtClean="0">
              <a:latin typeface="Country"/>
            </a:rPr>
            <a:t>Year</a:t>
          </a:r>
          <a:r>
            <a:rPr lang="pl-PL" sz="2800" dirty="0" smtClean="0">
              <a:latin typeface="Country"/>
            </a:rPr>
            <a:t>’</a:t>
          </a:r>
          <a:endParaRPr lang="pl-PL" sz="2800" dirty="0">
            <a:latin typeface="Country"/>
          </a:endParaRPr>
        </a:p>
      </dgm:t>
    </dgm:pt>
    <dgm:pt modelId="{A68BEECC-1DA0-4997-9905-32BE84BEBD46}" type="parTrans" cxnId="{53D4CC22-0047-4E72-9672-64B14D79831F}">
      <dgm:prSet/>
      <dgm:spPr/>
      <dgm:t>
        <a:bodyPr/>
        <a:lstStyle/>
        <a:p>
          <a:endParaRPr lang="pl-PL"/>
        </a:p>
      </dgm:t>
    </dgm:pt>
    <dgm:pt modelId="{6817FAE9-0956-4037-BA8B-5107C29988A5}" type="sibTrans" cxnId="{53D4CC22-0047-4E72-9672-64B14D79831F}">
      <dgm:prSet/>
      <dgm:spPr/>
      <dgm:t>
        <a:bodyPr/>
        <a:lstStyle/>
        <a:p>
          <a:endParaRPr lang="pl-PL"/>
        </a:p>
      </dgm:t>
    </dgm:pt>
    <dgm:pt modelId="{CB58D8AF-A4E3-4A18-8732-773340CE7C7A}">
      <dgm:prSet phldrT="[Tekst]" custT="1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sz="1600" dirty="0" smtClean="0">
              <a:latin typeface="Country"/>
            </a:rPr>
            <a:t>Usunięcie </a:t>
          </a:r>
          <a:r>
            <a:rPr lang="pl-PL" sz="1600" dirty="0" smtClean="0">
              <a:latin typeface="Country"/>
            </a:rPr>
            <a:t>braków</a:t>
          </a:r>
          <a:endParaRPr lang="pl-PL" sz="1600" dirty="0">
            <a:latin typeface="Country"/>
          </a:endParaRPr>
        </a:p>
      </dgm:t>
    </dgm:pt>
    <dgm:pt modelId="{2CFA62B7-17D2-49FA-9167-F1555146A0B8}" type="parTrans" cxnId="{9B3D70F2-87A6-4D85-B3E3-1573EB85E807}">
      <dgm:prSet/>
      <dgm:spPr/>
      <dgm:t>
        <a:bodyPr/>
        <a:lstStyle/>
        <a:p>
          <a:endParaRPr lang="pl-PL"/>
        </a:p>
      </dgm:t>
    </dgm:pt>
    <dgm:pt modelId="{E1F07E48-6412-4161-A752-5322D3A2866C}" type="sibTrans" cxnId="{9B3D70F2-87A6-4D85-B3E3-1573EB85E807}">
      <dgm:prSet/>
      <dgm:spPr/>
      <dgm:t>
        <a:bodyPr/>
        <a:lstStyle/>
        <a:p>
          <a:endParaRPr lang="pl-PL"/>
        </a:p>
      </dgm:t>
    </dgm:pt>
    <dgm:pt modelId="{A23639B4-5DF7-4C08-96E7-F7D48E2CE0D8}">
      <dgm:prSet phldrT="[Tekst]" custT="1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sz="1600" dirty="0" smtClean="0">
              <a:latin typeface="Country"/>
            </a:rPr>
            <a:t>Zamiana typu danych na ’</a:t>
          </a:r>
          <a:r>
            <a:rPr lang="pl-PL" sz="1600" dirty="0" err="1" smtClean="0">
              <a:latin typeface="Country"/>
            </a:rPr>
            <a:t>int</a:t>
          </a:r>
          <a:r>
            <a:rPr lang="pl-PL" sz="1600" dirty="0" smtClean="0">
              <a:latin typeface="Country"/>
            </a:rPr>
            <a:t>’</a:t>
          </a:r>
          <a:endParaRPr lang="pl-PL" sz="1600" dirty="0">
            <a:latin typeface="Country"/>
          </a:endParaRPr>
        </a:p>
      </dgm:t>
    </dgm:pt>
    <dgm:pt modelId="{771FF776-8E97-4711-B377-41E4175AD31B}" type="parTrans" cxnId="{3A0F07FC-D885-41DB-A7B5-9AF78C7A5FED}">
      <dgm:prSet/>
      <dgm:spPr/>
      <dgm:t>
        <a:bodyPr/>
        <a:lstStyle/>
        <a:p>
          <a:endParaRPr lang="pl-PL"/>
        </a:p>
      </dgm:t>
    </dgm:pt>
    <dgm:pt modelId="{1D8F693E-7366-489F-A617-B56A3FACB481}" type="sibTrans" cxnId="{3A0F07FC-D885-41DB-A7B5-9AF78C7A5FED}">
      <dgm:prSet/>
      <dgm:spPr/>
      <dgm:t>
        <a:bodyPr/>
        <a:lstStyle/>
        <a:p>
          <a:endParaRPr lang="pl-PL"/>
        </a:p>
      </dgm:t>
    </dgm:pt>
    <dgm:pt modelId="{5AAEEC08-0FB9-4982-A99A-08DBA8DD911D}" type="pres">
      <dgm:prSet presAssocID="{4C41A5BF-FC0E-44DD-A3BC-850013A92BD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2B8760F0-8E49-4FFA-A281-ECAC2F5D422D}" type="pres">
      <dgm:prSet presAssocID="{A4BD641E-782E-446C-B009-51F8560DD862}" presName="linNode" presStyleCnt="0"/>
      <dgm:spPr/>
    </dgm:pt>
    <dgm:pt modelId="{C0186140-5617-40F5-A82E-0BB739E6D6AD}" type="pres">
      <dgm:prSet presAssocID="{A4BD641E-782E-446C-B009-51F8560DD862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24BE925-6346-48C0-974A-C90685A21C51}" type="pres">
      <dgm:prSet presAssocID="{A4BD641E-782E-446C-B009-51F8560DD862}" presName="childShp" presStyleLbl="bgAccFollowNode1" presStyleIdx="0" presStyleCnt="2" custScaleY="12129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1304D74-476E-4818-865F-267B6476391B}" type="pres">
      <dgm:prSet presAssocID="{916FBDFF-DA18-448A-A0F9-791CF906AC69}" presName="spacing" presStyleCnt="0"/>
      <dgm:spPr/>
    </dgm:pt>
    <dgm:pt modelId="{5E80558D-F967-4A03-8BF4-7EF4282D5A2A}" type="pres">
      <dgm:prSet presAssocID="{08796BC1-FC80-47CC-94C9-77012AEB23A9}" presName="linNode" presStyleCnt="0"/>
      <dgm:spPr/>
    </dgm:pt>
    <dgm:pt modelId="{9262883B-5652-4B69-8049-7A71469A0851}" type="pres">
      <dgm:prSet presAssocID="{08796BC1-FC80-47CC-94C9-77012AEB23A9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39FE4BF-0B9E-40A4-A2EB-3EA69848170F}" type="pres">
      <dgm:prSet presAssocID="{08796BC1-FC80-47CC-94C9-77012AEB23A9}" presName="childShp" presStyleLbl="bgAccFollowNode1" presStyleIdx="1" presStyleCnt="2" custScaleY="10834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55377A85-32A7-43A0-A96B-F6E83C8681D3}" type="presOf" srcId="{32BC1FB1-D4C0-426B-A8CD-EBB383BF1287}" destId="{F24BE925-6346-48C0-974A-C90685A21C51}" srcOrd="0" destOrd="0" presId="urn:microsoft.com/office/officeart/2005/8/layout/vList6"/>
    <dgm:cxn modelId="{DABB38B1-F9F1-47A5-B6EE-A15D3B2A91EF}" type="presOf" srcId="{EA51F590-EBD3-491C-95F6-7DE809637E79}" destId="{F24BE925-6346-48C0-974A-C90685A21C51}" srcOrd="0" destOrd="1" presId="urn:microsoft.com/office/officeart/2005/8/layout/vList6"/>
    <dgm:cxn modelId="{4AE42EBC-289A-4F53-AE58-F7E755D8BA50}" type="presOf" srcId="{A4BD641E-782E-446C-B009-51F8560DD862}" destId="{C0186140-5617-40F5-A82E-0BB739E6D6AD}" srcOrd="0" destOrd="0" presId="urn:microsoft.com/office/officeart/2005/8/layout/vList6"/>
    <dgm:cxn modelId="{7D9E3416-D9CB-417D-9626-223F5962A2CB}" type="presOf" srcId="{CB58D8AF-A4E3-4A18-8732-773340CE7C7A}" destId="{239FE4BF-0B9E-40A4-A2EB-3EA69848170F}" srcOrd="0" destOrd="0" presId="urn:microsoft.com/office/officeart/2005/8/layout/vList6"/>
    <dgm:cxn modelId="{FABD31DA-7D16-4C6B-A10F-3CDA10623D70}" type="presOf" srcId="{4C41A5BF-FC0E-44DD-A3BC-850013A92BD4}" destId="{5AAEEC08-0FB9-4982-A99A-08DBA8DD911D}" srcOrd="0" destOrd="0" presId="urn:microsoft.com/office/officeart/2005/8/layout/vList6"/>
    <dgm:cxn modelId="{53D4CC22-0047-4E72-9672-64B14D79831F}" srcId="{4C41A5BF-FC0E-44DD-A3BC-850013A92BD4}" destId="{08796BC1-FC80-47CC-94C9-77012AEB23A9}" srcOrd="1" destOrd="0" parTransId="{A68BEECC-1DA0-4997-9905-32BE84BEBD46}" sibTransId="{6817FAE9-0956-4037-BA8B-5107C29988A5}"/>
    <dgm:cxn modelId="{BC9C20F5-88BE-4B88-880D-CE8971866CFF}" srcId="{A4BD641E-782E-446C-B009-51F8560DD862}" destId="{32BC1FB1-D4C0-426B-A8CD-EBB383BF1287}" srcOrd="0" destOrd="0" parTransId="{6AAAF1BF-6CE9-422A-926B-79317FF52EDE}" sibTransId="{B805FCD7-2440-43EA-8F86-19D7522D7216}"/>
    <dgm:cxn modelId="{5FD5A82A-C989-4855-9816-E53D2A5B427B}" type="presOf" srcId="{08796BC1-FC80-47CC-94C9-77012AEB23A9}" destId="{9262883B-5652-4B69-8049-7A71469A0851}" srcOrd="0" destOrd="0" presId="urn:microsoft.com/office/officeart/2005/8/layout/vList6"/>
    <dgm:cxn modelId="{FD2AED4C-46B7-487D-9EF2-7EFE1115A01B}" srcId="{A4BD641E-782E-446C-B009-51F8560DD862}" destId="{EA51F590-EBD3-491C-95F6-7DE809637E79}" srcOrd="1" destOrd="0" parTransId="{46CA0419-E0B3-4BA9-9A99-9B0F7DDE751D}" sibTransId="{EF9E4E57-134D-4900-A419-878F6D22DBAF}"/>
    <dgm:cxn modelId="{E1033BDE-8ADF-406C-A6B2-F9C8C46C5473}" srcId="{4C41A5BF-FC0E-44DD-A3BC-850013A92BD4}" destId="{A4BD641E-782E-446C-B009-51F8560DD862}" srcOrd="0" destOrd="0" parTransId="{376EE637-D1B9-4DF3-A004-5A18919E8E23}" sibTransId="{916FBDFF-DA18-448A-A0F9-791CF906AC69}"/>
    <dgm:cxn modelId="{830404B4-75DC-44F7-8710-2EC7A4294911}" type="presOf" srcId="{A23639B4-5DF7-4C08-96E7-F7D48E2CE0D8}" destId="{239FE4BF-0B9E-40A4-A2EB-3EA69848170F}" srcOrd="0" destOrd="1" presId="urn:microsoft.com/office/officeart/2005/8/layout/vList6"/>
    <dgm:cxn modelId="{3A0F07FC-D885-41DB-A7B5-9AF78C7A5FED}" srcId="{08796BC1-FC80-47CC-94C9-77012AEB23A9}" destId="{A23639B4-5DF7-4C08-96E7-F7D48E2CE0D8}" srcOrd="1" destOrd="0" parTransId="{771FF776-8E97-4711-B377-41E4175AD31B}" sibTransId="{1D8F693E-7366-489F-A617-B56A3FACB481}"/>
    <dgm:cxn modelId="{9B3D70F2-87A6-4D85-B3E3-1573EB85E807}" srcId="{08796BC1-FC80-47CC-94C9-77012AEB23A9}" destId="{CB58D8AF-A4E3-4A18-8732-773340CE7C7A}" srcOrd="0" destOrd="0" parTransId="{2CFA62B7-17D2-49FA-9167-F1555146A0B8}" sibTransId="{E1F07E48-6412-4161-A752-5322D3A2866C}"/>
    <dgm:cxn modelId="{46BFA8F5-2009-4608-9171-29811F78436C}" type="presParOf" srcId="{5AAEEC08-0FB9-4982-A99A-08DBA8DD911D}" destId="{2B8760F0-8E49-4FFA-A281-ECAC2F5D422D}" srcOrd="0" destOrd="0" presId="urn:microsoft.com/office/officeart/2005/8/layout/vList6"/>
    <dgm:cxn modelId="{597E0448-5B6A-4CE8-827E-9BF6DECF1E2E}" type="presParOf" srcId="{2B8760F0-8E49-4FFA-A281-ECAC2F5D422D}" destId="{C0186140-5617-40F5-A82E-0BB739E6D6AD}" srcOrd="0" destOrd="0" presId="urn:microsoft.com/office/officeart/2005/8/layout/vList6"/>
    <dgm:cxn modelId="{1827403D-FFF2-4D4C-A535-7CFA6C9F90C6}" type="presParOf" srcId="{2B8760F0-8E49-4FFA-A281-ECAC2F5D422D}" destId="{F24BE925-6346-48C0-974A-C90685A21C51}" srcOrd="1" destOrd="0" presId="urn:microsoft.com/office/officeart/2005/8/layout/vList6"/>
    <dgm:cxn modelId="{B7FDF873-4681-4D8E-A449-59AA9C608D35}" type="presParOf" srcId="{5AAEEC08-0FB9-4982-A99A-08DBA8DD911D}" destId="{E1304D74-476E-4818-865F-267B6476391B}" srcOrd="1" destOrd="0" presId="urn:microsoft.com/office/officeart/2005/8/layout/vList6"/>
    <dgm:cxn modelId="{263249D5-D07D-4E0A-8550-D507AD611727}" type="presParOf" srcId="{5AAEEC08-0FB9-4982-A99A-08DBA8DD911D}" destId="{5E80558D-F967-4A03-8BF4-7EF4282D5A2A}" srcOrd="2" destOrd="0" presId="urn:microsoft.com/office/officeart/2005/8/layout/vList6"/>
    <dgm:cxn modelId="{4F49A186-1882-47C0-AC7D-87B2A8F72FFC}" type="presParOf" srcId="{5E80558D-F967-4A03-8BF4-7EF4282D5A2A}" destId="{9262883B-5652-4B69-8049-7A71469A0851}" srcOrd="0" destOrd="0" presId="urn:microsoft.com/office/officeart/2005/8/layout/vList6"/>
    <dgm:cxn modelId="{08ED0A46-CA8E-41E9-B557-2AF0E7A9B5BB}" type="presParOf" srcId="{5E80558D-F967-4A03-8BF4-7EF4282D5A2A}" destId="{239FE4BF-0B9E-40A4-A2EB-3EA69848170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41A5BF-FC0E-44DD-A3BC-850013A92BD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4BD641E-782E-446C-B009-51F8560DD862}">
      <dgm:prSet phldrT="[Tekst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l-PL" sz="2800" dirty="0" smtClean="0">
              <a:latin typeface="Country"/>
            </a:rPr>
            <a:t>kolumna ’</a:t>
          </a:r>
          <a:r>
            <a:rPr lang="pl-PL" sz="2800" dirty="0" err="1" smtClean="0">
              <a:latin typeface="Country"/>
            </a:rPr>
            <a:t>Rooms</a:t>
          </a:r>
          <a:r>
            <a:rPr lang="pl-PL" sz="2800" dirty="0" smtClean="0">
              <a:latin typeface="Country"/>
            </a:rPr>
            <a:t>’</a:t>
          </a:r>
          <a:endParaRPr lang="pl-PL" sz="2800" dirty="0">
            <a:latin typeface="Country"/>
          </a:endParaRPr>
        </a:p>
      </dgm:t>
    </dgm:pt>
    <dgm:pt modelId="{376EE637-D1B9-4DF3-A004-5A18919E8E23}" type="parTrans" cxnId="{E1033BDE-8ADF-406C-A6B2-F9C8C46C5473}">
      <dgm:prSet/>
      <dgm:spPr/>
      <dgm:t>
        <a:bodyPr/>
        <a:lstStyle/>
        <a:p>
          <a:endParaRPr lang="pl-PL"/>
        </a:p>
      </dgm:t>
    </dgm:pt>
    <dgm:pt modelId="{916FBDFF-DA18-448A-A0F9-791CF906AC69}" type="sibTrans" cxnId="{E1033BDE-8ADF-406C-A6B2-F9C8C46C5473}">
      <dgm:prSet/>
      <dgm:spPr/>
      <dgm:t>
        <a:bodyPr/>
        <a:lstStyle/>
        <a:p>
          <a:endParaRPr lang="pl-PL"/>
        </a:p>
      </dgm:t>
    </dgm:pt>
    <dgm:pt modelId="{32BC1FB1-D4C0-426B-A8CD-EBB383BF1287}">
      <dgm:prSet phldrT="[Tekst]" custT="1"/>
      <dgm:spPr>
        <a:solidFill>
          <a:srgbClr val="6B82A1">
            <a:alpha val="89804"/>
          </a:srgb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sz="1600" dirty="0" smtClean="0">
              <a:latin typeface="Country"/>
            </a:rPr>
            <a:t>Usunięcie braków i wartości odstających</a:t>
          </a:r>
          <a:endParaRPr lang="pl-PL" sz="1600" dirty="0">
            <a:latin typeface="Country"/>
          </a:endParaRPr>
        </a:p>
      </dgm:t>
    </dgm:pt>
    <dgm:pt modelId="{6AAAF1BF-6CE9-422A-926B-79317FF52EDE}" type="parTrans" cxnId="{BC9C20F5-88BE-4B88-880D-CE8971866CFF}">
      <dgm:prSet/>
      <dgm:spPr/>
      <dgm:t>
        <a:bodyPr/>
        <a:lstStyle/>
        <a:p>
          <a:endParaRPr lang="pl-PL"/>
        </a:p>
      </dgm:t>
    </dgm:pt>
    <dgm:pt modelId="{B805FCD7-2440-43EA-8F86-19D7522D7216}" type="sibTrans" cxnId="{BC9C20F5-88BE-4B88-880D-CE8971866CFF}">
      <dgm:prSet/>
      <dgm:spPr/>
      <dgm:t>
        <a:bodyPr/>
        <a:lstStyle/>
        <a:p>
          <a:endParaRPr lang="pl-PL"/>
        </a:p>
      </dgm:t>
    </dgm:pt>
    <dgm:pt modelId="{08796BC1-FC80-47CC-94C9-77012AEB23A9}">
      <dgm:prSet phldrT="[Teks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l-PL" sz="2800" dirty="0" smtClean="0">
              <a:latin typeface="Country"/>
            </a:rPr>
            <a:t>kolumna ’</a:t>
          </a:r>
          <a:r>
            <a:rPr lang="pl-PL" sz="2800" dirty="0" err="1" smtClean="0">
              <a:latin typeface="Country"/>
            </a:rPr>
            <a:t>Floor</a:t>
          </a:r>
          <a:r>
            <a:rPr lang="pl-PL" sz="2800" dirty="0" smtClean="0">
              <a:latin typeface="Country"/>
            </a:rPr>
            <a:t>’</a:t>
          </a:r>
          <a:endParaRPr lang="pl-PL" sz="2800" dirty="0">
            <a:latin typeface="Country"/>
          </a:endParaRPr>
        </a:p>
      </dgm:t>
    </dgm:pt>
    <dgm:pt modelId="{A68BEECC-1DA0-4997-9905-32BE84BEBD46}" type="parTrans" cxnId="{53D4CC22-0047-4E72-9672-64B14D79831F}">
      <dgm:prSet/>
      <dgm:spPr/>
      <dgm:t>
        <a:bodyPr/>
        <a:lstStyle/>
        <a:p>
          <a:endParaRPr lang="pl-PL"/>
        </a:p>
      </dgm:t>
    </dgm:pt>
    <dgm:pt modelId="{6817FAE9-0956-4037-BA8B-5107C29988A5}" type="sibTrans" cxnId="{53D4CC22-0047-4E72-9672-64B14D79831F}">
      <dgm:prSet/>
      <dgm:spPr/>
      <dgm:t>
        <a:bodyPr/>
        <a:lstStyle/>
        <a:p>
          <a:endParaRPr lang="pl-PL"/>
        </a:p>
      </dgm:t>
    </dgm:pt>
    <dgm:pt modelId="{CB58D8AF-A4E3-4A18-8732-773340CE7C7A}">
      <dgm:prSet phldrT="[Tekst]" custT="1"/>
      <dgm:spPr>
        <a:solidFill>
          <a:schemeClr val="accent6">
            <a:alpha val="89804"/>
          </a:schemeClr>
        </a:solidFill>
      </dgm:spPr>
      <dgm:t>
        <a:bodyPr/>
        <a:lstStyle/>
        <a:p>
          <a:r>
            <a:rPr lang="pl-PL" sz="1600" dirty="0" smtClean="0">
              <a:latin typeface="Country"/>
            </a:rPr>
            <a:t>Usunięcie braków</a:t>
          </a:r>
          <a:endParaRPr lang="pl-PL" sz="1600" dirty="0">
            <a:latin typeface="Country"/>
          </a:endParaRPr>
        </a:p>
      </dgm:t>
    </dgm:pt>
    <dgm:pt modelId="{2CFA62B7-17D2-49FA-9167-F1555146A0B8}" type="parTrans" cxnId="{9B3D70F2-87A6-4D85-B3E3-1573EB85E807}">
      <dgm:prSet/>
      <dgm:spPr/>
      <dgm:t>
        <a:bodyPr/>
        <a:lstStyle/>
        <a:p>
          <a:endParaRPr lang="pl-PL"/>
        </a:p>
      </dgm:t>
    </dgm:pt>
    <dgm:pt modelId="{E1F07E48-6412-4161-A752-5322D3A2866C}" type="sibTrans" cxnId="{9B3D70F2-87A6-4D85-B3E3-1573EB85E807}">
      <dgm:prSet/>
      <dgm:spPr/>
      <dgm:t>
        <a:bodyPr/>
        <a:lstStyle/>
        <a:p>
          <a:endParaRPr lang="pl-PL"/>
        </a:p>
      </dgm:t>
    </dgm:pt>
    <dgm:pt modelId="{FAE97BC4-234F-4339-8CEA-1EDC657A2190}">
      <dgm:prSet phldrT="[Tekst]" custT="1"/>
      <dgm:spPr>
        <a:solidFill>
          <a:schemeClr val="accent6">
            <a:alpha val="89804"/>
          </a:schemeClr>
        </a:solidFill>
      </dgm:spPr>
      <dgm:t>
        <a:bodyPr/>
        <a:lstStyle/>
        <a:p>
          <a:r>
            <a:rPr lang="pl-PL" sz="1600" dirty="0" smtClean="0">
              <a:latin typeface="Country"/>
            </a:rPr>
            <a:t>Liczenie piętra od 1 (niezbędne do ML)</a:t>
          </a:r>
          <a:endParaRPr lang="pl-PL" sz="1600" dirty="0">
            <a:latin typeface="Country"/>
          </a:endParaRPr>
        </a:p>
      </dgm:t>
    </dgm:pt>
    <dgm:pt modelId="{AD0DB88D-70A6-4E55-8A6A-7D4171C13AFA}" type="parTrans" cxnId="{24FEA995-BCF0-481E-A692-26DC8BB5D9C3}">
      <dgm:prSet/>
      <dgm:spPr/>
      <dgm:t>
        <a:bodyPr/>
        <a:lstStyle/>
        <a:p>
          <a:endParaRPr lang="pl-PL"/>
        </a:p>
      </dgm:t>
    </dgm:pt>
    <dgm:pt modelId="{44DAEB23-E7FB-43A3-9F76-B7FD536B4573}" type="sibTrans" cxnId="{24FEA995-BCF0-481E-A692-26DC8BB5D9C3}">
      <dgm:prSet/>
      <dgm:spPr/>
      <dgm:t>
        <a:bodyPr/>
        <a:lstStyle/>
        <a:p>
          <a:endParaRPr lang="pl-PL"/>
        </a:p>
      </dgm:t>
    </dgm:pt>
    <dgm:pt modelId="{8864E265-E057-48C6-91BD-DC0A309BF31D}">
      <dgm:prSet custT="1"/>
      <dgm:spPr>
        <a:solidFill>
          <a:srgbClr val="6B82A1">
            <a:alpha val="89804"/>
          </a:srgbClr>
        </a:solidFill>
      </dgm:spPr>
      <dgm:t>
        <a:bodyPr/>
        <a:lstStyle/>
        <a:p>
          <a:pPr>
            <a:lnSpc>
              <a:spcPct val="100000"/>
            </a:lnSpc>
          </a:pPr>
          <a:r>
            <a:rPr lang="pl-PL" sz="1600" dirty="0" smtClean="0">
              <a:latin typeface="Country"/>
            </a:rPr>
            <a:t>Zamiana typu danych na ’</a:t>
          </a:r>
          <a:r>
            <a:rPr lang="pl-PL" sz="1600" dirty="0" err="1" smtClean="0">
              <a:latin typeface="Country"/>
            </a:rPr>
            <a:t>int</a:t>
          </a:r>
          <a:r>
            <a:rPr lang="pl-PL" sz="1600" dirty="0" smtClean="0">
              <a:latin typeface="Country"/>
            </a:rPr>
            <a:t>’</a:t>
          </a:r>
          <a:endParaRPr lang="pl-PL" sz="1600" dirty="0">
            <a:latin typeface="Country"/>
          </a:endParaRPr>
        </a:p>
      </dgm:t>
    </dgm:pt>
    <dgm:pt modelId="{95267CFA-0827-428D-B086-D4832A22E935}" type="parTrans" cxnId="{C3055847-7216-4B71-BE11-92095FE1D388}">
      <dgm:prSet/>
      <dgm:spPr/>
      <dgm:t>
        <a:bodyPr/>
        <a:lstStyle/>
        <a:p>
          <a:endParaRPr lang="pl-PL"/>
        </a:p>
      </dgm:t>
    </dgm:pt>
    <dgm:pt modelId="{CB1F135B-ABC3-426B-A23E-D1AFAD3C3B1B}" type="sibTrans" cxnId="{C3055847-7216-4B71-BE11-92095FE1D388}">
      <dgm:prSet/>
      <dgm:spPr/>
      <dgm:t>
        <a:bodyPr/>
        <a:lstStyle/>
        <a:p>
          <a:endParaRPr lang="pl-PL"/>
        </a:p>
      </dgm:t>
    </dgm:pt>
    <dgm:pt modelId="{FE61BCBB-4354-457C-B8BB-302E44625E32}">
      <dgm:prSet custT="1"/>
      <dgm:spPr>
        <a:solidFill>
          <a:schemeClr val="accent6">
            <a:alpha val="89804"/>
          </a:schemeClr>
        </a:solidFill>
      </dgm:spPr>
      <dgm:t>
        <a:bodyPr/>
        <a:lstStyle/>
        <a:p>
          <a:r>
            <a:rPr lang="pl-PL" sz="1600" dirty="0" smtClean="0">
              <a:latin typeface="Country"/>
            </a:rPr>
            <a:t>Zamiana typu danych na ’</a:t>
          </a:r>
          <a:r>
            <a:rPr lang="pl-PL" sz="1600" dirty="0" err="1" smtClean="0">
              <a:latin typeface="Country"/>
            </a:rPr>
            <a:t>int</a:t>
          </a:r>
          <a:r>
            <a:rPr lang="pl-PL" sz="1600" dirty="0" smtClean="0">
              <a:latin typeface="Country"/>
            </a:rPr>
            <a:t>’</a:t>
          </a:r>
          <a:endParaRPr lang="pl-PL" sz="1600" dirty="0">
            <a:latin typeface="Country"/>
          </a:endParaRPr>
        </a:p>
      </dgm:t>
    </dgm:pt>
    <dgm:pt modelId="{38D1AB29-EC22-48A5-96C0-F92EC2B844E3}" type="parTrans" cxnId="{CD0293C2-B15B-4CF7-98C4-005C2E9F04F3}">
      <dgm:prSet/>
      <dgm:spPr/>
      <dgm:t>
        <a:bodyPr/>
        <a:lstStyle/>
        <a:p>
          <a:endParaRPr lang="pl-PL"/>
        </a:p>
      </dgm:t>
    </dgm:pt>
    <dgm:pt modelId="{41619007-2353-45C4-9F41-0C740687234C}" type="sibTrans" cxnId="{CD0293C2-B15B-4CF7-98C4-005C2E9F04F3}">
      <dgm:prSet/>
      <dgm:spPr/>
      <dgm:t>
        <a:bodyPr/>
        <a:lstStyle/>
        <a:p>
          <a:endParaRPr lang="pl-PL"/>
        </a:p>
      </dgm:t>
    </dgm:pt>
    <dgm:pt modelId="{5AAEEC08-0FB9-4982-A99A-08DBA8DD911D}" type="pres">
      <dgm:prSet presAssocID="{4C41A5BF-FC0E-44DD-A3BC-850013A92BD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2B8760F0-8E49-4FFA-A281-ECAC2F5D422D}" type="pres">
      <dgm:prSet presAssocID="{A4BD641E-782E-446C-B009-51F8560DD862}" presName="linNode" presStyleCnt="0"/>
      <dgm:spPr/>
    </dgm:pt>
    <dgm:pt modelId="{C0186140-5617-40F5-A82E-0BB739E6D6AD}" type="pres">
      <dgm:prSet presAssocID="{A4BD641E-782E-446C-B009-51F8560DD862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24BE925-6346-48C0-974A-C90685A21C51}" type="pres">
      <dgm:prSet presAssocID="{A4BD641E-782E-446C-B009-51F8560DD862}" presName="childShp" presStyleLbl="bgAccFollowNode1" presStyleIdx="0" presStyleCnt="2" custScaleY="11951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1304D74-476E-4818-865F-267B6476391B}" type="pres">
      <dgm:prSet presAssocID="{916FBDFF-DA18-448A-A0F9-791CF906AC69}" presName="spacing" presStyleCnt="0"/>
      <dgm:spPr/>
    </dgm:pt>
    <dgm:pt modelId="{5E80558D-F967-4A03-8BF4-7EF4282D5A2A}" type="pres">
      <dgm:prSet presAssocID="{08796BC1-FC80-47CC-94C9-77012AEB23A9}" presName="linNode" presStyleCnt="0"/>
      <dgm:spPr/>
    </dgm:pt>
    <dgm:pt modelId="{9262883B-5652-4B69-8049-7A71469A0851}" type="pres">
      <dgm:prSet presAssocID="{08796BC1-FC80-47CC-94C9-77012AEB23A9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39FE4BF-0B9E-40A4-A2EB-3EA69848170F}" type="pres">
      <dgm:prSet presAssocID="{08796BC1-FC80-47CC-94C9-77012AEB23A9}" presName="childShp" presStyleLbl="bgAccFollowNode1" presStyleIdx="1" presStyleCnt="2" custScaleY="12410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442057A4-E7ED-45C5-9929-30D0B7FCF652}" type="presOf" srcId="{CB58D8AF-A4E3-4A18-8732-773340CE7C7A}" destId="{239FE4BF-0B9E-40A4-A2EB-3EA69848170F}" srcOrd="0" destOrd="0" presId="urn:microsoft.com/office/officeart/2005/8/layout/vList6"/>
    <dgm:cxn modelId="{210AD565-BD4B-4574-8AA6-5AF6F8C1746E}" type="presOf" srcId="{32BC1FB1-D4C0-426B-A8CD-EBB383BF1287}" destId="{F24BE925-6346-48C0-974A-C90685A21C51}" srcOrd="0" destOrd="0" presId="urn:microsoft.com/office/officeart/2005/8/layout/vList6"/>
    <dgm:cxn modelId="{9B3D70F2-87A6-4D85-B3E3-1573EB85E807}" srcId="{08796BC1-FC80-47CC-94C9-77012AEB23A9}" destId="{CB58D8AF-A4E3-4A18-8732-773340CE7C7A}" srcOrd="0" destOrd="0" parTransId="{2CFA62B7-17D2-49FA-9167-F1555146A0B8}" sibTransId="{E1F07E48-6412-4161-A752-5322D3A2866C}"/>
    <dgm:cxn modelId="{F8966791-A45F-4453-9642-29CA34E3A0E0}" type="presOf" srcId="{4C41A5BF-FC0E-44DD-A3BC-850013A92BD4}" destId="{5AAEEC08-0FB9-4982-A99A-08DBA8DD911D}" srcOrd="0" destOrd="0" presId="urn:microsoft.com/office/officeart/2005/8/layout/vList6"/>
    <dgm:cxn modelId="{24FEA995-BCF0-481E-A692-26DC8BB5D9C3}" srcId="{08796BC1-FC80-47CC-94C9-77012AEB23A9}" destId="{FAE97BC4-234F-4339-8CEA-1EDC657A2190}" srcOrd="2" destOrd="0" parTransId="{AD0DB88D-70A6-4E55-8A6A-7D4171C13AFA}" sibTransId="{44DAEB23-E7FB-43A3-9F76-B7FD536B4573}"/>
    <dgm:cxn modelId="{53D4CC22-0047-4E72-9672-64B14D79831F}" srcId="{4C41A5BF-FC0E-44DD-A3BC-850013A92BD4}" destId="{08796BC1-FC80-47CC-94C9-77012AEB23A9}" srcOrd="1" destOrd="0" parTransId="{A68BEECC-1DA0-4997-9905-32BE84BEBD46}" sibTransId="{6817FAE9-0956-4037-BA8B-5107C29988A5}"/>
    <dgm:cxn modelId="{92F6A71E-53FD-4C13-AE0D-C97B16ABCADE}" type="presOf" srcId="{8864E265-E057-48C6-91BD-DC0A309BF31D}" destId="{F24BE925-6346-48C0-974A-C90685A21C51}" srcOrd="0" destOrd="1" presId="urn:microsoft.com/office/officeart/2005/8/layout/vList6"/>
    <dgm:cxn modelId="{CD0293C2-B15B-4CF7-98C4-005C2E9F04F3}" srcId="{08796BC1-FC80-47CC-94C9-77012AEB23A9}" destId="{FE61BCBB-4354-457C-B8BB-302E44625E32}" srcOrd="1" destOrd="0" parTransId="{38D1AB29-EC22-48A5-96C0-F92EC2B844E3}" sibTransId="{41619007-2353-45C4-9F41-0C740687234C}"/>
    <dgm:cxn modelId="{C3055847-7216-4B71-BE11-92095FE1D388}" srcId="{A4BD641E-782E-446C-B009-51F8560DD862}" destId="{8864E265-E057-48C6-91BD-DC0A309BF31D}" srcOrd="1" destOrd="0" parTransId="{95267CFA-0827-428D-B086-D4832A22E935}" sibTransId="{CB1F135B-ABC3-426B-A23E-D1AFAD3C3B1B}"/>
    <dgm:cxn modelId="{BC9C20F5-88BE-4B88-880D-CE8971866CFF}" srcId="{A4BD641E-782E-446C-B009-51F8560DD862}" destId="{32BC1FB1-D4C0-426B-A8CD-EBB383BF1287}" srcOrd="0" destOrd="0" parTransId="{6AAAF1BF-6CE9-422A-926B-79317FF52EDE}" sibTransId="{B805FCD7-2440-43EA-8F86-19D7522D7216}"/>
    <dgm:cxn modelId="{203A43EB-7D84-4987-8872-3710CBD2BE38}" type="presOf" srcId="{A4BD641E-782E-446C-B009-51F8560DD862}" destId="{C0186140-5617-40F5-A82E-0BB739E6D6AD}" srcOrd="0" destOrd="0" presId="urn:microsoft.com/office/officeart/2005/8/layout/vList6"/>
    <dgm:cxn modelId="{E1033BDE-8ADF-406C-A6B2-F9C8C46C5473}" srcId="{4C41A5BF-FC0E-44DD-A3BC-850013A92BD4}" destId="{A4BD641E-782E-446C-B009-51F8560DD862}" srcOrd="0" destOrd="0" parTransId="{376EE637-D1B9-4DF3-A004-5A18919E8E23}" sibTransId="{916FBDFF-DA18-448A-A0F9-791CF906AC69}"/>
    <dgm:cxn modelId="{EC30B096-08BC-4C84-AE59-D63DB3989369}" type="presOf" srcId="{FE61BCBB-4354-457C-B8BB-302E44625E32}" destId="{239FE4BF-0B9E-40A4-A2EB-3EA69848170F}" srcOrd="0" destOrd="1" presId="urn:microsoft.com/office/officeart/2005/8/layout/vList6"/>
    <dgm:cxn modelId="{901E0A11-57CB-43D6-9539-927E8D4E1247}" type="presOf" srcId="{FAE97BC4-234F-4339-8CEA-1EDC657A2190}" destId="{239FE4BF-0B9E-40A4-A2EB-3EA69848170F}" srcOrd="0" destOrd="2" presId="urn:microsoft.com/office/officeart/2005/8/layout/vList6"/>
    <dgm:cxn modelId="{FD8C68D0-953C-4AF1-974C-AEA110A57ABC}" type="presOf" srcId="{08796BC1-FC80-47CC-94C9-77012AEB23A9}" destId="{9262883B-5652-4B69-8049-7A71469A0851}" srcOrd="0" destOrd="0" presId="urn:microsoft.com/office/officeart/2005/8/layout/vList6"/>
    <dgm:cxn modelId="{AC77B1B6-E26D-479A-8CE6-5A4B36EB4908}" type="presParOf" srcId="{5AAEEC08-0FB9-4982-A99A-08DBA8DD911D}" destId="{2B8760F0-8E49-4FFA-A281-ECAC2F5D422D}" srcOrd="0" destOrd="0" presId="urn:microsoft.com/office/officeart/2005/8/layout/vList6"/>
    <dgm:cxn modelId="{51B024B9-EF61-406C-B158-C2F222FB8B8C}" type="presParOf" srcId="{2B8760F0-8E49-4FFA-A281-ECAC2F5D422D}" destId="{C0186140-5617-40F5-A82E-0BB739E6D6AD}" srcOrd="0" destOrd="0" presId="urn:microsoft.com/office/officeart/2005/8/layout/vList6"/>
    <dgm:cxn modelId="{E4722DDE-4518-46D3-AF3C-858C2EE444A7}" type="presParOf" srcId="{2B8760F0-8E49-4FFA-A281-ECAC2F5D422D}" destId="{F24BE925-6346-48C0-974A-C90685A21C51}" srcOrd="1" destOrd="0" presId="urn:microsoft.com/office/officeart/2005/8/layout/vList6"/>
    <dgm:cxn modelId="{75424E22-61C0-4837-999E-EF607D6CC312}" type="presParOf" srcId="{5AAEEC08-0FB9-4982-A99A-08DBA8DD911D}" destId="{E1304D74-476E-4818-865F-267B6476391B}" srcOrd="1" destOrd="0" presId="urn:microsoft.com/office/officeart/2005/8/layout/vList6"/>
    <dgm:cxn modelId="{35CD7097-9B4C-41CB-B17C-DEC402D34FE8}" type="presParOf" srcId="{5AAEEC08-0FB9-4982-A99A-08DBA8DD911D}" destId="{5E80558D-F967-4A03-8BF4-7EF4282D5A2A}" srcOrd="2" destOrd="0" presId="urn:microsoft.com/office/officeart/2005/8/layout/vList6"/>
    <dgm:cxn modelId="{A1CD4A4A-9209-4B12-827A-8A8AE47ECA4A}" type="presParOf" srcId="{5E80558D-F967-4A03-8BF4-7EF4282D5A2A}" destId="{9262883B-5652-4B69-8049-7A71469A0851}" srcOrd="0" destOrd="0" presId="urn:microsoft.com/office/officeart/2005/8/layout/vList6"/>
    <dgm:cxn modelId="{AB2F90B3-C6A9-43B9-9A9E-22F0F1B9B1EA}" type="presParOf" srcId="{5E80558D-F967-4A03-8BF4-7EF4282D5A2A}" destId="{239FE4BF-0B9E-40A4-A2EB-3EA69848170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3C5A12-ABEF-465E-9659-56CC46FD4D6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l-PL"/>
        </a:p>
      </dgm:t>
    </dgm:pt>
    <dgm:pt modelId="{917645AE-63F4-4F4B-898E-A0E96C364B5C}">
      <dgm:prSet custT="1"/>
      <dgm:spPr/>
      <dgm:t>
        <a:bodyPr/>
        <a:lstStyle/>
        <a:p>
          <a:pPr rtl="0"/>
          <a:r>
            <a:rPr lang="pl-PL" sz="1800" b="1" i="0" baseline="0" dirty="0" err="1" smtClean="0">
              <a:latin typeface="Country"/>
            </a:rPr>
            <a:t>alpha</a:t>
          </a:r>
          <a:r>
            <a:rPr lang="pl-PL" sz="1800" b="0" i="0" baseline="0" dirty="0" smtClean="0">
              <a:latin typeface="Country"/>
            </a:rPr>
            <a:t>: </a:t>
          </a:r>
          <a:r>
            <a:rPr lang="pl-PL" sz="1400" b="0" i="0" baseline="0" dirty="0" smtClean="0">
              <a:latin typeface="Country"/>
            </a:rPr>
            <a:t>Parametr </a:t>
          </a:r>
          <a:r>
            <a:rPr lang="pl-PL" sz="1400" b="0" i="0" baseline="0" dirty="0" err="1" smtClean="0">
              <a:latin typeface="Country"/>
            </a:rPr>
            <a:t>regularyzacji</a:t>
          </a:r>
          <a:r>
            <a:rPr lang="pl-PL" sz="1400" b="0" i="0" baseline="0" dirty="0" smtClean="0">
              <a:latin typeface="Country"/>
            </a:rPr>
            <a:t> kontrolujący siłę </a:t>
          </a:r>
          <a:r>
            <a:rPr lang="pl-PL" sz="1400" b="0" i="0" baseline="0" dirty="0" err="1" smtClean="0">
              <a:latin typeface="Country"/>
            </a:rPr>
            <a:t>regularyzacji</a:t>
          </a:r>
          <a:r>
            <a:rPr lang="pl-PL" sz="1400" b="0" i="0" baseline="0" dirty="0" smtClean="0">
              <a:latin typeface="Country"/>
            </a:rPr>
            <a:t> L2. </a:t>
          </a:r>
          <a:r>
            <a:rPr lang="pl-PL" sz="1400" b="0" i="1" baseline="0" dirty="0" smtClean="0">
              <a:latin typeface="Country"/>
            </a:rPr>
            <a:t>Wartość w modelu: 1</a:t>
          </a:r>
          <a:endParaRPr lang="pl-PL" sz="1400" i="1" dirty="0">
            <a:latin typeface="Country"/>
          </a:endParaRPr>
        </a:p>
      </dgm:t>
    </dgm:pt>
    <dgm:pt modelId="{560094B3-F9A4-4A15-AB2D-1D17BA070D47}" type="parTrans" cxnId="{125E0D26-EFF2-404B-A4C8-5FA6B7EADBA9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B253AF9F-213E-4AB7-9FEA-0F2F11C4FED7}" type="sibTrans" cxnId="{125E0D26-EFF2-404B-A4C8-5FA6B7EADBA9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6BAB3EC3-7EFC-4EBB-AF56-B72D6FEC7AD0}">
      <dgm:prSet custT="1"/>
      <dgm:spPr/>
      <dgm:t>
        <a:bodyPr/>
        <a:lstStyle/>
        <a:p>
          <a:pPr rtl="0"/>
          <a:r>
            <a:rPr lang="pl-PL" sz="1800" b="1" i="0" baseline="0" dirty="0" err="1" smtClean="0">
              <a:latin typeface="Country"/>
            </a:rPr>
            <a:t>fit_intercept</a:t>
          </a:r>
          <a:r>
            <a:rPr lang="pl-PL" sz="1800" b="0" i="0" baseline="0" dirty="0" smtClean="0">
              <a:latin typeface="Country"/>
            </a:rPr>
            <a:t>: O</a:t>
          </a:r>
          <a:r>
            <a:rPr lang="pl-PL" sz="1400" b="0" i="0" baseline="0" dirty="0" smtClean="0">
              <a:latin typeface="Country"/>
            </a:rPr>
            <a:t>kreśla, czy należy dopasować przesunięcie (</a:t>
          </a:r>
          <a:r>
            <a:rPr lang="pl-PL" sz="1400" b="0" i="0" baseline="0" dirty="0" err="1" smtClean="0">
              <a:latin typeface="Country"/>
            </a:rPr>
            <a:t>intercept</a:t>
          </a:r>
          <a:r>
            <a:rPr lang="pl-PL" sz="1400" b="0" i="0" baseline="0" dirty="0" smtClean="0">
              <a:latin typeface="Country"/>
            </a:rPr>
            <a:t>) do danych.</a:t>
          </a:r>
          <a:br>
            <a:rPr lang="pl-PL" sz="1400" b="0" i="0" baseline="0" dirty="0" smtClean="0">
              <a:latin typeface="Country"/>
            </a:rPr>
          </a:br>
          <a:r>
            <a:rPr lang="pl-PL" sz="1400" b="0" i="0" baseline="0" dirty="0" smtClean="0">
              <a:latin typeface="Country"/>
            </a:rPr>
            <a:t>                             </a:t>
          </a:r>
          <a:r>
            <a:rPr lang="pl-PL" sz="1400" b="0" i="1" baseline="0" dirty="0" smtClean="0">
              <a:latin typeface="Country"/>
            </a:rPr>
            <a:t>Wartość w  modelu: True </a:t>
          </a:r>
          <a:endParaRPr lang="pl-PL" sz="1400" i="1" dirty="0">
            <a:latin typeface="Country"/>
          </a:endParaRPr>
        </a:p>
      </dgm:t>
    </dgm:pt>
    <dgm:pt modelId="{BC3610B9-6564-4F56-AA83-E541BBE72D27}" type="parTrans" cxnId="{6D51E8D9-AA8A-4B84-9BAF-B68B3DC93628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15DECD9D-298D-4D00-91BD-DE373D7F84C1}" type="sibTrans" cxnId="{6D51E8D9-AA8A-4B84-9BAF-B68B3DC93628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A64CD970-9AA5-469E-A7B8-C02DF421FC6D}">
      <dgm:prSet custT="1"/>
      <dgm:spPr/>
      <dgm:t>
        <a:bodyPr/>
        <a:lstStyle/>
        <a:p>
          <a:pPr rtl="0"/>
          <a:r>
            <a:rPr lang="pl-PL" sz="1800" b="1" i="0" baseline="0" dirty="0" err="1" smtClean="0">
              <a:latin typeface="Country"/>
            </a:rPr>
            <a:t>normalize</a:t>
          </a:r>
          <a:r>
            <a:rPr lang="pl-PL" sz="1800" b="0" i="0" baseline="0" dirty="0" smtClean="0">
              <a:latin typeface="Country"/>
            </a:rPr>
            <a:t>:</a:t>
          </a:r>
          <a:r>
            <a:rPr lang="pl-PL" sz="1400" b="0" i="0" baseline="0" dirty="0" smtClean="0">
              <a:latin typeface="Country"/>
            </a:rPr>
            <a:t> Określa, czy dane wejściowe powinny być znormalizowane przed dopasowaniem modelu.                                        	        </a:t>
          </a:r>
          <a:r>
            <a:rPr lang="pl-PL" sz="1400" b="0" i="1" baseline="0" dirty="0" smtClean="0">
              <a:latin typeface="Country"/>
            </a:rPr>
            <a:t>Wartość w modelu: </a:t>
          </a:r>
          <a:r>
            <a:rPr lang="pl-PL" sz="1400" b="0" i="1" baseline="0" dirty="0" err="1" smtClean="0">
              <a:latin typeface="Country"/>
            </a:rPr>
            <a:t>False</a:t>
          </a:r>
          <a:r>
            <a:rPr lang="pl-PL" sz="1400" b="0" i="1" baseline="0" dirty="0" smtClean="0">
              <a:latin typeface="Country"/>
            </a:rPr>
            <a:t> </a:t>
          </a:r>
          <a:endParaRPr lang="pl-PL" sz="1400" i="1" dirty="0">
            <a:latin typeface="Country"/>
          </a:endParaRPr>
        </a:p>
      </dgm:t>
    </dgm:pt>
    <dgm:pt modelId="{3A639A56-8B7C-420A-BF82-8F72F63118DC}" type="parTrans" cxnId="{352FD637-98F8-4BE9-B6E8-B1D4F072CACB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92454526-33DF-4EEA-BA0A-8FE037E7F03F}" type="sibTrans" cxnId="{352FD637-98F8-4BE9-B6E8-B1D4F072CACB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587344F6-C5BF-4E42-8735-C078F119318E}">
      <dgm:prSet custT="1"/>
      <dgm:spPr/>
      <dgm:t>
        <a:bodyPr/>
        <a:lstStyle/>
        <a:p>
          <a:pPr rtl="0"/>
          <a:r>
            <a:rPr lang="pl-PL" sz="1800" b="1" i="0" baseline="0" dirty="0" err="1" smtClean="0">
              <a:latin typeface="Country"/>
            </a:rPr>
            <a:t>solver</a:t>
          </a:r>
          <a:r>
            <a:rPr lang="pl-PL" sz="1800" b="0" i="0" baseline="0" dirty="0" smtClean="0">
              <a:latin typeface="Country"/>
            </a:rPr>
            <a:t>: </a:t>
          </a:r>
          <a:r>
            <a:rPr lang="pl-PL" sz="1400" b="0" i="0" baseline="0" dirty="0" smtClean="0">
              <a:latin typeface="Country"/>
            </a:rPr>
            <a:t>Algorytm optymalizacji do użycia podczas dopasowywania modelu. </a:t>
          </a:r>
          <a:r>
            <a:rPr lang="pl-PL" sz="1400" b="0" i="1" baseline="0" dirty="0" smtClean="0">
              <a:latin typeface="Country"/>
            </a:rPr>
            <a:t>Wartość w modelu: </a:t>
          </a:r>
          <a:r>
            <a:rPr lang="pl-PL" sz="1400" b="0" i="1" baseline="0" dirty="0" err="1" smtClean="0">
              <a:latin typeface="Country"/>
            </a:rPr>
            <a:t>cholesky</a:t>
          </a:r>
          <a:endParaRPr lang="pl-PL" sz="1400" i="1" dirty="0">
            <a:latin typeface="Country"/>
          </a:endParaRPr>
        </a:p>
      </dgm:t>
    </dgm:pt>
    <dgm:pt modelId="{B44D7B01-DC08-484C-B121-186FD3A18C27}" type="parTrans" cxnId="{66AB0001-9BEE-4FE8-8708-72E9E1705876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93446173-15A0-496C-97CF-C1A27559F4CC}" type="sibTrans" cxnId="{66AB0001-9BEE-4FE8-8708-72E9E1705876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CE005952-46CE-4E63-88EE-51995A393F36}">
      <dgm:prSet custT="1"/>
      <dgm:spPr/>
      <dgm:t>
        <a:bodyPr/>
        <a:lstStyle/>
        <a:p>
          <a:pPr rtl="0"/>
          <a:r>
            <a:rPr lang="pl-PL" sz="1800" b="1" i="0" baseline="0" dirty="0" err="1" smtClean="0">
              <a:latin typeface="Country"/>
            </a:rPr>
            <a:t>max_iter</a:t>
          </a:r>
          <a:r>
            <a:rPr lang="pl-PL" sz="1800" b="0" i="0" baseline="0" dirty="0" smtClean="0">
              <a:latin typeface="Country"/>
            </a:rPr>
            <a:t>: </a:t>
          </a:r>
          <a:r>
            <a:rPr lang="pl-PL" sz="1400" b="0" i="0" baseline="0" dirty="0" smtClean="0">
              <a:latin typeface="Country"/>
            </a:rPr>
            <a:t>Maksymalna liczba iteracji algorytmu optymalizacji. </a:t>
          </a:r>
          <a:r>
            <a:rPr lang="pl-PL" sz="1400" b="0" i="1" baseline="0" dirty="0" smtClean="0">
              <a:latin typeface="Country"/>
            </a:rPr>
            <a:t>Wartość w modelu: </a:t>
          </a:r>
          <a:r>
            <a:rPr lang="pl-PL" sz="1400" b="0" i="1" baseline="0" dirty="0" err="1" smtClean="0">
              <a:latin typeface="Country"/>
            </a:rPr>
            <a:t>None</a:t>
          </a:r>
          <a:r>
            <a:rPr lang="pl-PL" sz="1400" b="0" i="1" baseline="0" dirty="0" smtClean="0">
              <a:latin typeface="Country"/>
            </a:rPr>
            <a:t> </a:t>
          </a:r>
          <a:endParaRPr lang="pl-PL" sz="1400" i="1" dirty="0">
            <a:latin typeface="Country"/>
          </a:endParaRPr>
        </a:p>
      </dgm:t>
    </dgm:pt>
    <dgm:pt modelId="{669C42C6-F5DF-4EF4-A5F1-7ECA4E5F2BBE}" type="parTrans" cxnId="{B8479C6A-61C8-40DF-886C-285F6310A1DC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6307F81E-C5F2-4FFA-837E-A7DF148660EF}" type="sibTrans" cxnId="{B8479C6A-61C8-40DF-886C-285F6310A1DC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C8C0379B-CD46-4E98-9E18-0FBAD9C4A626}">
      <dgm:prSet custT="1"/>
      <dgm:spPr/>
      <dgm:t>
        <a:bodyPr/>
        <a:lstStyle/>
        <a:p>
          <a:pPr rtl="0"/>
          <a:r>
            <a:rPr lang="pl-PL" sz="1800" b="1" i="0" baseline="0" dirty="0" err="1" smtClean="0">
              <a:latin typeface="Country"/>
            </a:rPr>
            <a:t>tol</a:t>
          </a:r>
          <a:r>
            <a:rPr lang="pl-PL" sz="1800" b="0" i="0" baseline="0" dirty="0" smtClean="0">
              <a:latin typeface="Country"/>
            </a:rPr>
            <a:t>: </a:t>
          </a:r>
          <a:r>
            <a:rPr lang="pl-PL" sz="1400" b="0" i="0" baseline="0" dirty="0" smtClean="0">
              <a:latin typeface="Country"/>
            </a:rPr>
            <a:t>Tolerancja dla kryterium zbieżności algorytmu optymalizacji. </a:t>
          </a:r>
          <a:r>
            <a:rPr lang="pl-PL" sz="1400" b="0" i="1" baseline="0" dirty="0" smtClean="0">
              <a:latin typeface="Country"/>
            </a:rPr>
            <a:t>Wartość w modelu: 0.01 </a:t>
          </a:r>
          <a:endParaRPr lang="pl-PL" sz="1400" i="1" dirty="0">
            <a:latin typeface="Country"/>
          </a:endParaRPr>
        </a:p>
      </dgm:t>
    </dgm:pt>
    <dgm:pt modelId="{3B54BC5B-E225-4D83-8FFD-6E6D08405557}" type="parTrans" cxnId="{D73B8CF8-3205-4969-87D5-A0D75B7D7CDF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23367DF2-9ABA-4BDF-BBE3-51A431913194}" type="sibTrans" cxnId="{D73B8CF8-3205-4969-87D5-A0D75B7D7CDF}">
      <dgm:prSet/>
      <dgm:spPr/>
      <dgm:t>
        <a:bodyPr/>
        <a:lstStyle/>
        <a:p>
          <a:endParaRPr lang="pl-PL" sz="3600">
            <a:latin typeface="Country"/>
          </a:endParaRPr>
        </a:p>
      </dgm:t>
    </dgm:pt>
    <dgm:pt modelId="{7997488B-6B25-45DF-BA69-C5348F6FD040}" type="pres">
      <dgm:prSet presAssocID="{9A3C5A12-ABEF-465E-9659-56CC46FD4D6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l-PL"/>
        </a:p>
      </dgm:t>
    </dgm:pt>
    <dgm:pt modelId="{FFB2697D-C9EF-4563-89E1-2454188ACE6D}" type="pres">
      <dgm:prSet presAssocID="{9A3C5A12-ABEF-465E-9659-56CC46FD4D64}" presName="Name1" presStyleCnt="0"/>
      <dgm:spPr/>
    </dgm:pt>
    <dgm:pt modelId="{C0042634-AE71-4E9F-90D2-55195F143927}" type="pres">
      <dgm:prSet presAssocID="{9A3C5A12-ABEF-465E-9659-56CC46FD4D64}" presName="cycle" presStyleCnt="0"/>
      <dgm:spPr/>
    </dgm:pt>
    <dgm:pt modelId="{043FF09E-8755-452E-B3B8-2BE49F79DD5A}" type="pres">
      <dgm:prSet presAssocID="{9A3C5A12-ABEF-465E-9659-56CC46FD4D64}" presName="srcNode" presStyleLbl="node1" presStyleIdx="0" presStyleCnt="6"/>
      <dgm:spPr/>
    </dgm:pt>
    <dgm:pt modelId="{F7284B87-F08E-494D-98E0-7C9AE549B609}" type="pres">
      <dgm:prSet presAssocID="{9A3C5A12-ABEF-465E-9659-56CC46FD4D64}" presName="conn" presStyleLbl="parChTrans1D2" presStyleIdx="0" presStyleCnt="1"/>
      <dgm:spPr/>
      <dgm:t>
        <a:bodyPr/>
        <a:lstStyle/>
        <a:p>
          <a:endParaRPr lang="pl-PL"/>
        </a:p>
      </dgm:t>
    </dgm:pt>
    <dgm:pt modelId="{DF4550CC-C0CE-4F91-A211-94015E4AA15C}" type="pres">
      <dgm:prSet presAssocID="{9A3C5A12-ABEF-465E-9659-56CC46FD4D64}" presName="extraNode" presStyleLbl="node1" presStyleIdx="0" presStyleCnt="6"/>
      <dgm:spPr/>
    </dgm:pt>
    <dgm:pt modelId="{6AE7BEF5-12C1-4293-8036-0FA050768EB9}" type="pres">
      <dgm:prSet presAssocID="{9A3C5A12-ABEF-465E-9659-56CC46FD4D64}" presName="dstNode" presStyleLbl="node1" presStyleIdx="0" presStyleCnt="6"/>
      <dgm:spPr/>
    </dgm:pt>
    <dgm:pt modelId="{6433AB2D-D435-43FE-BD9E-0B1E2EA9A2B2}" type="pres">
      <dgm:prSet presAssocID="{917645AE-63F4-4F4B-898E-A0E96C364B5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3BA9AF3-4C41-494D-A849-60BA61F2BFA8}" type="pres">
      <dgm:prSet presAssocID="{917645AE-63F4-4F4B-898E-A0E96C364B5C}" presName="accent_1" presStyleCnt="0"/>
      <dgm:spPr/>
    </dgm:pt>
    <dgm:pt modelId="{12706C26-2E38-45CE-B3B6-6EEE23FF6108}" type="pres">
      <dgm:prSet presAssocID="{917645AE-63F4-4F4B-898E-A0E96C364B5C}" presName="accentRepeatNode" presStyleLbl="solidFgAcc1" presStyleIdx="0" presStyleCnt="6"/>
      <dgm:spPr/>
    </dgm:pt>
    <dgm:pt modelId="{06764737-5372-4B18-B8AF-3A574898328E}" type="pres">
      <dgm:prSet presAssocID="{6BAB3EC3-7EFC-4EBB-AF56-B72D6FEC7AD0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3BAE66A-50ED-496C-8457-2505C0548A92}" type="pres">
      <dgm:prSet presAssocID="{6BAB3EC3-7EFC-4EBB-AF56-B72D6FEC7AD0}" presName="accent_2" presStyleCnt="0"/>
      <dgm:spPr/>
    </dgm:pt>
    <dgm:pt modelId="{7500088D-A92A-46A4-85E5-08BDD9274DFE}" type="pres">
      <dgm:prSet presAssocID="{6BAB3EC3-7EFC-4EBB-AF56-B72D6FEC7AD0}" presName="accentRepeatNode" presStyleLbl="solidFgAcc1" presStyleIdx="1" presStyleCnt="6"/>
      <dgm:spPr/>
    </dgm:pt>
    <dgm:pt modelId="{1A99169D-AE55-440E-A299-F40587A0885C}" type="pres">
      <dgm:prSet presAssocID="{A64CD970-9AA5-469E-A7B8-C02DF421FC6D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0B96C75-00AE-4151-B192-FCE67FFB4218}" type="pres">
      <dgm:prSet presAssocID="{A64CD970-9AA5-469E-A7B8-C02DF421FC6D}" presName="accent_3" presStyleCnt="0"/>
      <dgm:spPr/>
    </dgm:pt>
    <dgm:pt modelId="{B8A5ED75-DA7C-46E6-BAE5-CC41FA501E72}" type="pres">
      <dgm:prSet presAssocID="{A64CD970-9AA5-469E-A7B8-C02DF421FC6D}" presName="accentRepeatNode" presStyleLbl="solidFgAcc1" presStyleIdx="2" presStyleCnt="6"/>
      <dgm:spPr/>
    </dgm:pt>
    <dgm:pt modelId="{09A99E77-43F1-495A-BE87-D02B703F99BD}" type="pres">
      <dgm:prSet presAssocID="{587344F6-C5BF-4E42-8735-C078F119318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421DCDE-D1ED-4BAD-9D60-DBA73B51A0C7}" type="pres">
      <dgm:prSet presAssocID="{587344F6-C5BF-4E42-8735-C078F119318E}" presName="accent_4" presStyleCnt="0"/>
      <dgm:spPr/>
    </dgm:pt>
    <dgm:pt modelId="{C89EAD38-51A8-45D5-B137-D75805112A7B}" type="pres">
      <dgm:prSet presAssocID="{587344F6-C5BF-4E42-8735-C078F119318E}" presName="accentRepeatNode" presStyleLbl="solidFgAcc1" presStyleIdx="3" presStyleCnt="6"/>
      <dgm:spPr/>
    </dgm:pt>
    <dgm:pt modelId="{20CAC922-0C2E-430E-8D51-74D09C790B7B}" type="pres">
      <dgm:prSet presAssocID="{CE005952-46CE-4E63-88EE-51995A393F36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8481C34-6766-400F-8DDE-6DD9C93139F7}" type="pres">
      <dgm:prSet presAssocID="{CE005952-46CE-4E63-88EE-51995A393F36}" presName="accent_5" presStyleCnt="0"/>
      <dgm:spPr/>
    </dgm:pt>
    <dgm:pt modelId="{82CD42D6-23F7-4FAE-9447-96D0F5C1E023}" type="pres">
      <dgm:prSet presAssocID="{CE005952-46CE-4E63-88EE-51995A393F36}" presName="accentRepeatNode" presStyleLbl="solidFgAcc1" presStyleIdx="4" presStyleCnt="6"/>
      <dgm:spPr/>
    </dgm:pt>
    <dgm:pt modelId="{5C01FEF9-5891-4E28-BAAD-E3722594E906}" type="pres">
      <dgm:prSet presAssocID="{C8C0379B-CD46-4E98-9E18-0FBAD9C4A626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AD45960-41A2-409E-9236-22BB603C29D7}" type="pres">
      <dgm:prSet presAssocID="{C8C0379B-CD46-4E98-9E18-0FBAD9C4A626}" presName="accent_6" presStyleCnt="0"/>
      <dgm:spPr/>
    </dgm:pt>
    <dgm:pt modelId="{1B0244E7-DDCA-4770-AC08-73BC4CF265C3}" type="pres">
      <dgm:prSet presAssocID="{C8C0379B-CD46-4E98-9E18-0FBAD9C4A626}" presName="accentRepeatNode" presStyleLbl="solidFgAcc1" presStyleIdx="5" presStyleCnt="6"/>
      <dgm:spPr/>
    </dgm:pt>
  </dgm:ptLst>
  <dgm:cxnLst>
    <dgm:cxn modelId="{9AF6FB40-B0A7-4EC7-94A8-31C612F1CFE8}" type="presOf" srcId="{587344F6-C5BF-4E42-8735-C078F119318E}" destId="{09A99E77-43F1-495A-BE87-D02B703F99BD}" srcOrd="0" destOrd="0" presId="urn:microsoft.com/office/officeart/2008/layout/VerticalCurvedList"/>
    <dgm:cxn modelId="{2712A771-A564-4530-A05C-F8D2DC7ED9B9}" type="presOf" srcId="{A64CD970-9AA5-469E-A7B8-C02DF421FC6D}" destId="{1A99169D-AE55-440E-A299-F40587A0885C}" srcOrd="0" destOrd="0" presId="urn:microsoft.com/office/officeart/2008/layout/VerticalCurvedList"/>
    <dgm:cxn modelId="{78ABE464-3AF2-432B-9094-A3FDAF9B39E8}" type="presOf" srcId="{B253AF9F-213E-4AB7-9FEA-0F2F11C4FED7}" destId="{F7284B87-F08E-494D-98E0-7C9AE549B609}" srcOrd="0" destOrd="0" presId="urn:microsoft.com/office/officeart/2008/layout/VerticalCurvedList"/>
    <dgm:cxn modelId="{9D6D1FFA-8897-490A-95AB-73568383E7C2}" type="presOf" srcId="{C8C0379B-CD46-4E98-9E18-0FBAD9C4A626}" destId="{5C01FEF9-5891-4E28-BAAD-E3722594E906}" srcOrd="0" destOrd="0" presId="urn:microsoft.com/office/officeart/2008/layout/VerticalCurvedList"/>
    <dgm:cxn modelId="{9558F816-FC0C-4BF6-B295-763CA286F2F6}" type="presOf" srcId="{917645AE-63F4-4F4B-898E-A0E96C364B5C}" destId="{6433AB2D-D435-43FE-BD9E-0B1E2EA9A2B2}" srcOrd="0" destOrd="0" presId="urn:microsoft.com/office/officeart/2008/layout/VerticalCurvedList"/>
    <dgm:cxn modelId="{16B296AA-D8FD-4EB9-A0C5-62AF1A58053E}" type="presOf" srcId="{9A3C5A12-ABEF-465E-9659-56CC46FD4D64}" destId="{7997488B-6B25-45DF-BA69-C5348F6FD040}" srcOrd="0" destOrd="0" presId="urn:microsoft.com/office/officeart/2008/layout/VerticalCurvedList"/>
    <dgm:cxn modelId="{6D51E8D9-AA8A-4B84-9BAF-B68B3DC93628}" srcId="{9A3C5A12-ABEF-465E-9659-56CC46FD4D64}" destId="{6BAB3EC3-7EFC-4EBB-AF56-B72D6FEC7AD0}" srcOrd="1" destOrd="0" parTransId="{BC3610B9-6564-4F56-AA83-E541BBE72D27}" sibTransId="{15DECD9D-298D-4D00-91BD-DE373D7F84C1}"/>
    <dgm:cxn modelId="{B8479C6A-61C8-40DF-886C-285F6310A1DC}" srcId="{9A3C5A12-ABEF-465E-9659-56CC46FD4D64}" destId="{CE005952-46CE-4E63-88EE-51995A393F36}" srcOrd="4" destOrd="0" parTransId="{669C42C6-F5DF-4EF4-A5F1-7ECA4E5F2BBE}" sibTransId="{6307F81E-C5F2-4FFA-837E-A7DF148660EF}"/>
    <dgm:cxn modelId="{125E0D26-EFF2-404B-A4C8-5FA6B7EADBA9}" srcId="{9A3C5A12-ABEF-465E-9659-56CC46FD4D64}" destId="{917645AE-63F4-4F4B-898E-A0E96C364B5C}" srcOrd="0" destOrd="0" parTransId="{560094B3-F9A4-4A15-AB2D-1D17BA070D47}" sibTransId="{B253AF9F-213E-4AB7-9FEA-0F2F11C4FED7}"/>
    <dgm:cxn modelId="{D73B8CF8-3205-4969-87D5-A0D75B7D7CDF}" srcId="{9A3C5A12-ABEF-465E-9659-56CC46FD4D64}" destId="{C8C0379B-CD46-4E98-9E18-0FBAD9C4A626}" srcOrd="5" destOrd="0" parTransId="{3B54BC5B-E225-4D83-8FFD-6E6D08405557}" sibTransId="{23367DF2-9ABA-4BDF-BBE3-51A431913194}"/>
    <dgm:cxn modelId="{AFB99557-4601-4F61-860F-CAE33F54A4C1}" type="presOf" srcId="{CE005952-46CE-4E63-88EE-51995A393F36}" destId="{20CAC922-0C2E-430E-8D51-74D09C790B7B}" srcOrd="0" destOrd="0" presId="urn:microsoft.com/office/officeart/2008/layout/VerticalCurvedList"/>
    <dgm:cxn modelId="{352FD637-98F8-4BE9-B6E8-B1D4F072CACB}" srcId="{9A3C5A12-ABEF-465E-9659-56CC46FD4D64}" destId="{A64CD970-9AA5-469E-A7B8-C02DF421FC6D}" srcOrd="2" destOrd="0" parTransId="{3A639A56-8B7C-420A-BF82-8F72F63118DC}" sibTransId="{92454526-33DF-4EEA-BA0A-8FE037E7F03F}"/>
    <dgm:cxn modelId="{66AB0001-9BEE-4FE8-8708-72E9E1705876}" srcId="{9A3C5A12-ABEF-465E-9659-56CC46FD4D64}" destId="{587344F6-C5BF-4E42-8735-C078F119318E}" srcOrd="3" destOrd="0" parTransId="{B44D7B01-DC08-484C-B121-186FD3A18C27}" sibTransId="{93446173-15A0-496C-97CF-C1A27559F4CC}"/>
    <dgm:cxn modelId="{7F5E837F-C337-46BD-A50E-02D85891C76E}" type="presOf" srcId="{6BAB3EC3-7EFC-4EBB-AF56-B72D6FEC7AD0}" destId="{06764737-5372-4B18-B8AF-3A574898328E}" srcOrd="0" destOrd="0" presId="urn:microsoft.com/office/officeart/2008/layout/VerticalCurvedList"/>
    <dgm:cxn modelId="{463B870A-66EA-41E4-8372-71A3E7A25253}" type="presParOf" srcId="{7997488B-6B25-45DF-BA69-C5348F6FD040}" destId="{FFB2697D-C9EF-4563-89E1-2454188ACE6D}" srcOrd="0" destOrd="0" presId="urn:microsoft.com/office/officeart/2008/layout/VerticalCurvedList"/>
    <dgm:cxn modelId="{F128C73D-FB2C-479E-B4A3-CA0DB901BF40}" type="presParOf" srcId="{FFB2697D-C9EF-4563-89E1-2454188ACE6D}" destId="{C0042634-AE71-4E9F-90D2-55195F143927}" srcOrd="0" destOrd="0" presId="urn:microsoft.com/office/officeart/2008/layout/VerticalCurvedList"/>
    <dgm:cxn modelId="{9336FF5B-DFC8-430A-8AD5-36014AA87359}" type="presParOf" srcId="{C0042634-AE71-4E9F-90D2-55195F143927}" destId="{043FF09E-8755-452E-B3B8-2BE49F79DD5A}" srcOrd="0" destOrd="0" presId="urn:microsoft.com/office/officeart/2008/layout/VerticalCurvedList"/>
    <dgm:cxn modelId="{A4CE527D-9384-41BD-B3E4-D6402552BDBD}" type="presParOf" srcId="{C0042634-AE71-4E9F-90D2-55195F143927}" destId="{F7284B87-F08E-494D-98E0-7C9AE549B609}" srcOrd="1" destOrd="0" presId="urn:microsoft.com/office/officeart/2008/layout/VerticalCurvedList"/>
    <dgm:cxn modelId="{89EB39EB-89CF-45BF-871F-2F5DAF59EBED}" type="presParOf" srcId="{C0042634-AE71-4E9F-90D2-55195F143927}" destId="{DF4550CC-C0CE-4F91-A211-94015E4AA15C}" srcOrd="2" destOrd="0" presId="urn:microsoft.com/office/officeart/2008/layout/VerticalCurvedList"/>
    <dgm:cxn modelId="{22AA2F01-2607-42D2-B8A5-B92556B4CBA6}" type="presParOf" srcId="{C0042634-AE71-4E9F-90D2-55195F143927}" destId="{6AE7BEF5-12C1-4293-8036-0FA050768EB9}" srcOrd="3" destOrd="0" presId="urn:microsoft.com/office/officeart/2008/layout/VerticalCurvedList"/>
    <dgm:cxn modelId="{32E45C66-D27E-4495-AD3B-2C084E3F13E4}" type="presParOf" srcId="{FFB2697D-C9EF-4563-89E1-2454188ACE6D}" destId="{6433AB2D-D435-43FE-BD9E-0B1E2EA9A2B2}" srcOrd="1" destOrd="0" presId="urn:microsoft.com/office/officeart/2008/layout/VerticalCurvedList"/>
    <dgm:cxn modelId="{4A886B32-B5DD-49C4-9A5E-9F85D068514D}" type="presParOf" srcId="{FFB2697D-C9EF-4563-89E1-2454188ACE6D}" destId="{A3BA9AF3-4C41-494D-A849-60BA61F2BFA8}" srcOrd="2" destOrd="0" presId="urn:microsoft.com/office/officeart/2008/layout/VerticalCurvedList"/>
    <dgm:cxn modelId="{AC198CBD-A6B1-4581-BE9E-6B0497034B23}" type="presParOf" srcId="{A3BA9AF3-4C41-494D-A849-60BA61F2BFA8}" destId="{12706C26-2E38-45CE-B3B6-6EEE23FF6108}" srcOrd="0" destOrd="0" presId="urn:microsoft.com/office/officeart/2008/layout/VerticalCurvedList"/>
    <dgm:cxn modelId="{7ADD8C21-E9CC-4D75-AC9E-E11AFDBDE39F}" type="presParOf" srcId="{FFB2697D-C9EF-4563-89E1-2454188ACE6D}" destId="{06764737-5372-4B18-B8AF-3A574898328E}" srcOrd="3" destOrd="0" presId="urn:microsoft.com/office/officeart/2008/layout/VerticalCurvedList"/>
    <dgm:cxn modelId="{4650BFFF-1C09-4307-B628-8EC97FE64853}" type="presParOf" srcId="{FFB2697D-C9EF-4563-89E1-2454188ACE6D}" destId="{F3BAE66A-50ED-496C-8457-2505C0548A92}" srcOrd="4" destOrd="0" presId="urn:microsoft.com/office/officeart/2008/layout/VerticalCurvedList"/>
    <dgm:cxn modelId="{9463650F-0941-4221-A563-D54263D59FFF}" type="presParOf" srcId="{F3BAE66A-50ED-496C-8457-2505C0548A92}" destId="{7500088D-A92A-46A4-85E5-08BDD9274DFE}" srcOrd="0" destOrd="0" presId="urn:microsoft.com/office/officeart/2008/layout/VerticalCurvedList"/>
    <dgm:cxn modelId="{F07BDB0F-1BCA-464C-9C75-1FAB03A48D77}" type="presParOf" srcId="{FFB2697D-C9EF-4563-89E1-2454188ACE6D}" destId="{1A99169D-AE55-440E-A299-F40587A0885C}" srcOrd="5" destOrd="0" presId="urn:microsoft.com/office/officeart/2008/layout/VerticalCurvedList"/>
    <dgm:cxn modelId="{1BAAC8F2-B02C-4B6D-B5B6-D1A49F0139F8}" type="presParOf" srcId="{FFB2697D-C9EF-4563-89E1-2454188ACE6D}" destId="{E0B96C75-00AE-4151-B192-FCE67FFB4218}" srcOrd="6" destOrd="0" presId="urn:microsoft.com/office/officeart/2008/layout/VerticalCurvedList"/>
    <dgm:cxn modelId="{05729DFD-3B3D-473B-9308-0A4EE2482DD1}" type="presParOf" srcId="{E0B96C75-00AE-4151-B192-FCE67FFB4218}" destId="{B8A5ED75-DA7C-46E6-BAE5-CC41FA501E72}" srcOrd="0" destOrd="0" presId="urn:microsoft.com/office/officeart/2008/layout/VerticalCurvedList"/>
    <dgm:cxn modelId="{E23828AC-BA60-453D-AC5A-D2449C003028}" type="presParOf" srcId="{FFB2697D-C9EF-4563-89E1-2454188ACE6D}" destId="{09A99E77-43F1-495A-BE87-D02B703F99BD}" srcOrd="7" destOrd="0" presId="urn:microsoft.com/office/officeart/2008/layout/VerticalCurvedList"/>
    <dgm:cxn modelId="{0F28F5F9-632A-4CC9-A1F9-A6C8A577471E}" type="presParOf" srcId="{FFB2697D-C9EF-4563-89E1-2454188ACE6D}" destId="{A421DCDE-D1ED-4BAD-9D60-DBA73B51A0C7}" srcOrd="8" destOrd="0" presId="urn:microsoft.com/office/officeart/2008/layout/VerticalCurvedList"/>
    <dgm:cxn modelId="{F38B990C-3766-4409-BFD3-CB118E2694A8}" type="presParOf" srcId="{A421DCDE-D1ED-4BAD-9D60-DBA73B51A0C7}" destId="{C89EAD38-51A8-45D5-B137-D75805112A7B}" srcOrd="0" destOrd="0" presId="urn:microsoft.com/office/officeart/2008/layout/VerticalCurvedList"/>
    <dgm:cxn modelId="{6B5BB51A-348A-4EC7-AF4C-E0CD0FAC7714}" type="presParOf" srcId="{FFB2697D-C9EF-4563-89E1-2454188ACE6D}" destId="{20CAC922-0C2E-430E-8D51-74D09C790B7B}" srcOrd="9" destOrd="0" presId="urn:microsoft.com/office/officeart/2008/layout/VerticalCurvedList"/>
    <dgm:cxn modelId="{A51FD16D-53C6-4D1E-A3E6-9CEC9897BA0E}" type="presParOf" srcId="{FFB2697D-C9EF-4563-89E1-2454188ACE6D}" destId="{98481C34-6766-400F-8DDE-6DD9C93139F7}" srcOrd="10" destOrd="0" presId="urn:microsoft.com/office/officeart/2008/layout/VerticalCurvedList"/>
    <dgm:cxn modelId="{2E49E176-79AE-4A03-8715-DE018654375E}" type="presParOf" srcId="{98481C34-6766-400F-8DDE-6DD9C93139F7}" destId="{82CD42D6-23F7-4FAE-9447-96D0F5C1E023}" srcOrd="0" destOrd="0" presId="urn:microsoft.com/office/officeart/2008/layout/VerticalCurvedList"/>
    <dgm:cxn modelId="{8979D4BB-2160-4FCE-9E44-FB312CEDC9A3}" type="presParOf" srcId="{FFB2697D-C9EF-4563-89E1-2454188ACE6D}" destId="{5C01FEF9-5891-4E28-BAAD-E3722594E906}" srcOrd="11" destOrd="0" presId="urn:microsoft.com/office/officeart/2008/layout/VerticalCurvedList"/>
    <dgm:cxn modelId="{BB27B802-AD2C-4FE8-8A5A-609886F3B852}" type="presParOf" srcId="{FFB2697D-C9EF-4563-89E1-2454188ACE6D}" destId="{DAD45960-41A2-409E-9236-22BB603C29D7}" srcOrd="12" destOrd="0" presId="urn:microsoft.com/office/officeart/2008/layout/VerticalCurvedList"/>
    <dgm:cxn modelId="{4CD67461-8A64-4F58-8427-09D6BCD47C41}" type="presParOf" srcId="{DAD45960-41A2-409E-9236-22BB603C29D7}" destId="{1B0244E7-DDCA-4770-AC08-73BC4CF265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BE925-6346-48C0-974A-C90685A21C51}">
      <dsp:nvSpPr>
        <dsp:cNvPr id="0" name=""/>
        <dsp:cNvSpPr/>
      </dsp:nvSpPr>
      <dsp:spPr>
        <a:xfrm>
          <a:off x="3506690" y="207"/>
          <a:ext cx="5253616" cy="9232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Usunięcie wartości odstających</a:t>
          </a:r>
          <a:endParaRPr lang="pl-PL" sz="1600" kern="1200" dirty="0">
            <a:latin typeface="Country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Zamiana kropek na przecinki</a:t>
          </a:r>
          <a:endParaRPr lang="pl-PL" sz="1600" kern="1200" dirty="0">
            <a:latin typeface="Country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Usunięcie znaku waluty i spacji pomiędzy liczbami</a:t>
          </a:r>
          <a:endParaRPr lang="pl-PL" sz="1600" kern="1200" dirty="0">
            <a:latin typeface="Country"/>
          </a:endParaRPr>
        </a:p>
      </dsp:txBody>
      <dsp:txXfrm>
        <a:off x="3506690" y="115612"/>
        <a:ext cx="4907400" cy="692432"/>
      </dsp:txXfrm>
    </dsp:sp>
    <dsp:sp modelId="{C0186140-5617-40F5-A82E-0BB739E6D6AD}">
      <dsp:nvSpPr>
        <dsp:cNvPr id="0" name=""/>
        <dsp:cNvSpPr/>
      </dsp:nvSpPr>
      <dsp:spPr>
        <a:xfrm>
          <a:off x="4279" y="95165"/>
          <a:ext cx="3502411" cy="733325"/>
        </a:xfrm>
        <a:prstGeom prst="round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kern="1200" dirty="0" smtClean="0">
              <a:latin typeface="Country"/>
            </a:rPr>
            <a:t>kolumna ’</a:t>
          </a:r>
          <a:r>
            <a:rPr lang="pl-PL" sz="2800" kern="1200" dirty="0" err="1" smtClean="0">
              <a:latin typeface="Country"/>
            </a:rPr>
            <a:t>Price</a:t>
          </a:r>
          <a:r>
            <a:rPr lang="pl-PL" sz="2800" kern="1200" dirty="0" smtClean="0">
              <a:latin typeface="Country"/>
            </a:rPr>
            <a:t>’</a:t>
          </a:r>
          <a:endParaRPr lang="pl-PL" sz="2800" kern="1200" dirty="0">
            <a:latin typeface="Country"/>
          </a:endParaRPr>
        </a:p>
      </dsp:txBody>
      <dsp:txXfrm>
        <a:off x="40077" y="130963"/>
        <a:ext cx="3430815" cy="661729"/>
      </dsp:txXfrm>
    </dsp:sp>
    <dsp:sp modelId="{239FE4BF-0B9E-40A4-A2EB-3EA69848170F}">
      <dsp:nvSpPr>
        <dsp:cNvPr id="0" name=""/>
        <dsp:cNvSpPr/>
      </dsp:nvSpPr>
      <dsp:spPr>
        <a:xfrm>
          <a:off x="3506690" y="996782"/>
          <a:ext cx="5253616" cy="885028"/>
        </a:xfrm>
        <a:prstGeom prst="rightArrow">
          <a:avLst>
            <a:gd name="adj1" fmla="val 75000"/>
            <a:gd name="adj2" fmla="val 50000"/>
          </a:avLst>
        </a:prstGeom>
        <a:solidFill>
          <a:schemeClr val="tx2">
            <a:lumMod val="60000"/>
            <a:lumOff val="40000"/>
            <a:alpha val="90000"/>
          </a:schemeClr>
        </a:solidFill>
        <a:ln w="25400" cap="flat" cmpd="sng" algn="ctr">
          <a:solidFill>
            <a:schemeClr val="accent3">
              <a:tint val="40000"/>
              <a:alpha val="90000"/>
              <a:hueOff val="5448"/>
              <a:satOff val="19672"/>
              <a:lumOff val="26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Usunięcie braków</a:t>
          </a:r>
          <a:endParaRPr lang="pl-PL" sz="1600" kern="1200" dirty="0">
            <a:latin typeface="Country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Zamiana typu danych na ’</a:t>
          </a:r>
          <a:r>
            <a:rPr lang="pl-PL" sz="1600" kern="1200" dirty="0" err="1" smtClean="0">
              <a:latin typeface="Country"/>
            </a:rPr>
            <a:t>float</a:t>
          </a:r>
          <a:r>
            <a:rPr lang="pl-PL" sz="1600" kern="1200" dirty="0" smtClean="0"/>
            <a:t>’</a:t>
          </a:r>
          <a:endParaRPr lang="pl-PL" sz="1600" kern="1200" dirty="0"/>
        </a:p>
      </dsp:txBody>
      <dsp:txXfrm>
        <a:off x="3506690" y="1107411"/>
        <a:ext cx="4921731" cy="663771"/>
      </dsp:txXfrm>
    </dsp:sp>
    <dsp:sp modelId="{9262883B-5652-4B69-8049-7A71469A0851}">
      <dsp:nvSpPr>
        <dsp:cNvPr id="0" name=""/>
        <dsp:cNvSpPr/>
      </dsp:nvSpPr>
      <dsp:spPr>
        <a:xfrm>
          <a:off x="4279" y="1072634"/>
          <a:ext cx="3502411" cy="733325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kern="1200" dirty="0" smtClean="0">
              <a:latin typeface="Country"/>
            </a:rPr>
            <a:t>kolumna ’</a:t>
          </a:r>
          <a:r>
            <a:rPr lang="pl-PL" sz="2800" kern="1200" dirty="0" err="1" smtClean="0">
              <a:latin typeface="Country"/>
            </a:rPr>
            <a:t>Metric</a:t>
          </a:r>
          <a:r>
            <a:rPr lang="pl-PL" sz="2800" kern="1200" dirty="0" smtClean="0">
              <a:latin typeface="Country"/>
            </a:rPr>
            <a:t> </a:t>
          </a:r>
          <a:r>
            <a:rPr lang="pl-PL" sz="2800" kern="1200" dirty="0" err="1" smtClean="0">
              <a:latin typeface="Country"/>
            </a:rPr>
            <a:t>area</a:t>
          </a:r>
          <a:r>
            <a:rPr lang="pl-PL" sz="2800" kern="1200" dirty="0" smtClean="0">
              <a:latin typeface="Country"/>
            </a:rPr>
            <a:t>’</a:t>
          </a:r>
          <a:endParaRPr lang="pl-PL" sz="2800" kern="1200" dirty="0">
            <a:latin typeface="Country"/>
          </a:endParaRPr>
        </a:p>
      </dsp:txBody>
      <dsp:txXfrm>
        <a:off x="40077" y="1108432"/>
        <a:ext cx="3430815" cy="661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BE925-6346-48C0-974A-C90685A21C51}">
      <dsp:nvSpPr>
        <dsp:cNvPr id="0" name=""/>
        <dsp:cNvSpPr/>
      </dsp:nvSpPr>
      <dsp:spPr>
        <a:xfrm>
          <a:off x="3506690" y="652"/>
          <a:ext cx="5253616" cy="910903"/>
        </a:xfrm>
        <a:prstGeom prst="rightArrow">
          <a:avLst>
            <a:gd name="adj1" fmla="val 75000"/>
            <a:gd name="adj2" fmla="val 50000"/>
          </a:avLst>
        </a:prstGeom>
        <a:solidFill>
          <a:srgbClr val="3F6DC1"/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Uporządkowanie nazw dzielnic</a:t>
          </a:r>
          <a:endParaRPr lang="pl-PL" sz="1600" kern="1200" dirty="0">
            <a:latin typeface="Country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Usunięcie nazw ulic</a:t>
          </a:r>
          <a:endParaRPr lang="pl-PL" sz="1600" kern="1200" dirty="0">
            <a:latin typeface="Country"/>
          </a:endParaRPr>
        </a:p>
      </dsp:txBody>
      <dsp:txXfrm>
        <a:off x="3506690" y="114515"/>
        <a:ext cx="4912027" cy="683177"/>
      </dsp:txXfrm>
    </dsp:sp>
    <dsp:sp modelId="{C0186140-5617-40F5-A82E-0BB739E6D6AD}">
      <dsp:nvSpPr>
        <dsp:cNvPr id="0" name=""/>
        <dsp:cNvSpPr/>
      </dsp:nvSpPr>
      <dsp:spPr>
        <a:xfrm>
          <a:off x="4279" y="80619"/>
          <a:ext cx="3502411" cy="750969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kern="1200" dirty="0" smtClean="0">
              <a:latin typeface="Country"/>
            </a:rPr>
            <a:t>kolumna ’</a:t>
          </a:r>
          <a:r>
            <a:rPr lang="pl-PL" sz="2800" kern="1200" dirty="0" err="1" smtClean="0">
              <a:latin typeface="Country"/>
            </a:rPr>
            <a:t>District</a:t>
          </a:r>
          <a:r>
            <a:rPr lang="pl-PL" sz="2800" kern="1200" dirty="0" smtClean="0">
              <a:latin typeface="Country"/>
            </a:rPr>
            <a:t>’</a:t>
          </a:r>
          <a:endParaRPr lang="pl-PL" sz="2800" kern="1200" dirty="0">
            <a:latin typeface="Country"/>
          </a:endParaRPr>
        </a:p>
      </dsp:txBody>
      <dsp:txXfrm>
        <a:off x="40938" y="117278"/>
        <a:ext cx="3429093" cy="677651"/>
      </dsp:txXfrm>
    </dsp:sp>
    <dsp:sp modelId="{239FE4BF-0B9E-40A4-A2EB-3EA69848170F}">
      <dsp:nvSpPr>
        <dsp:cNvPr id="0" name=""/>
        <dsp:cNvSpPr/>
      </dsp:nvSpPr>
      <dsp:spPr>
        <a:xfrm>
          <a:off x="3506690" y="986652"/>
          <a:ext cx="5253616" cy="813615"/>
        </a:xfrm>
        <a:prstGeom prst="rightArrow">
          <a:avLst>
            <a:gd name="adj1" fmla="val 75000"/>
            <a:gd name="adj2" fmla="val 50000"/>
          </a:avLst>
        </a:prstGeom>
        <a:solidFill>
          <a:schemeClr val="bg2">
            <a:lumMod val="20000"/>
            <a:lumOff val="8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Usunięcie </a:t>
          </a:r>
          <a:r>
            <a:rPr lang="pl-PL" sz="1600" kern="1200" dirty="0" smtClean="0">
              <a:latin typeface="Country"/>
            </a:rPr>
            <a:t>braków</a:t>
          </a:r>
          <a:endParaRPr lang="pl-PL" sz="1600" kern="1200" dirty="0">
            <a:latin typeface="Country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Zamiana typu danych na ’</a:t>
          </a:r>
          <a:r>
            <a:rPr lang="pl-PL" sz="1600" kern="1200" dirty="0" err="1" smtClean="0">
              <a:latin typeface="Country"/>
            </a:rPr>
            <a:t>int</a:t>
          </a:r>
          <a:r>
            <a:rPr lang="pl-PL" sz="1600" kern="1200" dirty="0" smtClean="0">
              <a:latin typeface="Country"/>
            </a:rPr>
            <a:t>’</a:t>
          </a:r>
          <a:endParaRPr lang="pl-PL" sz="1600" kern="1200" dirty="0">
            <a:latin typeface="Country"/>
          </a:endParaRPr>
        </a:p>
      </dsp:txBody>
      <dsp:txXfrm>
        <a:off x="3506690" y="1088354"/>
        <a:ext cx="4948510" cy="610211"/>
      </dsp:txXfrm>
    </dsp:sp>
    <dsp:sp modelId="{9262883B-5652-4B69-8049-7A71469A0851}">
      <dsp:nvSpPr>
        <dsp:cNvPr id="0" name=""/>
        <dsp:cNvSpPr/>
      </dsp:nvSpPr>
      <dsp:spPr>
        <a:xfrm>
          <a:off x="4279" y="1017975"/>
          <a:ext cx="3502411" cy="750969"/>
        </a:xfrm>
        <a:prstGeom prst="roundRect">
          <a:avLst/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kern="1200" dirty="0" smtClean="0">
              <a:latin typeface="Country"/>
            </a:rPr>
            <a:t>kolumna ’</a:t>
          </a:r>
          <a:r>
            <a:rPr lang="pl-PL" sz="2800" kern="1200" dirty="0" err="1" smtClean="0">
              <a:latin typeface="Country"/>
            </a:rPr>
            <a:t>Year</a:t>
          </a:r>
          <a:r>
            <a:rPr lang="pl-PL" sz="2800" kern="1200" dirty="0" smtClean="0">
              <a:latin typeface="Country"/>
            </a:rPr>
            <a:t>’</a:t>
          </a:r>
          <a:endParaRPr lang="pl-PL" sz="2800" kern="1200" dirty="0">
            <a:latin typeface="Country"/>
          </a:endParaRPr>
        </a:p>
      </dsp:txBody>
      <dsp:txXfrm>
        <a:off x="40938" y="1054634"/>
        <a:ext cx="3429093" cy="6776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BE925-6346-48C0-974A-C90685A21C51}">
      <dsp:nvSpPr>
        <dsp:cNvPr id="0" name=""/>
        <dsp:cNvSpPr/>
      </dsp:nvSpPr>
      <dsp:spPr>
        <a:xfrm>
          <a:off x="3506690" y="615"/>
          <a:ext cx="5253616" cy="879119"/>
        </a:xfrm>
        <a:prstGeom prst="rightArrow">
          <a:avLst>
            <a:gd name="adj1" fmla="val 75000"/>
            <a:gd name="adj2" fmla="val 50000"/>
          </a:avLst>
        </a:prstGeom>
        <a:solidFill>
          <a:srgbClr val="6B82A1">
            <a:alpha val="89804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Usunięcie braków i wartości odstających</a:t>
          </a:r>
          <a:endParaRPr lang="pl-PL" sz="1600" kern="1200" dirty="0">
            <a:latin typeface="Country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Zamiana typu danych na ’</a:t>
          </a:r>
          <a:r>
            <a:rPr lang="pl-PL" sz="1600" kern="1200" dirty="0" err="1" smtClean="0">
              <a:latin typeface="Country"/>
            </a:rPr>
            <a:t>int</a:t>
          </a:r>
          <a:r>
            <a:rPr lang="pl-PL" sz="1600" kern="1200" dirty="0" smtClean="0">
              <a:latin typeface="Country"/>
            </a:rPr>
            <a:t>’</a:t>
          </a:r>
          <a:endParaRPr lang="pl-PL" sz="1600" kern="1200" dirty="0">
            <a:latin typeface="Country"/>
          </a:endParaRPr>
        </a:p>
      </dsp:txBody>
      <dsp:txXfrm>
        <a:off x="3506690" y="110505"/>
        <a:ext cx="4923946" cy="659339"/>
      </dsp:txXfrm>
    </dsp:sp>
    <dsp:sp modelId="{C0186140-5617-40F5-A82E-0BB739E6D6AD}">
      <dsp:nvSpPr>
        <dsp:cNvPr id="0" name=""/>
        <dsp:cNvSpPr/>
      </dsp:nvSpPr>
      <dsp:spPr>
        <a:xfrm>
          <a:off x="4279" y="72380"/>
          <a:ext cx="3502411" cy="735590"/>
        </a:xfrm>
        <a:prstGeom prst="roundRect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kern="1200" dirty="0" smtClean="0">
              <a:latin typeface="Country"/>
            </a:rPr>
            <a:t>kolumna ’</a:t>
          </a:r>
          <a:r>
            <a:rPr lang="pl-PL" sz="2800" kern="1200" dirty="0" err="1" smtClean="0">
              <a:latin typeface="Country"/>
            </a:rPr>
            <a:t>Rooms</a:t>
          </a:r>
          <a:r>
            <a:rPr lang="pl-PL" sz="2800" kern="1200" dirty="0" smtClean="0">
              <a:latin typeface="Country"/>
            </a:rPr>
            <a:t>’</a:t>
          </a:r>
          <a:endParaRPr lang="pl-PL" sz="2800" kern="1200" dirty="0">
            <a:latin typeface="Country"/>
          </a:endParaRPr>
        </a:p>
      </dsp:txBody>
      <dsp:txXfrm>
        <a:off x="40188" y="108289"/>
        <a:ext cx="3430593" cy="663772"/>
      </dsp:txXfrm>
    </dsp:sp>
    <dsp:sp modelId="{239FE4BF-0B9E-40A4-A2EB-3EA69848170F}">
      <dsp:nvSpPr>
        <dsp:cNvPr id="0" name=""/>
        <dsp:cNvSpPr/>
      </dsp:nvSpPr>
      <dsp:spPr>
        <a:xfrm>
          <a:off x="3506690" y="953294"/>
          <a:ext cx="5253616" cy="9128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89804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Usunięcie braków</a:t>
          </a:r>
          <a:endParaRPr lang="pl-PL" sz="1600" kern="1200" dirty="0">
            <a:latin typeface="Country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Zamiana typu danych na ’</a:t>
          </a:r>
          <a:r>
            <a:rPr lang="pl-PL" sz="1600" kern="1200" dirty="0" err="1" smtClean="0">
              <a:latin typeface="Country"/>
            </a:rPr>
            <a:t>int</a:t>
          </a:r>
          <a:r>
            <a:rPr lang="pl-PL" sz="1600" kern="1200" dirty="0" smtClean="0">
              <a:latin typeface="Country"/>
            </a:rPr>
            <a:t>’</a:t>
          </a:r>
          <a:endParaRPr lang="pl-PL" sz="1600" kern="1200" dirty="0">
            <a:latin typeface="Country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>
              <a:latin typeface="Country"/>
            </a:rPr>
            <a:t>Liczenie piętra od 1 (niezbędne do ML)</a:t>
          </a:r>
          <a:endParaRPr lang="pl-PL" sz="1600" kern="1200" dirty="0">
            <a:latin typeface="Country"/>
          </a:endParaRPr>
        </a:p>
      </dsp:txBody>
      <dsp:txXfrm>
        <a:off x="3506690" y="1067403"/>
        <a:ext cx="4911291" cy="684651"/>
      </dsp:txXfrm>
    </dsp:sp>
    <dsp:sp modelId="{9262883B-5652-4B69-8049-7A71469A0851}">
      <dsp:nvSpPr>
        <dsp:cNvPr id="0" name=""/>
        <dsp:cNvSpPr/>
      </dsp:nvSpPr>
      <dsp:spPr>
        <a:xfrm>
          <a:off x="4279" y="1041932"/>
          <a:ext cx="3502411" cy="735590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kern="1200" dirty="0" smtClean="0">
              <a:latin typeface="Country"/>
            </a:rPr>
            <a:t>kolumna ’</a:t>
          </a:r>
          <a:r>
            <a:rPr lang="pl-PL" sz="2800" kern="1200" dirty="0" err="1" smtClean="0">
              <a:latin typeface="Country"/>
            </a:rPr>
            <a:t>Floor</a:t>
          </a:r>
          <a:r>
            <a:rPr lang="pl-PL" sz="2800" kern="1200" dirty="0" smtClean="0">
              <a:latin typeface="Country"/>
            </a:rPr>
            <a:t>’</a:t>
          </a:r>
          <a:endParaRPr lang="pl-PL" sz="2800" kern="1200" dirty="0">
            <a:latin typeface="Country"/>
          </a:endParaRPr>
        </a:p>
      </dsp:txBody>
      <dsp:txXfrm>
        <a:off x="40188" y="1077841"/>
        <a:ext cx="3430593" cy="6637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84B87-F08E-494D-98E0-7C9AE549B609}">
      <dsp:nvSpPr>
        <dsp:cNvPr id="0" name=""/>
        <dsp:cNvSpPr/>
      </dsp:nvSpPr>
      <dsp:spPr>
        <a:xfrm>
          <a:off x="-4919517" y="-753844"/>
          <a:ext cx="5859108" cy="585910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3AB2D-D435-43FE-BD9E-0B1E2EA9A2B2}">
      <dsp:nvSpPr>
        <dsp:cNvPr id="0" name=""/>
        <dsp:cNvSpPr/>
      </dsp:nvSpPr>
      <dsp:spPr>
        <a:xfrm>
          <a:off x="350612" y="229145"/>
          <a:ext cx="9130792" cy="4581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31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i="0" kern="1200" baseline="0" dirty="0" err="1" smtClean="0">
              <a:latin typeface="Country"/>
            </a:rPr>
            <a:t>alpha</a:t>
          </a:r>
          <a:r>
            <a:rPr lang="pl-PL" sz="1800" b="0" i="0" kern="1200" baseline="0" dirty="0" smtClean="0">
              <a:latin typeface="Country"/>
            </a:rPr>
            <a:t>: </a:t>
          </a:r>
          <a:r>
            <a:rPr lang="pl-PL" sz="1400" b="0" i="0" kern="1200" baseline="0" dirty="0" smtClean="0">
              <a:latin typeface="Country"/>
            </a:rPr>
            <a:t>Parametr </a:t>
          </a:r>
          <a:r>
            <a:rPr lang="pl-PL" sz="1400" b="0" i="0" kern="1200" baseline="0" dirty="0" err="1" smtClean="0">
              <a:latin typeface="Country"/>
            </a:rPr>
            <a:t>regularyzacji</a:t>
          </a:r>
          <a:r>
            <a:rPr lang="pl-PL" sz="1400" b="0" i="0" kern="1200" baseline="0" dirty="0" smtClean="0">
              <a:latin typeface="Country"/>
            </a:rPr>
            <a:t> kontrolujący siłę </a:t>
          </a:r>
          <a:r>
            <a:rPr lang="pl-PL" sz="1400" b="0" i="0" kern="1200" baseline="0" dirty="0" err="1" smtClean="0">
              <a:latin typeface="Country"/>
            </a:rPr>
            <a:t>regularyzacji</a:t>
          </a:r>
          <a:r>
            <a:rPr lang="pl-PL" sz="1400" b="0" i="0" kern="1200" baseline="0" dirty="0" smtClean="0">
              <a:latin typeface="Country"/>
            </a:rPr>
            <a:t> L2. </a:t>
          </a:r>
          <a:r>
            <a:rPr lang="pl-PL" sz="1400" b="0" i="1" kern="1200" baseline="0" dirty="0" smtClean="0">
              <a:latin typeface="Country"/>
            </a:rPr>
            <a:t>Wartość w modelu: 1</a:t>
          </a:r>
          <a:endParaRPr lang="pl-PL" sz="1400" i="1" kern="1200" dirty="0">
            <a:latin typeface="Country"/>
          </a:endParaRPr>
        </a:p>
      </dsp:txBody>
      <dsp:txXfrm>
        <a:off x="350612" y="229145"/>
        <a:ext cx="9130792" cy="458117"/>
      </dsp:txXfrm>
    </dsp:sp>
    <dsp:sp modelId="{12706C26-2E38-45CE-B3B6-6EEE23FF6108}">
      <dsp:nvSpPr>
        <dsp:cNvPr id="0" name=""/>
        <dsp:cNvSpPr/>
      </dsp:nvSpPr>
      <dsp:spPr>
        <a:xfrm>
          <a:off x="64289" y="171881"/>
          <a:ext cx="572646" cy="572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64737-5372-4B18-B8AF-3A574898328E}">
      <dsp:nvSpPr>
        <dsp:cNvPr id="0" name=""/>
        <dsp:cNvSpPr/>
      </dsp:nvSpPr>
      <dsp:spPr>
        <a:xfrm>
          <a:off x="727445" y="916234"/>
          <a:ext cx="8753959" cy="458117"/>
        </a:xfrm>
        <a:prstGeom prst="rect">
          <a:avLst/>
        </a:prstGeom>
        <a:solidFill>
          <a:schemeClr val="accent3">
            <a:hueOff val="-4915"/>
            <a:satOff val="0"/>
            <a:lumOff val="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31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i="0" kern="1200" baseline="0" dirty="0" err="1" smtClean="0">
              <a:latin typeface="Country"/>
            </a:rPr>
            <a:t>fit_intercept</a:t>
          </a:r>
          <a:r>
            <a:rPr lang="pl-PL" sz="1800" b="0" i="0" kern="1200" baseline="0" dirty="0" smtClean="0">
              <a:latin typeface="Country"/>
            </a:rPr>
            <a:t>: O</a:t>
          </a:r>
          <a:r>
            <a:rPr lang="pl-PL" sz="1400" b="0" i="0" kern="1200" baseline="0" dirty="0" smtClean="0">
              <a:latin typeface="Country"/>
            </a:rPr>
            <a:t>kreśla, czy należy dopasować przesunięcie (</a:t>
          </a:r>
          <a:r>
            <a:rPr lang="pl-PL" sz="1400" b="0" i="0" kern="1200" baseline="0" dirty="0" err="1" smtClean="0">
              <a:latin typeface="Country"/>
            </a:rPr>
            <a:t>intercept</a:t>
          </a:r>
          <a:r>
            <a:rPr lang="pl-PL" sz="1400" b="0" i="0" kern="1200" baseline="0" dirty="0" smtClean="0">
              <a:latin typeface="Country"/>
            </a:rPr>
            <a:t>) do danych.</a:t>
          </a:r>
          <a:br>
            <a:rPr lang="pl-PL" sz="1400" b="0" i="0" kern="1200" baseline="0" dirty="0" smtClean="0">
              <a:latin typeface="Country"/>
            </a:rPr>
          </a:br>
          <a:r>
            <a:rPr lang="pl-PL" sz="1400" b="0" i="0" kern="1200" baseline="0" dirty="0" smtClean="0">
              <a:latin typeface="Country"/>
            </a:rPr>
            <a:t>                             </a:t>
          </a:r>
          <a:r>
            <a:rPr lang="pl-PL" sz="1400" b="0" i="1" kern="1200" baseline="0" dirty="0" smtClean="0">
              <a:latin typeface="Country"/>
            </a:rPr>
            <a:t>Wartość w  modelu: True </a:t>
          </a:r>
          <a:endParaRPr lang="pl-PL" sz="1400" i="1" kern="1200" dirty="0">
            <a:latin typeface="Country"/>
          </a:endParaRPr>
        </a:p>
      </dsp:txBody>
      <dsp:txXfrm>
        <a:off x="727445" y="916234"/>
        <a:ext cx="8753959" cy="458117"/>
      </dsp:txXfrm>
    </dsp:sp>
    <dsp:sp modelId="{7500088D-A92A-46A4-85E5-08BDD9274DFE}">
      <dsp:nvSpPr>
        <dsp:cNvPr id="0" name=""/>
        <dsp:cNvSpPr/>
      </dsp:nvSpPr>
      <dsp:spPr>
        <a:xfrm>
          <a:off x="441122" y="858970"/>
          <a:ext cx="572646" cy="572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15"/>
              <a:satOff val="0"/>
              <a:lumOff val="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9169D-AE55-440E-A299-F40587A0885C}">
      <dsp:nvSpPr>
        <dsp:cNvPr id="0" name=""/>
        <dsp:cNvSpPr/>
      </dsp:nvSpPr>
      <dsp:spPr>
        <a:xfrm>
          <a:off x="899762" y="1603324"/>
          <a:ext cx="8581642" cy="458117"/>
        </a:xfrm>
        <a:prstGeom prst="rect">
          <a:avLst/>
        </a:prstGeom>
        <a:solidFill>
          <a:schemeClr val="accent3">
            <a:hueOff val="-9829"/>
            <a:satOff val="0"/>
            <a:lumOff val="4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31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i="0" kern="1200" baseline="0" dirty="0" err="1" smtClean="0">
              <a:latin typeface="Country"/>
            </a:rPr>
            <a:t>normalize</a:t>
          </a:r>
          <a:r>
            <a:rPr lang="pl-PL" sz="1800" b="0" i="0" kern="1200" baseline="0" dirty="0" smtClean="0">
              <a:latin typeface="Country"/>
            </a:rPr>
            <a:t>:</a:t>
          </a:r>
          <a:r>
            <a:rPr lang="pl-PL" sz="1400" b="0" i="0" kern="1200" baseline="0" dirty="0" smtClean="0">
              <a:latin typeface="Country"/>
            </a:rPr>
            <a:t> Określa, czy dane wejściowe powinny być znormalizowane przed dopasowaniem modelu.                                        	        </a:t>
          </a:r>
          <a:r>
            <a:rPr lang="pl-PL" sz="1400" b="0" i="1" kern="1200" baseline="0" dirty="0" smtClean="0">
              <a:latin typeface="Country"/>
            </a:rPr>
            <a:t>Wartość w modelu: </a:t>
          </a:r>
          <a:r>
            <a:rPr lang="pl-PL" sz="1400" b="0" i="1" kern="1200" baseline="0" dirty="0" err="1" smtClean="0">
              <a:latin typeface="Country"/>
            </a:rPr>
            <a:t>False</a:t>
          </a:r>
          <a:r>
            <a:rPr lang="pl-PL" sz="1400" b="0" i="1" kern="1200" baseline="0" dirty="0" smtClean="0">
              <a:latin typeface="Country"/>
            </a:rPr>
            <a:t> </a:t>
          </a:r>
          <a:endParaRPr lang="pl-PL" sz="1400" i="1" kern="1200" dirty="0">
            <a:latin typeface="Country"/>
          </a:endParaRPr>
        </a:p>
      </dsp:txBody>
      <dsp:txXfrm>
        <a:off x="899762" y="1603324"/>
        <a:ext cx="8581642" cy="458117"/>
      </dsp:txXfrm>
    </dsp:sp>
    <dsp:sp modelId="{B8A5ED75-DA7C-46E6-BAE5-CC41FA501E72}">
      <dsp:nvSpPr>
        <dsp:cNvPr id="0" name=""/>
        <dsp:cNvSpPr/>
      </dsp:nvSpPr>
      <dsp:spPr>
        <a:xfrm>
          <a:off x="613438" y="1546059"/>
          <a:ext cx="572646" cy="572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829"/>
              <a:satOff val="0"/>
              <a:lumOff val="4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99E77-43F1-495A-BE87-D02B703F99BD}">
      <dsp:nvSpPr>
        <dsp:cNvPr id="0" name=""/>
        <dsp:cNvSpPr/>
      </dsp:nvSpPr>
      <dsp:spPr>
        <a:xfrm>
          <a:off x="899762" y="2289978"/>
          <a:ext cx="8581642" cy="458117"/>
        </a:xfrm>
        <a:prstGeom prst="rect">
          <a:avLst/>
        </a:prstGeom>
        <a:solidFill>
          <a:schemeClr val="accent3">
            <a:hueOff val="-14744"/>
            <a:satOff val="0"/>
            <a:lumOff val="6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31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i="0" kern="1200" baseline="0" dirty="0" err="1" smtClean="0">
              <a:latin typeface="Country"/>
            </a:rPr>
            <a:t>solver</a:t>
          </a:r>
          <a:r>
            <a:rPr lang="pl-PL" sz="1800" b="0" i="0" kern="1200" baseline="0" dirty="0" smtClean="0">
              <a:latin typeface="Country"/>
            </a:rPr>
            <a:t>: </a:t>
          </a:r>
          <a:r>
            <a:rPr lang="pl-PL" sz="1400" b="0" i="0" kern="1200" baseline="0" dirty="0" smtClean="0">
              <a:latin typeface="Country"/>
            </a:rPr>
            <a:t>Algorytm optymalizacji do użycia podczas dopasowywania modelu. </a:t>
          </a:r>
          <a:r>
            <a:rPr lang="pl-PL" sz="1400" b="0" i="1" kern="1200" baseline="0" dirty="0" smtClean="0">
              <a:latin typeface="Country"/>
            </a:rPr>
            <a:t>Wartość w modelu: </a:t>
          </a:r>
          <a:r>
            <a:rPr lang="pl-PL" sz="1400" b="0" i="1" kern="1200" baseline="0" dirty="0" err="1" smtClean="0">
              <a:latin typeface="Country"/>
            </a:rPr>
            <a:t>cholesky</a:t>
          </a:r>
          <a:endParaRPr lang="pl-PL" sz="1400" i="1" kern="1200" dirty="0">
            <a:latin typeface="Country"/>
          </a:endParaRPr>
        </a:p>
      </dsp:txBody>
      <dsp:txXfrm>
        <a:off x="899762" y="2289978"/>
        <a:ext cx="8581642" cy="458117"/>
      </dsp:txXfrm>
    </dsp:sp>
    <dsp:sp modelId="{C89EAD38-51A8-45D5-B137-D75805112A7B}">
      <dsp:nvSpPr>
        <dsp:cNvPr id="0" name=""/>
        <dsp:cNvSpPr/>
      </dsp:nvSpPr>
      <dsp:spPr>
        <a:xfrm>
          <a:off x="613438" y="2232713"/>
          <a:ext cx="572646" cy="572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4744"/>
              <a:satOff val="0"/>
              <a:lumOff val="6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AC922-0C2E-430E-8D51-74D09C790B7B}">
      <dsp:nvSpPr>
        <dsp:cNvPr id="0" name=""/>
        <dsp:cNvSpPr/>
      </dsp:nvSpPr>
      <dsp:spPr>
        <a:xfrm>
          <a:off x="727445" y="2977067"/>
          <a:ext cx="8753959" cy="458117"/>
        </a:xfrm>
        <a:prstGeom prst="rect">
          <a:avLst/>
        </a:prstGeom>
        <a:solidFill>
          <a:schemeClr val="accent3">
            <a:hueOff val="-19659"/>
            <a:satOff val="0"/>
            <a:lumOff val="8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31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i="0" kern="1200" baseline="0" dirty="0" err="1" smtClean="0">
              <a:latin typeface="Country"/>
            </a:rPr>
            <a:t>max_iter</a:t>
          </a:r>
          <a:r>
            <a:rPr lang="pl-PL" sz="1800" b="0" i="0" kern="1200" baseline="0" dirty="0" smtClean="0">
              <a:latin typeface="Country"/>
            </a:rPr>
            <a:t>: </a:t>
          </a:r>
          <a:r>
            <a:rPr lang="pl-PL" sz="1400" b="0" i="0" kern="1200" baseline="0" dirty="0" smtClean="0">
              <a:latin typeface="Country"/>
            </a:rPr>
            <a:t>Maksymalna liczba iteracji algorytmu optymalizacji. </a:t>
          </a:r>
          <a:r>
            <a:rPr lang="pl-PL" sz="1400" b="0" i="1" kern="1200" baseline="0" dirty="0" smtClean="0">
              <a:latin typeface="Country"/>
            </a:rPr>
            <a:t>Wartość w modelu: </a:t>
          </a:r>
          <a:r>
            <a:rPr lang="pl-PL" sz="1400" b="0" i="1" kern="1200" baseline="0" dirty="0" err="1" smtClean="0">
              <a:latin typeface="Country"/>
            </a:rPr>
            <a:t>None</a:t>
          </a:r>
          <a:r>
            <a:rPr lang="pl-PL" sz="1400" b="0" i="1" kern="1200" baseline="0" dirty="0" smtClean="0">
              <a:latin typeface="Country"/>
            </a:rPr>
            <a:t> </a:t>
          </a:r>
          <a:endParaRPr lang="pl-PL" sz="1400" i="1" kern="1200" dirty="0">
            <a:latin typeface="Country"/>
          </a:endParaRPr>
        </a:p>
      </dsp:txBody>
      <dsp:txXfrm>
        <a:off x="727445" y="2977067"/>
        <a:ext cx="8753959" cy="458117"/>
      </dsp:txXfrm>
    </dsp:sp>
    <dsp:sp modelId="{82CD42D6-23F7-4FAE-9447-96D0F5C1E023}">
      <dsp:nvSpPr>
        <dsp:cNvPr id="0" name=""/>
        <dsp:cNvSpPr/>
      </dsp:nvSpPr>
      <dsp:spPr>
        <a:xfrm>
          <a:off x="441122" y="2919802"/>
          <a:ext cx="572646" cy="572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9659"/>
              <a:satOff val="0"/>
              <a:lumOff val="8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1FEF9-5891-4E28-BAAD-E3722594E906}">
      <dsp:nvSpPr>
        <dsp:cNvPr id="0" name=""/>
        <dsp:cNvSpPr/>
      </dsp:nvSpPr>
      <dsp:spPr>
        <a:xfrm>
          <a:off x="350612" y="3664156"/>
          <a:ext cx="9130792" cy="458117"/>
        </a:xfrm>
        <a:prstGeom prst="rect">
          <a:avLst/>
        </a:prstGeom>
        <a:solidFill>
          <a:schemeClr val="accent3">
            <a:hueOff val="-24574"/>
            <a:satOff val="0"/>
            <a:lumOff val="109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31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i="0" kern="1200" baseline="0" dirty="0" err="1" smtClean="0">
              <a:latin typeface="Country"/>
            </a:rPr>
            <a:t>tol</a:t>
          </a:r>
          <a:r>
            <a:rPr lang="pl-PL" sz="1800" b="0" i="0" kern="1200" baseline="0" dirty="0" smtClean="0">
              <a:latin typeface="Country"/>
            </a:rPr>
            <a:t>: </a:t>
          </a:r>
          <a:r>
            <a:rPr lang="pl-PL" sz="1400" b="0" i="0" kern="1200" baseline="0" dirty="0" smtClean="0">
              <a:latin typeface="Country"/>
            </a:rPr>
            <a:t>Tolerancja dla kryterium zbieżności algorytmu optymalizacji. </a:t>
          </a:r>
          <a:r>
            <a:rPr lang="pl-PL" sz="1400" b="0" i="1" kern="1200" baseline="0" dirty="0" smtClean="0">
              <a:latin typeface="Country"/>
            </a:rPr>
            <a:t>Wartość w modelu: 0.01 </a:t>
          </a:r>
          <a:endParaRPr lang="pl-PL" sz="1400" i="1" kern="1200" dirty="0">
            <a:latin typeface="Country"/>
          </a:endParaRPr>
        </a:p>
      </dsp:txBody>
      <dsp:txXfrm>
        <a:off x="350612" y="3664156"/>
        <a:ext cx="9130792" cy="458117"/>
      </dsp:txXfrm>
    </dsp:sp>
    <dsp:sp modelId="{1B0244E7-DDCA-4770-AC08-73BC4CF265C3}">
      <dsp:nvSpPr>
        <dsp:cNvPr id="0" name=""/>
        <dsp:cNvSpPr/>
      </dsp:nvSpPr>
      <dsp:spPr>
        <a:xfrm>
          <a:off x="64289" y="3606892"/>
          <a:ext cx="572646" cy="572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574"/>
              <a:satOff val="0"/>
              <a:lumOff val="1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9371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35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873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ładk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sz="22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520700" y="435052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699" y="774785"/>
            <a:ext cx="3057144" cy="612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;p2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 + treść - 1 kolumna">
  <p:cSld name="slajd tytuł + treść - 1 kolumna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" name="Google Shape;48;p5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2"/>
          </p:nvPr>
        </p:nvSpPr>
        <p:spPr>
          <a:xfrm>
            <a:off x="520700" y="6413500"/>
            <a:ext cx="2884488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BA6F-236C-48B5-8CA4-C0ADBBF1C930}" type="datetime1">
              <a:rPr lang="pl-PL" smtClean="0"/>
              <a:t>08.05.2023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https://github.com/DariaPrzytula/Property-Prices-in-Gdansk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ABD6-EEAA-43A5-A497-925345961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097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20700" y="1514223"/>
            <a:ext cx="9650413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6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44">
          <p15:clr>
            <a:srgbClr val="F26B43"/>
          </p15:clr>
        </p15:guide>
        <p15:guide id="2" pos="3436">
          <p15:clr>
            <a:srgbClr val="F26B43"/>
          </p15:clr>
        </p15:guide>
        <p15:guide id="3" pos="3299">
          <p15:clr>
            <a:srgbClr val="F26B43"/>
          </p15:clr>
        </p15:guide>
        <p15:guide id="4" pos="328">
          <p15:clr>
            <a:srgbClr val="F26B43"/>
          </p15:clr>
        </p15:guide>
        <p15:guide id="5" pos="192">
          <p15:clr>
            <a:srgbClr val="F26B43"/>
          </p15:clr>
        </p15:guide>
        <p15:guide id="6" pos="6407">
          <p15:clr>
            <a:srgbClr val="F26B43"/>
          </p15:clr>
        </p15:guide>
        <p15:guide id="7" pos="6543">
          <p15:clr>
            <a:srgbClr val="F26B43"/>
          </p15:clr>
        </p15:guide>
        <p15:guide id="8" pos="1735">
          <p15:clr>
            <a:srgbClr val="F26B43"/>
          </p15:clr>
        </p15:guide>
        <p15:guide id="9" pos="1871">
          <p15:clr>
            <a:srgbClr val="F26B43"/>
          </p15:clr>
        </p15:guide>
        <p15:guide id="10" pos="4864">
          <p15:clr>
            <a:srgbClr val="F26B43"/>
          </p15:clr>
        </p15:guide>
        <p15:guide id="11" pos="50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pl-PL" sz="28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Daria Przytuła</a:t>
            </a:r>
            <a:endParaRPr sz="28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pl-PL" sz="1600" b="1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Krzysztof Zieliński</a:t>
            </a:r>
            <a:endParaRPr sz="1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 txBox="1">
            <a:spLocks noGrp="1"/>
          </p:cNvSpPr>
          <p:nvPr>
            <p:ph type="dt" idx="10"/>
          </p:nvPr>
        </p:nvSpPr>
        <p:spPr>
          <a:xfrm>
            <a:off x="8701542" y="6957714"/>
            <a:ext cx="1990271" cy="17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08.05.2023r.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272823" y="2118015"/>
            <a:ext cx="104189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l-PL" sz="4400" b="1" dirty="0">
                <a:ln w="0"/>
                <a:solidFill>
                  <a:srgbClr val="9933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Analiza cen nieruchomości w Gdańsku</a:t>
            </a:r>
          </a:p>
          <a:p>
            <a:pPr lvl="0" algn="ctr"/>
            <a:r>
              <a:rPr lang="pl-PL" sz="4400" b="1" dirty="0">
                <a:ln w="0"/>
                <a:solidFill>
                  <a:srgbClr val="9933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" panose="02040604050505020304" pitchFamily="18" charset="0"/>
              </a:rPr>
              <a:t>i przewidywanie ceny mieszkania</a:t>
            </a:r>
          </a:p>
          <a:p>
            <a:pPr algn="ctr"/>
            <a:endParaRPr lang="pl-PL" sz="4400" b="1" dirty="0"/>
          </a:p>
        </p:txBody>
      </p:sp>
      <p:sp>
        <p:nvSpPr>
          <p:cNvPr id="7" name="Prostokąt 6"/>
          <p:cNvSpPr/>
          <p:nvPr/>
        </p:nvSpPr>
        <p:spPr>
          <a:xfrm>
            <a:off x="3479573" y="4897334"/>
            <a:ext cx="123165" cy="7827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pl-PL" sz="6000" b="0" cap="none" spc="0" dirty="0">
              <a:ln w="0"/>
              <a:solidFill>
                <a:srgbClr val="F5F5D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1223967" y="2533513"/>
            <a:ext cx="10086289" cy="646331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endParaRPr lang="pl-PL" sz="3600" dirty="0">
              <a:ln w="0"/>
              <a:solidFill>
                <a:srgbClr val="9933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68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547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19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/>
          <p:cNvSpPr/>
          <p:nvPr/>
        </p:nvSpPr>
        <p:spPr>
          <a:xfrm>
            <a:off x="5055745" y="573642"/>
            <a:ext cx="6896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sz="1200" b="1" dirty="0" smtClean="0">
                <a:solidFill>
                  <a:srgbClr val="993300"/>
                </a:solidFill>
              </a:rPr>
              <a:t>Zebranie danych</a:t>
            </a:r>
          </a:p>
          <a:p>
            <a:pPr lvl="0"/>
            <a:r>
              <a:rPr lang="pl-PL" dirty="0" smtClean="0"/>
              <a:t>Dane pobrano z serwisu Trójmiasto.pl przy użyciu wtyczki Data Miner. </a:t>
            </a:r>
            <a:br>
              <a:rPr lang="pl-PL" dirty="0" smtClean="0"/>
            </a:br>
            <a:r>
              <a:rPr lang="pl-PL" dirty="0" smtClean="0"/>
              <a:t>Zebrane dane obejmowały informacje takie jak cena, lokalizacja, </a:t>
            </a:r>
            <a:br>
              <a:rPr lang="pl-PL" dirty="0" smtClean="0"/>
            </a:br>
            <a:r>
              <a:rPr lang="pl-PL" dirty="0" smtClean="0"/>
              <a:t>powierzchnia, liczba pokoi, rok budowy i poziom piętra.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5045909" y="1804881"/>
            <a:ext cx="666727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sz="1200" b="1" dirty="0" smtClean="0">
                <a:solidFill>
                  <a:schemeClr val="accent6">
                    <a:lumMod val="50000"/>
                  </a:schemeClr>
                </a:solidFill>
              </a:rPr>
              <a:t>Czyszczenie danych</a:t>
            </a:r>
          </a:p>
          <a:p>
            <a:pPr lvl="0"/>
            <a:r>
              <a:rPr lang="pl-PL" dirty="0" smtClean="0"/>
              <a:t>Do przygotowania danych do analizy wykorzystano bibliotekę </a:t>
            </a:r>
            <a:r>
              <a:rPr lang="pl-PL" dirty="0" err="1" smtClean="0"/>
              <a:t>Pandas</a:t>
            </a:r>
            <a:r>
              <a:rPr lang="pl-PL" dirty="0" smtClean="0"/>
              <a:t>. </a:t>
            </a:r>
            <a:endParaRPr lang="pl-PL" dirty="0" smtClean="0"/>
          </a:p>
          <a:p>
            <a:pPr lvl="0"/>
            <a:r>
              <a:rPr lang="pl-PL" dirty="0" smtClean="0"/>
              <a:t>Głównymi </a:t>
            </a:r>
            <a:r>
              <a:rPr lang="pl-PL" dirty="0" smtClean="0"/>
              <a:t>wyzwaniami podczas procesu czyszczenia danych były: uporządkowanie nazw dzielnic, uzupełnienie braków, usuwanie odstających/niepoprawnych wartości oraz konwersja typów </a:t>
            </a:r>
            <a:endParaRPr lang="pl-PL" dirty="0" smtClean="0"/>
          </a:p>
          <a:p>
            <a:pPr lvl="0"/>
            <a:r>
              <a:rPr lang="pl-PL" dirty="0" smtClean="0"/>
              <a:t>danych w </a:t>
            </a:r>
            <a:r>
              <a:rPr lang="pl-PL" dirty="0" smtClean="0"/>
              <a:t>celu przeprowadzenia różnych operacji na danych.</a:t>
            </a:r>
            <a:endParaRPr lang="pl-PL" u="sng" dirty="0" smtClean="0"/>
          </a:p>
        </p:txBody>
      </p:sp>
      <p:sp>
        <p:nvSpPr>
          <p:cNvPr id="8" name="Prostokąt 7"/>
          <p:cNvSpPr/>
          <p:nvPr/>
        </p:nvSpPr>
        <p:spPr>
          <a:xfrm>
            <a:off x="5043074" y="3467007"/>
            <a:ext cx="66660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sz="1200" b="1" dirty="0" smtClean="0">
                <a:solidFill>
                  <a:schemeClr val="accent5">
                    <a:lumMod val="50000"/>
                  </a:schemeClr>
                </a:solidFill>
              </a:rPr>
              <a:t>Opracowanie modelu uczenia maszynowego</a:t>
            </a:r>
          </a:p>
          <a:p>
            <a:pPr lvl="0"/>
            <a:r>
              <a:rPr lang="pl-PL" dirty="0"/>
              <a:t>Wykorzystano model </a:t>
            </a:r>
            <a:r>
              <a:rPr lang="pl-PL" dirty="0" err="1"/>
              <a:t>Ridge</a:t>
            </a:r>
            <a:r>
              <a:rPr lang="pl-PL" dirty="0"/>
              <a:t>, który jest rozszerzeniem modelu regresji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liniowej </a:t>
            </a:r>
            <a:r>
              <a:rPr lang="pl-PL" dirty="0"/>
              <a:t>o karę za duże wartości współczynników. Dzięki temu </a:t>
            </a:r>
            <a:endParaRPr lang="pl-PL" dirty="0" smtClean="0"/>
          </a:p>
          <a:p>
            <a:pPr lvl="0"/>
            <a:r>
              <a:rPr lang="pl-PL" dirty="0" smtClean="0"/>
              <a:t>model jest </a:t>
            </a:r>
            <a:r>
              <a:rPr lang="pl-PL" dirty="0"/>
              <a:t>mniej podatny na przeuczenie, bardziej stabilny </a:t>
            </a:r>
            <a:endParaRPr lang="pl-PL" dirty="0" smtClean="0"/>
          </a:p>
          <a:p>
            <a:pPr lvl="0"/>
            <a:r>
              <a:rPr lang="pl-PL" dirty="0" smtClean="0"/>
              <a:t>i </a:t>
            </a:r>
            <a:r>
              <a:rPr lang="pl-PL" dirty="0"/>
              <a:t>skutecznie </a:t>
            </a:r>
            <a:r>
              <a:rPr lang="pl-PL" dirty="0" smtClean="0"/>
              <a:t>radzi sobie </a:t>
            </a:r>
            <a:r>
              <a:rPr lang="pl-PL" dirty="0"/>
              <a:t>z danymi </a:t>
            </a:r>
            <a:r>
              <a:rPr lang="pl-PL" dirty="0" smtClean="0"/>
              <a:t>o </a:t>
            </a:r>
            <a:r>
              <a:rPr lang="pl-PL" dirty="0"/>
              <a:t>wysokiej korelacji. </a:t>
            </a:r>
            <a:endParaRPr lang="pl-PL" dirty="0" smtClean="0"/>
          </a:p>
          <a:p>
            <a:pPr lvl="0"/>
            <a:r>
              <a:rPr lang="pl-PL" dirty="0" smtClean="0"/>
              <a:t>Ustawienie </a:t>
            </a:r>
            <a:r>
              <a:rPr lang="pl-PL" dirty="0"/>
              <a:t>optymalnych </a:t>
            </a:r>
            <a:r>
              <a:rPr lang="pl-PL" dirty="0" smtClean="0"/>
              <a:t>wartości </a:t>
            </a:r>
            <a:r>
              <a:rPr lang="pl-PL" dirty="0"/>
              <a:t>parametrów modelu </a:t>
            </a:r>
            <a:r>
              <a:rPr lang="pl-PL" dirty="0" smtClean="0"/>
              <a:t>zostało</a:t>
            </a:r>
          </a:p>
          <a:p>
            <a:pPr lvl="0"/>
            <a:r>
              <a:rPr lang="pl-PL" dirty="0" smtClean="0"/>
              <a:t>wykonane </a:t>
            </a:r>
            <a:r>
              <a:rPr lang="pl-PL" dirty="0"/>
              <a:t>za pomocą narzędzia </a:t>
            </a:r>
            <a:r>
              <a:rPr lang="pl-PL" dirty="0" err="1"/>
              <a:t>GridSearchCV</a:t>
            </a:r>
            <a:r>
              <a:rPr lang="pl-PL" dirty="0"/>
              <a:t>.</a:t>
            </a:r>
            <a:endParaRPr lang="pl-PL" u="sng" dirty="0" smtClean="0"/>
          </a:p>
        </p:txBody>
      </p:sp>
      <p:sp>
        <p:nvSpPr>
          <p:cNvPr id="9" name="Prostokąt 8"/>
          <p:cNvSpPr/>
          <p:nvPr/>
        </p:nvSpPr>
        <p:spPr>
          <a:xfrm>
            <a:off x="5055745" y="5344576"/>
            <a:ext cx="658900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sz="1200" b="1" dirty="0" smtClean="0">
                <a:solidFill>
                  <a:schemeClr val="accent4">
                    <a:lumMod val="50000"/>
                  </a:schemeClr>
                </a:solidFill>
              </a:rPr>
              <a:t>Przygotowanie </a:t>
            </a:r>
            <a:r>
              <a:rPr lang="pl-PL" sz="1200" b="1" dirty="0" err="1" smtClean="0">
                <a:solidFill>
                  <a:schemeClr val="accent4">
                    <a:lumMod val="50000"/>
                  </a:schemeClr>
                </a:solidFill>
              </a:rPr>
              <a:t>Dashboard’u</a:t>
            </a:r>
            <a:endParaRPr lang="pl-PL" sz="12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0"/>
            <a:r>
              <a:rPr lang="pl-PL" dirty="0"/>
              <a:t>Wykonano interaktywny </a:t>
            </a:r>
            <a:r>
              <a:rPr lang="pl-PL" dirty="0" err="1"/>
              <a:t>dashboard</a:t>
            </a:r>
            <a:r>
              <a:rPr lang="pl-PL" dirty="0"/>
              <a:t>, który składa się z dwóch części.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Pierwsza </a:t>
            </a:r>
            <a:r>
              <a:rPr lang="pl-PL" dirty="0"/>
              <a:t>część zawiera interaktywne wykresy </a:t>
            </a:r>
            <a:r>
              <a:rPr lang="pl-PL" dirty="0" smtClean="0"/>
              <a:t>pozwalające</a:t>
            </a:r>
          </a:p>
          <a:p>
            <a:pPr lvl="0"/>
            <a:r>
              <a:rPr lang="pl-PL" dirty="0" smtClean="0"/>
              <a:t>na </a:t>
            </a:r>
            <a:r>
              <a:rPr lang="pl-PL" dirty="0"/>
              <a:t>wizualizację różnych cech mieszkań, natomiast druga część </a:t>
            </a:r>
            <a:endParaRPr lang="pl-PL" dirty="0" smtClean="0"/>
          </a:p>
          <a:p>
            <a:pPr lvl="0"/>
            <a:r>
              <a:rPr lang="pl-PL" dirty="0" smtClean="0"/>
              <a:t>umożliwia </a:t>
            </a:r>
            <a:r>
              <a:rPr lang="pl-PL" dirty="0"/>
              <a:t>użytkownikom oszacowanie ceny mieszkania, </a:t>
            </a:r>
            <a:endParaRPr lang="pl-PL" dirty="0" smtClean="0"/>
          </a:p>
          <a:p>
            <a:pPr lvl="0"/>
            <a:r>
              <a:rPr lang="pl-PL" dirty="0" smtClean="0"/>
              <a:t>wybierając </a:t>
            </a:r>
            <a:r>
              <a:rPr lang="pl-PL" dirty="0"/>
              <a:t>odpowiednie parametry.</a:t>
            </a:r>
          </a:p>
        </p:txBody>
      </p:sp>
      <p:sp>
        <p:nvSpPr>
          <p:cNvPr id="10" name="Elipsa 9"/>
          <p:cNvSpPr/>
          <p:nvPr/>
        </p:nvSpPr>
        <p:spPr>
          <a:xfrm>
            <a:off x="600397" y="5487796"/>
            <a:ext cx="3755187" cy="493854"/>
          </a:xfrm>
          <a:prstGeom prst="ellipse">
            <a:avLst/>
          </a:prstGeom>
          <a:solidFill>
            <a:srgbClr val="000000">
              <a:alpha val="25000"/>
            </a:srgb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1" name="Grupa 10"/>
          <p:cNvGrpSpPr/>
          <p:nvPr/>
        </p:nvGrpSpPr>
        <p:grpSpPr>
          <a:xfrm>
            <a:off x="840260" y="1975330"/>
            <a:ext cx="3385319" cy="3770115"/>
            <a:chOff x="2290812" y="259882"/>
            <a:chExt cx="4320000" cy="4320000"/>
          </a:xfrm>
          <a:scene3d>
            <a:camera prst="isometricOffAxis2Right">
              <a:rot lat="0" lon="18600000" rev="0"/>
            </a:camera>
            <a:lightRig rig="threePt" dir="t"/>
          </a:scene3d>
        </p:grpSpPr>
        <p:sp>
          <p:nvSpPr>
            <p:cNvPr id="12" name="Pierścień 11"/>
            <p:cNvSpPr/>
            <p:nvPr/>
          </p:nvSpPr>
          <p:spPr>
            <a:xfrm>
              <a:off x="2290812" y="259882"/>
              <a:ext cx="4320000" cy="4320000"/>
            </a:xfrm>
            <a:prstGeom prst="donut">
              <a:avLst>
                <a:gd name="adj" fmla="val 1267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p3d>
              <a:bevelB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13" name="Pierścień 12"/>
            <p:cNvSpPr/>
            <p:nvPr/>
          </p:nvSpPr>
          <p:spPr>
            <a:xfrm>
              <a:off x="3138532" y="1080532"/>
              <a:ext cx="2624559" cy="2678700"/>
            </a:xfrm>
            <a:prstGeom prst="donut">
              <a:avLst>
                <a:gd name="adj" fmla="val 18950"/>
              </a:avLst>
            </a:prstGeom>
            <a:solidFill>
              <a:srgbClr val="993300"/>
            </a:solidFill>
            <a:ln>
              <a:noFill/>
            </a:ln>
            <a:sp3d>
              <a:bevelB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14" name="Elipsa 13"/>
            <p:cNvSpPr/>
            <p:nvPr/>
          </p:nvSpPr>
          <p:spPr>
            <a:xfrm>
              <a:off x="3993611" y="1962682"/>
              <a:ext cx="914400" cy="914400"/>
            </a:xfrm>
            <a:prstGeom prst="ellipse">
              <a:avLst/>
            </a:prstGeom>
            <a:solidFill>
              <a:srgbClr val="000000"/>
            </a:solidFill>
            <a:sp3d>
              <a:bevelB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5" name="Grupa 14"/>
          <p:cNvGrpSpPr/>
          <p:nvPr/>
        </p:nvGrpSpPr>
        <p:grpSpPr>
          <a:xfrm rot="20805134">
            <a:off x="2179810" y="2262039"/>
            <a:ext cx="1924259" cy="911703"/>
            <a:chOff x="1910612" y="1461806"/>
            <a:chExt cx="2417163" cy="1189979"/>
          </a:xfrm>
        </p:grpSpPr>
        <p:cxnSp>
          <p:nvCxnSpPr>
            <p:cNvPr id="16" name="Łącznik prosty 15"/>
            <p:cNvCxnSpPr/>
            <p:nvPr/>
          </p:nvCxnSpPr>
          <p:spPr>
            <a:xfrm rot="13962766" flipH="1">
              <a:off x="2959335" y="1592378"/>
              <a:ext cx="10684" cy="2108130"/>
            </a:xfrm>
            <a:prstGeom prst="line">
              <a:avLst/>
            </a:prstGeom>
            <a:ln w="92075" cap="rnd">
              <a:gradFill flip="none" rotWithShape="1">
                <a:gsLst>
                  <a:gs pos="1824">
                    <a:schemeClr val="bg1">
                      <a:lumMod val="80000"/>
                      <a:lumOff val="20000"/>
                    </a:schemeClr>
                  </a:gs>
                  <a:gs pos="100000">
                    <a:schemeClr val="tx1">
                      <a:lumMod val="90000"/>
                      <a:lumOff val="10000"/>
                    </a:schemeClr>
                  </a:gs>
                </a:gsLst>
                <a:lin ang="162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a 16"/>
            <p:cNvGrpSpPr/>
            <p:nvPr/>
          </p:nvGrpSpPr>
          <p:grpSpPr>
            <a:xfrm rot="13962766">
              <a:off x="3645913" y="1525495"/>
              <a:ext cx="745552" cy="618173"/>
              <a:chOff x="6459650" y="729000"/>
              <a:chExt cx="1998550" cy="1102688"/>
            </a:xfrm>
          </p:grpSpPr>
          <p:sp>
            <p:nvSpPr>
              <p:cNvPr id="18" name="Dowolny kształt 17"/>
              <p:cNvSpPr/>
              <p:nvPr/>
            </p:nvSpPr>
            <p:spPr>
              <a:xfrm>
                <a:off x="6459650" y="729001"/>
                <a:ext cx="1007950" cy="1102687"/>
              </a:xfrm>
              <a:custGeom>
                <a:avLst/>
                <a:gdLst>
                  <a:gd name="connsiteX0" fmla="*/ 990600 w 1007950"/>
                  <a:gd name="connsiteY0" fmla="*/ 0 h 1102687"/>
                  <a:gd name="connsiteX1" fmla="*/ 1007950 w 1007950"/>
                  <a:gd name="connsiteY1" fmla="*/ 7970 h 1102687"/>
                  <a:gd name="connsiteX2" fmla="*/ 1007950 w 1007950"/>
                  <a:gd name="connsiteY2" fmla="*/ 894598 h 1102687"/>
                  <a:gd name="connsiteX3" fmla="*/ 25400 w 1007950"/>
                  <a:gd name="connsiteY3" fmla="*/ 1102687 h 1102687"/>
                  <a:gd name="connsiteX4" fmla="*/ 0 w 1007950"/>
                  <a:gd name="connsiteY4" fmla="*/ 1102687 h 1102687"/>
                  <a:gd name="connsiteX5" fmla="*/ 0 w 1007950"/>
                  <a:gd name="connsiteY5" fmla="*/ 455061 h 1102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950" h="1102687">
                    <a:moveTo>
                      <a:pt x="990600" y="0"/>
                    </a:moveTo>
                    <a:lnTo>
                      <a:pt x="1007950" y="7970"/>
                    </a:lnTo>
                    <a:lnTo>
                      <a:pt x="1007950" y="894598"/>
                    </a:lnTo>
                    <a:lnTo>
                      <a:pt x="25400" y="1102687"/>
                    </a:lnTo>
                    <a:lnTo>
                      <a:pt x="0" y="1102687"/>
                    </a:lnTo>
                    <a:lnTo>
                      <a:pt x="0" y="455061"/>
                    </a:ln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9" name="Dowolny kształt 18"/>
              <p:cNvSpPr/>
              <p:nvPr/>
            </p:nvSpPr>
            <p:spPr>
              <a:xfrm>
                <a:off x="7467600" y="729000"/>
                <a:ext cx="990600" cy="1097308"/>
              </a:xfrm>
              <a:custGeom>
                <a:avLst/>
                <a:gdLst>
                  <a:gd name="connsiteX0" fmla="*/ 0 w 990600"/>
                  <a:gd name="connsiteY0" fmla="*/ 0 h 1097308"/>
                  <a:gd name="connsiteX1" fmla="*/ 990600 w 990600"/>
                  <a:gd name="connsiteY1" fmla="*/ 455062 h 1097308"/>
                  <a:gd name="connsiteX2" fmla="*/ 990600 w 990600"/>
                  <a:gd name="connsiteY2" fmla="*/ 1097308 h 1097308"/>
                  <a:gd name="connsiteX3" fmla="*/ 25400 w 990600"/>
                  <a:gd name="connsiteY3" fmla="*/ 892893 h 1097308"/>
                  <a:gd name="connsiteX4" fmla="*/ 0 w 990600"/>
                  <a:gd name="connsiteY4" fmla="*/ 898273 h 109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0600" h="1097308">
                    <a:moveTo>
                      <a:pt x="0" y="0"/>
                    </a:moveTo>
                    <a:lnTo>
                      <a:pt x="990600" y="455062"/>
                    </a:lnTo>
                    <a:lnTo>
                      <a:pt x="990600" y="1097308"/>
                    </a:lnTo>
                    <a:lnTo>
                      <a:pt x="25400" y="892893"/>
                    </a:lnTo>
                    <a:lnTo>
                      <a:pt x="0" y="898273"/>
                    </a:lnTo>
                    <a:close/>
                  </a:path>
                </a:pathLst>
              </a:custGeom>
              <a:solidFill>
                <a:srgbClr val="7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20" name="Grupa 19"/>
          <p:cNvGrpSpPr/>
          <p:nvPr/>
        </p:nvGrpSpPr>
        <p:grpSpPr>
          <a:xfrm rot="940749">
            <a:off x="2486210" y="3885135"/>
            <a:ext cx="2529577" cy="571205"/>
            <a:chOff x="2157751" y="2850369"/>
            <a:chExt cx="3212762" cy="739732"/>
          </a:xfrm>
        </p:grpSpPr>
        <p:cxnSp>
          <p:nvCxnSpPr>
            <p:cNvPr id="21" name="Łącznik prosty 20"/>
            <p:cNvCxnSpPr/>
            <p:nvPr/>
          </p:nvCxnSpPr>
          <p:spPr>
            <a:xfrm rot="16200000" flipH="1">
              <a:off x="3434938" y="1932446"/>
              <a:ext cx="10601" cy="2564976"/>
            </a:xfrm>
            <a:prstGeom prst="line">
              <a:avLst/>
            </a:prstGeom>
            <a:ln w="92075" cap="rnd">
              <a:gradFill flip="none"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0">
                    <a:schemeClr val="bg1">
                      <a:lumMod val="90000"/>
                      <a:lumOff val="10000"/>
                    </a:schemeClr>
                  </a:gs>
                </a:gsLst>
                <a:lin ang="162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a 21"/>
            <p:cNvGrpSpPr/>
            <p:nvPr/>
          </p:nvGrpSpPr>
          <p:grpSpPr>
            <a:xfrm rot="16200000">
              <a:off x="4624580" y="2844167"/>
              <a:ext cx="739732" cy="752135"/>
              <a:chOff x="6459650" y="729000"/>
              <a:chExt cx="1998550" cy="1102688"/>
            </a:xfrm>
          </p:grpSpPr>
          <p:sp>
            <p:nvSpPr>
              <p:cNvPr id="23" name="Dowolny kształt 22"/>
              <p:cNvSpPr/>
              <p:nvPr/>
            </p:nvSpPr>
            <p:spPr>
              <a:xfrm>
                <a:off x="6459650" y="729001"/>
                <a:ext cx="1007950" cy="1102687"/>
              </a:xfrm>
              <a:custGeom>
                <a:avLst/>
                <a:gdLst>
                  <a:gd name="connsiteX0" fmla="*/ 990600 w 1007950"/>
                  <a:gd name="connsiteY0" fmla="*/ 0 h 1102687"/>
                  <a:gd name="connsiteX1" fmla="*/ 1007950 w 1007950"/>
                  <a:gd name="connsiteY1" fmla="*/ 7970 h 1102687"/>
                  <a:gd name="connsiteX2" fmla="*/ 1007950 w 1007950"/>
                  <a:gd name="connsiteY2" fmla="*/ 894598 h 1102687"/>
                  <a:gd name="connsiteX3" fmla="*/ 25400 w 1007950"/>
                  <a:gd name="connsiteY3" fmla="*/ 1102687 h 1102687"/>
                  <a:gd name="connsiteX4" fmla="*/ 0 w 1007950"/>
                  <a:gd name="connsiteY4" fmla="*/ 1102687 h 1102687"/>
                  <a:gd name="connsiteX5" fmla="*/ 0 w 1007950"/>
                  <a:gd name="connsiteY5" fmla="*/ 455061 h 1102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950" h="1102687">
                    <a:moveTo>
                      <a:pt x="990600" y="0"/>
                    </a:moveTo>
                    <a:lnTo>
                      <a:pt x="1007950" y="7970"/>
                    </a:lnTo>
                    <a:lnTo>
                      <a:pt x="1007950" y="894598"/>
                    </a:lnTo>
                    <a:lnTo>
                      <a:pt x="25400" y="1102687"/>
                    </a:lnTo>
                    <a:lnTo>
                      <a:pt x="0" y="1102687"/>
                    </a:lnTo>
                    <a:lnTo>
                      <a:pt x="0" y="455061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4" name="Dowolny kształt 23"/>
              <p:cNvSpPr/>
              <p:nvPr/>
            </p:nvSpPr>
            <p:spPr>
              <a:xfrm>
                <a:off x="7467600" y="729000"/>
                <a:ext cx="990600" cy="1097308"/>
              </a:xfrm>
              <a:custGeom>
                <a:avLst/>
                <a:gdLst>
                  <a:gd name="connsiteX0" fmla="*/ 0 w 990600"/>
                  <a:gd name="connsiteY0" fmla="*/ 0 h 1097308"/>
                  <a:gd name="connsiteX1" fmla="*/ 990600 w 990600"/>
                  <a:gd name="connsiteY1" fmla="*/ 455062 h 1097308"/>
                  <a:gd name="connsiteX2" fmla="*/ 990600 w 990600"/>
                  <a:gd name="connsiteY2" fmla="*/ 1097308 h 1097308"/>
                  <a:gd name="connsiteX3" fmla="*/ 25400 w 990600"/>
                  <a:gd name="connsiteY3" fmla="*/ 892893 h 1097308"/>
                  <a:gd name="connsiteX4" fmla="*/ 0 w 990600"/>
                  <a:gd name="connsiteY4" fmla="*/ 898273 h 109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0600" h="1097308">
                    <a:moveTo>
                      <a:pt x="0" y="0"/>
                    </a:moveTo>
                    <a:lnTo>
                      <a:pt x="990600" y="455062"/>
                    </a:lnTo>
                    <a:lnTo>
                      <a:pt x="990600" y="1097308"/>
                    </a:lnTo>
                    <a:lnTo>
                      <a:pt x="25400" y="892893"/>
                    </a:lnTo>
                    <a:lnTo>
                      <a:pt x="0" y="8982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25" name="Grupa 24"/>
          <p:cNvGrpSpPr/>
          <p:nvPr/>
        </p:nvGrpSpPr>
        <p:grpSpPr>
          <a:xfrm rot="401825">
            <a:off x="2561348" y="3001299"/>
            <a:ext cx="2263189" cy="704872"/>
            <a:chOff x="2111289" y="1910418"/>
            <a:chExt cx="2874428" cy="912835"/>
          </a:xfrm>
        </p:grpSpPr>
        <p:cxnSp>
          <p:nvCxnSpPr>
            <p:cNvPr id="26" name="Łącznik prosty 25"/>
            <p:cNvCxnSpPr/>
            <p:nvPr/>
          </p:nvCxnSpPr>
          <p:spPr>
            <a:xfrm rot="15093115" flipH="1">
              <a:off x="3282100" y="1641841"/>
              <a:ext cx="10601" cy="2352224"/>
            </a:xfrm>
            <a:prstGeom prst="line">
              <a:avLst/>
            </a:prstGeom>
            <a:ln w="92075" cap="rnd">
              <a:gradFill flip="none"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0">
                    <a:schemeClr val="bg1">
                      <a:lumMod val="90000"/>
                      <a:lumOff val="10000"/>
                    </a:schemeClr>
                  </a:gs>
                </a:gsLst>
                <a:lin ang="162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upa 26"/>
            <p:cNvGrpSpPr/>
            <p:nvPr/>
          </p:nvGrpSpPr>
          <p:grpSpPr>
            <a:xfrm rot="15093115">
              <a:off x="4270977" y="1935409"/>
              <a:ext cx="739732" cy="689749"/>
              <a:chOff x="6459650" y="729000"/>
              <a:chExt cx="1998550" cy="1102688"/>
            </a:xfrm>
          </p:grpSpPr>
          <p:sp>
            <p:nvSpPr>
              <p:cNvPr id="28" name="Dowolny kształt 27"/>
              <p:cNvSpPr/>
              <p:nvPr/>
            </p:nvSpPr>
            <p:spPr>
              <a:xfrm>
                <a:off x="6459650" y="729001"/>
                <a:ext cx="1007950" cy="1102687"/>
              </a:xfrm>
              <a:custGeom>
                <a:avLst/>
                <a:gdLst>
                  <a:gd name="connsiteX0" fmla="*/ 990600 w 1007950"/>
                  <a:gd name="connsiteY0" fmla="*/ 0 h 1102687"/>
                  <a:gd name="connsiteX1" fmla="*/ 1007950 w 1007950"/>
                  <a:gd name="connsiteY1" fmla="*/ 7970 h 1102687"/>
                  <a:gd name="connsiteX2" fmla="*/ 1007950 w 1007950"/>
                  <a:gd name="connsiteY2" fmla="*/ 894598 h 1102687"/>
                  <a:gd name="connsiteX3" fmla="*/ 25400 w 1007950"/>
                  <a:gd name="connsiteY3" fmla="*/ 1102687 h 1102687"/>
                  <a:gd name="connsiteX4" fmla="*/ 0 w 1007950"/>
                  <a:gd name="connsiteY4" fmla="*/ 1102687 h 1102687"/>
                  <a:gd name="connsiteX5" fmla="*/ 0 w 1007950"/>
                  <a:gd name="connsiteY5" fmla="*/ 455061 h 1102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950" h="1102687">
                    <a:moveTo>
                      <a:pt x="990600" y="0"/>
                    </a:moveTo>
                    <a:lnTo>
                      <a:pt x="1007950" y="7970"/>
                    </a:lnTo>
                    <a:lnTo>
                      <a:pt x="1007950" y="894598"/>
                    </a:lnTo>
                    <a:lnTo>
                      <a:pt x="25400" y="1102687"/>
                    </a:lnTo>
                    <a:lnTo>
                      <a:pt x="0" y="1102687"/>
                    </a:lnTo>
                    <a:lnTo>
                      <a:pt x="0" y="455061"/>
                    </a:lnTo>
                    <a:close/>
                  </a:path>
                </a:pathLst>
              </a:custGeom>
              <a:solidFill>
                <a:srgbClr val="00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9" name="Dowolny kształt 28"/>
              <p:cNvSpPr/>
              <p:nvPr/>
            </p:nvSpPr>
            <p:spPr>
              <a:xfrm>
                <a:off x="7467600" y="729000"/>
                <a:ext cx="990600" cy="1097308"/>
              </a:xfrm>
              <a:custGeom>
                <a:avLst/>
                <a:gdLst>
                  <a:gd name="connsiteX0" fmla="*/ 0 w 990600"/>
                  <a:gd name="connsiteY0" fmla="*/ 0 h 1097308"/>
                  <a:gd name="connsiteX1" fmla="*/ 990600 w 990600"/>
                  <a:gd name="connsiteY1" fmla="*/ 455062 h 1097308"/>
                  <a:gd name="connsiteX2" fmla="*/ 990600 w 990600"/>
                  <a:gd name="connsiteY2" fmla="*/ 1097308 h 1097308"/>
                  <a:gd name="connsiteX3" fmla="*/ 25400 w 990600"/>
                  <a:gd name="connsiteY3" fmla="*/ 892893 h 1097308"/>
                  <a:gd name="connsiteX4" fmla="*/ 0 w 990600"/>
                  <a:gd name="connsiteY4" fmla="*/ 898273 h 109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0600" h="1097308">
                    <a:moveTo>
                      <a:pt x="0" y="0"/>
                    </a:moveTo>
                    <a:lnTo>
                      <a:pt x="990600" y="455062"/>
                    </a:lnTo>
                    <a:lnTo>
                      <a:pt x="990600" y="1097308"/>
                    </a:lnTo>
                    <a:lnTo>
                      <a:pt x="25400" y="892893"/>
                    </a:lnTo>
                    <a:lnTo>
                      <a:pt x="0" y="89827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30" name="Grupa 29"/>
          <p:cNvGrpSpPr/>
          <p:nvPr/>
        </p:nvGrpSpPr>
        <p:grpSpPr>
          <a:xfrm rot="1152337">
            <a:off x="2216598" y="4518322"/>
            <a:ext cx="2253515" cy="737971"/>
            <a:chOff x="2069822" y="3698218"/>
            <a:chExt cx="2862141" cy="955700"/>
          </a:xfrm>
        </p:grpSpPr>
        <p:cxnSp>
          <p:nvCxnSpPr>
            <p:cNvPr id="31" name="Łącznik prosty 30"/>
            <p:cNvCxnSpPr/>
            <p:nvPr/>
          </p:nvCxnSpPr>
          <p:spPr>
            <a:xfrm rot="17376527" flipH="1">
              <a:off x="3240633" y="2527407"/>
              <a:ext cx="10601" cy="2352224"/>
            </a:xfrm>
            <a:prstGeom prst="line">
              <a:avLst/>
            </a:prstGeom>
            <a:ln w="92075" cap="rnd">
              <a:gradFill flip="none" rotWithShape="1">
                <a:gsLst>
                  <a:gs pos="100000">
                    <a:schemeClr val="tx1">
                      <a:lumMod val="90000"/>
                      <a:lumOff val="10000"/>
                    </a:schemeClr>
                  </a:gs>
                  <a:gs pos="0">
                    <a:schemeClr val="bg1">
                      <a:lumMod val="90000"/>
                      <a:lumOff val="10000"/>
                    </a:schemeClr>
                  </a:gs>
                </a:gsLst>
                <a:lin ang="162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a 31"/>
            <p:cNvGrpSpPr/>
            <p:nvPr/>
          </p:nvGrpSpPr>
          <p:grpSpPr>
            <a:xfrm rot="17376527">
              <a:off x="4217223" y="3939177"/>
              <a:ext cx="739732" cy="689749"/>
              <a:chOff x="6459650" y="729000"/>
              <a:chExt cx="1998550" cy="1102688"/>
            </a:xfrm>
          </p:grpSpPr>
          <p:sp>
            <p:nvSpPr>
              <p:cNvPr id="33" name="Dowolny kształt 32"/>
              <p:cNvSpPr/>
              <p:nvPr/>
            </p:nvSpPr>
            <p:spPr>
              <a:xfrm>
                <a:off x="6459650" y="729001"/>
                <a:ext cx="1007950" cy="1102687"/>
              </a:xfrm>
              <a:custGeom>
                <a:avLst/>
                <a:gdLst>
                  <a:gd name="connsiteX0" fmla="*/ 990600 w 1007950"/>
                  <a:gd name="connsiteY0" fmla="*/ 0 h 1102687"/>
                  <a:gd name="connsiteX1" fmla="*/ 1007950 w 1007950"/>
                  <a:gd name="connsiteY1" fmla="*/ 7970 h 1102687"/>
                  <a:gd name="connsiteX2" fmla="*/ 1007950 w 1007950"/>
                  <a:gd name="connsiteY2" fmla="*/ 894598 h 1102687"/>
                  <a:gd name="connsiteX3" fmla="*/ 25400 w 1007950"/>
                  <a:gd name="connsiteY3" fmla="*/ 1102687 h 1102687"/>
                  <a:gd name="connsiteX4" fmla="*/ 0 w 1007950"/>
                  <a:gd name="connsiteY4" fmla="*/ 1102687 h 1102687"/>
                  <a:gd name="connsiteX5" fmla="*/ 0 w 1007950"/>
                  <a:gd name="connsiteY5" fmla="*/ 455061 h 1102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950" h="1102687">
                    <a:moveTo>
                      <a:pt x="990600" y="0"/>
                    </a:moveTo>
                    <a:lnTo>
                      <a:pt x="1007950" y="7970"/>
                    </a:lnTo>
                    <a:lnTo>
                      <a:pt x="1007950" y="894598"/>
                    </a:lnTo>
                    <a:lnTo>
                      <a:pt x="25400" y="1102687"/>
                    </a:lnTo>
                    <a:lnTo>
                      <a:pt x="0" y="1102687"/>
                    </a:lnTo>
                    <a:lnTo>
                      <a:pt x="0" y="45506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4" name="Dowolny kształt 33"/>
              <p:cNvSpPr/>
              <p:nvPr/>
            </p:nvSpPr>
            <p:spPr>
              <a:xfrm>
                <a:off x="7467600" y="729000"/>
                <a:ext cx="990600" cy="1097308"/>
              </a:xfrm>
              <a:custGeom>
                <a:avLst/>
                <a:gdLst>
                  <a:gd name="connsiteX0" fmla="*/ 0 w 990600"/>
                  <a:gd name="connsiteY0" fmla="*/ 0 h 1097308"/>
                  <a:gd name="connsiteX1" fmla="*/ 990600 w 990600"/>
                  <a:gd name="connsiteY1" fmla="*/ 455062 h 1097308"/>
                  <a:gd name="connsiteX2" fmla="*/ 990600 w 990600"/>
                  <a:gd name="connsiteY2" fmla="*/ 1097308 h 1097308"/>
                  <a:gd name="connsiteX3" fmla="*/ 25400 w 990600"/>
                  <a:gd name="connsiteY3" fmla="*/ 892893 h 1097308"/>
                  <a:gd name="connsiteX4" fmla="*/ 0 w 990600"/>
                  <a:gd name="connsiteY4" fmla="*/ 898273 h 109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0600" h="1097308">
                    <a:moveTo>
                      <a:pt x="0" y="0"/>
                    </a:moveTo>
                    <a:lnTo>
                      <a:pt x="990600" y="455062"/>
                    </a:lnTo>
                    <a:lnTo>
                      <a:pt x="990600" y="1097308"/>
                    </a:lnTo>
                    <a:lnTo>
                      <a:pt x="25400" y="892893"/>
                    </a:lnTo>
                    <a:lnTo>
                      <a:pt x="0" y="89827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35" name="Prostokąt 34"/>
          <p:cNvSpPr/>
          <p:nvPr/>
        </p:nvSpPr>
        <p:spPr>
          <a:xfrm rot="16200000">
            <a:off x="-2583173" y="3174718"/>
            <a:ext cx="61254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Etapy projektu</a:t>
            </a:r>
            <a:endParaRPr lang="pl-PL" sz="5400" b="1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nt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97 -0.49412 L 1.84113E-6 -2.80974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49" y="2469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9703 -0.50378 L -5.93912E-8 -1.12558E-6 " pathEditMode="relative" rAng="0" ptsTypes="AA">
                                      <p:cBhvr>
                                        <p:cTn id="11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52" y="2517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576 0.49559 L -3.74907E-6 1.03318E-6 " pathEditMode="relative" rAng="0" ptsTypes="AA">
                                      <p:cBhvr>
                                        <p:cTn id="13" dur="2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88" y="-2478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451 0.58841 L -4.87751E-6 2.92734E-6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33" y="-29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/>
        </p:nvGrpSpPr>
        <p:grpSpPr>
          <a:xfrm>
            <a:off x="1251687" y="1077096"/>
            <a:ext cx="3577067" cy="5503635"/>
            <a:chOff x="1625552" y="616419"/>
            <a:chExt cx="4335486" cy="5981231"/>
          </a:xfrm>
        </p:grpSpPr>
        <p:sp>
          <p:nvSpPr>
            <p:cNvPr id="6" name="Prostokąt 5"/>
            <p:cNvSpPr/>
            <p:nvPr/>
          </p:nvSpPr>
          <p:spPr>
            <a:xfrm>
              <a:off x="1625552" y="616419"/>
              <a:ext cx="4335486" cy="5981231"/>
            </a:xfrm>
            <a:prstGeom prst="rect">
              <a:avLst/>
            </a:prstGeom>
            <a:solidFill>
              <a:schemeClr val="accent4">
                <a:lumMod val="50000"/>
                <a:alpha val="9000"/>
              </a:schemeClr>
            </a:solidFill>
            <a:effectLst>
              <a:softEdge rad="596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7" name="Grupa 6"/>
            <p:cNvGrpSpPr/>
            <p:nvPr/>
          </p:nvGrpSpPr>
          <p:grpSpPr>
            <a:xfrm>
              <a:off x="1780540" y="1240662"/>
              <a:ext cx="3039725" cy="4583575"/>
              <a:chOff x="1780540" y="1240662"/>
              <a:chExt cx="3039725" cy="4583575"/>
            </a:xfrm>
          </p:grpSpPr>
          <p:sp>
            <p:nvSpPr>
              <p:cNvPr id="8" name="Prostokąt 7"/>
              <p:cNvSpPr/>
              <p:nvPr/>
            </p:nvSpPr>
            <p:spPr>
              <a:xfrm>
                <a:off x="2250686" y="1240662"/>
                <a:ext cx="2569579" cy="4583575"/>
              </a:xfrm>
              <a:prstGeom prst="rect">
                <a:avLst/>
              </a:prstGeom>
              <a:solidFill>
                <a:srgbClr val="F5F5DC"/>
              </a:solidFill>
              <a:ln w="1270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" name="Prostokąt 8"/>
              <p:cNvSpPr/>
              <p:nvPr/>
            </p:nvSpPr>
            <p:spPr>
              <a:xfrm>
                <a:off x="1780540" y="1611615"/>
                <a:ext cx="1254125" cy="4159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10" name="Trójkąt prostokątny 9"/>
              <p:cNvSpPr/>
              <p:nvPr/>
            </p:nvSpPr>
            <p:spPr>
              <a:xfrm rot="10800000">
                <a:off x="1799074" y="2027540"/>
                <a:ext cx="388779" cy="336550"/>
              </a:xfrm>
              <a:prstGeom prst="rt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1" name="Prostokąt 10"/>
              <p:cNvSpPr/>
              <p:nvPr/>
            </p:nvSpPr>
            <p:spPr>
              <a:xfrm>
                <a:off x="2360856" y="2304964"/>
                <a:ext cx="2421066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dirty="0">
                    <a:solidFill>
                      <a:srgbClr val="990000"/>
                    </a:solidFill>
                    <a:latin typeface="Country"/>
                  </a:rPr>
                  <a:t>Wtyczka Data Miner to dodatek do przeglądarek internetowych, który umożliwia zbieranie danych z różnych stron internetowych </a:t>
                </a:r>
                <a:endParaRPr lang="pl-PL" dirty="0" smtClean="0">
                  <a:solidFill>
                    <a:srgbClr val="990000"/>
                  </a:solidFill>
                  <a:latin typeface="Country"/>
                </a:endParaRPr>
              </a:p>
              <a:p>
                <a:pPr algn="ctr"/>
                <a:r>
                  <a:rPr lang="pl-PL" dirty="0" smtClean="0">
                    <a:solidFill>
                      <a:srgbClr val="990000"/>
                    </a:solidFill>
                    <a:latin typeface="Country"/>
                  </a:rPr>
                  <a:t>w </a:t>
                </a:r>
                <a:r>
                  <a:rPr lang="pl-PL" dirty="0">
                    <a:solidFill>
                      <a:srgbClr val="990000"/>
                    </a:solidFill>
                    <a:latin typeface="Country"/>
                  </a:rPr>
                  <a:t>celu przeprowadzenia analizy danych lub zbierania </a:t>
                </a:r>
                <a:r>
                  <a:rPr lang="pl-PL" dirty="0" smtClean="0">
                    <a:solidFill>
                      <a:srgbClr val="990000"/>
                    </a:solidFill>
                    <a:latin typeface="Country"/>
                  </a:rPr>
                  <a:t>informacji</a:t>
                </a:r>
                <a:endParaRPr lang="pl-PL" dirty="0">
                  <a:solidFill>
                    <a:srgbClr val="990000"/>
                  </a:solidFill>
                  <a:latin typeface="Country"/>
                </a:endParaRPr>
              </a:p>
            </p:txBody>
          </p:sp>
          <p:sp>
            <p:nvSpPr>
              <p:cNvPr id="12" name="Gwiazda 5-ramienna 11"/>
              <p:cNvSpPr/>
              <p:nvPr/>
            </p:nvSpPr>
            <p:spPr>
              <a:xfrm>
                <a:off x="2187853" y="1632843"/>
                <a:ext cx="360000" cy="360000"/>
              </a:xfrm>
              <a:prstGeom prst="star5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13" name="Grupa 12"/>
          <p:cNvGrpSpPr/>
          <p:nvPr/>
        </p:nvGrpSpPr>
        <p:grpSpPr>
          <a:xfrm>
            <a:off x="7229628" y="1045960"/>
            <a:ext cx="3545086" cy="5534771"/>
            <a:chOff x="8521809" y="548743"/>
            <a:chExt cx="4296724" cy="6015069"/>
          </a:xfrm>
        </p:grpSpPr>
        <p:grpSp>
          <p:nvGrpSpPr>
            <p:cNvPr id="14" name="Grupa 13"/>
            <p:cNvGrpSpPr/>
            <p:nvPr/>
          </p:nvGrpSpPr>
          <p:grpSpPr>
            <a:xfrm>
              <a:off x="8521809" y="548743"/>
              <a:ext cx="4296724" cy="6015069"/>
              <a:chOff x="8605078" y="1229478"/>
              <a:chExt cx="4335486" cy="5981231"/>
            </a:xfrm>
          </p:grpSpPr>
          <p:sp>
            <p:nvSpPr>
              <p:cNvPr id="17" name="Prostokąt 16"/>
              <p:cNvSpPr/>
              <p:nvPr/>
            </p:nvSpPr>
            <p:spPr>
              <a:xfrm>
                <a:off x="8605078" y="1229478"/>
                <a:ext cx="4335486" cy="5981231"/>
              </a:xfrm>
              <a:prstGeom prst="rect">
                <a:avLst/>
              </a:prstGeom>
              <a:solidFill>
                <a:schemeClr val="accent4">
                  <a:lumMod val="50000"/>
                  <a:alpha val="9000"/>
                </a:schemeClr>
              </a:solidFill>
              <a:effectLst>
                <a:softEdge rad="596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8" name="Prostokąt 17"/>
              <p:cNvSpPr/>
              <p:nvPr/>
            </p:nvSpPr>
            <p:spPr>
              <a:xfrm>
                <a:off x="9290563" y="1921397"/>
                <a:ext cx="2569579" cy="4583575"/>
              </a:xfrm>
              <a:prstGeom prst="rect">
                <a:avLst/>
              </a:prstGeom>
              <a:solidFill>
                <a:srgbClr val="F5F5DC"/>
              </a:solidFill>
              <a:ln w="1270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9" name="Prostokąt 18"/>
              <p:cNvSpPr/>
              <p:nvPr/>
            </p:nvSpPr>
            <p:spPr>
              <a:xfrm>
                <a:off x="8820417" y="2292350"/>
                <a:ext cx="1254125" cy="41592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20" name="Trójkąt prostokątny 19"/>
              <p:cNvSpPr/>
              <p:nvPr/>
            </p:nvSpPr>
            <p:spPr>
              <a:xfrm rot="10800000">
                <a:off x="8838951" y="2708275"/>
                <a:ext cx="388779" cy="336550"/>
              </a:xfrm>
              <a:prstGeom prst="rt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15" name="Prostokąt 14"/>
            <p:cNvSpPr/>
            <p:nvPr/>
          </p:nvSpPr>
          <p:spPr>
            <a:xfrm>
              <a:off x="9181705" y="2427922"/>
              <a:ext cx="2560771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l-PL" dirty="0" smtClean="0">
                  <a:solidFill>
                    <a:srgbClr val="990000"/>
                  </a:solidFill>
                  <a:latin typeface="Country"/>
                </a:rPr>
                <a:t>Zgromadzone </a:t>
              </a:r>
              <a:r>
                <a:rPr lang="pl-PL" dirty="0">
                  <a:solidFill>
                    <a:srgbClr val="990000"/>
                  </a:solidFill>
                  <a:latin typeface="Country"/>
                </a:rPr>
                <a:t>informacje obejmują takie dane jak cena, miejsce położenia, metraż, ilość pokoi</a:t>
              </a:r>
              <a:r>
                <a:rPr lang="pl-PL" dirty="0" smtClean="0">
                  <a:solidFill>
                    <a:srgbClr val="990000"/>
                  </a:solidFill>
                  <a:latin typeface="Country"/>
                </a:rPr>
                <a:t>,</a:t>
              </a:r>
            </a:p>
            <a:p>
              <a:pPr algn="ctr"/>
              <a:r>
                <a:rPr lang="pl-PL" dirty="0" smtClean="0">
                  <a:solidFill>
                    <a:srgbClr val="990000"/>
                  </a:solidFill>
                  <a:latin typeface="Country"/>
                </a:rPr>
                <a:t>rok </a:t>
              </a:r>
              <a:r>
                <a:rPr lang="pl-PL" dirty="0">
                  <a:solidFill>
                    <a:srgbClr val="990000"/>
                  </a:solidFill>
                  <a:latin typeface="Country"/>
                </a:rPr>
                <a:t>zbudowania oraz piętro, na którym znajduje się </a:t>
              </a:r>
              <a:r>
                <a:rPr lang="pl-PL" dirty="0" smtClean="0">
                  <a:solidFill>
                    <a:srgbClr val="990000"/>
                  </a:solidFill>
                  <a:latin typeface="Country"/>
                </a:rPr>
                <a:t>nieruchomość</a:t>
              </a:r>
              <a:endParaRPr lang="pl-PL" dirty="0">
                <a:solidFill>
                  <a:srgbClr val="990000"/>
                </a:solidFill>
                <a:latin typeface="Country"/>
              </a:endParaRPr>
            </a:p>
          </p:txBody>
        </p:sp>
        <p:sp>
          <p:nvSpPr>
            <p:cNvPr id="16" name="Gwiazda 5-ramienna 15"/>
            <p:cNvSpPr/>
            <p:nvPr/>
          </p:nvSpPr>
          <p:spPr>
            <a:xfrm>
              <a:off x="9181705" y="1632843"/>
              <a:ext cx="360000" cy="360000"/>
            </a:xfrm>
            <a:prstGeom prst="star5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1" name="Grupa 20"/>
          <p:cNvGrpSpPr/>
          <p:nvPr/>
        </p:nvGrpSpPr>
        <p:grpSpPr>
          <a:xfrm>
            <a:off x="4283320" y="1061528"/>
            <a:ext cx="3577067" cy="5503635"/>
            <a:chOff x="5157759" y="582581"/>
            <a:chExt cx="4335486" cy="5981231"/>
          </a:xfrm>
        </p:grpSpPr>
        <p:sp>
          <p:nvSpPr>
            <p:cNvPr id="22" name="Prostokąt 21"/>
            <p:cNvSpPr/>
            <p:nvPr/>
          </p:nvSpPr>
          <p:spPr>
            <a:xfrm>
              <a:off x="5157759" y="582581"/>
              <a:ext cx="4335486" cy="5981231"/>
            </a:xfrm>
            <a:prstGeom prst="rect">
              <a:avLst/>
            </a:prstGeom>
            <a:solidFill>
              <a:schemeClr val="accent4">
                <a:lumMod val="50000"/>
                <a:alpha val="9000"/>
              </a:schemeClr>
            </a:solidFill>
            <a:effectLst>
              <a:softEdge rad="596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3" name="Grupa 22"/>
            <p:cNvGrpSpPr/>
            <p:nvPr/>
          </p:nvGrpSpPr>
          <p:grpSpPr>
            <a:xfrm>
              <a:off x="5312747" y="1240662"/>
              <a:ext cx="3039725" cy="4583575"/>
              <a:chOff x="5312747" y="1240662"/>
              <a:chExt cx="3039725" cy="4583575"/>
            </a:xfrm>
          </p:grpSpPr>
          <p:sp>
            <p:nvSpPr>
              <p:cNvPr id="24" name="Prostokąt 23"/>
              <p:cNvSpPr/>
              <p:nvPr/>
            </p:nvSpPr>
            <p:spPr>
              <a:xfrm>
                <a:off x="5782893" y="1240662"/>
                <a:ext cx="2569579" cy="4583575"/>
              </a:xfrm>
              <a:prstGeom prst="rect">
                <a:avLst/>
              </a:prstGeom>
              <a:solidFill>
                <a:srgbClr val="F5F5DC"/>
              </a:solidFill>
              <a:ln w="1270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5" name="Prostokąt 24"/>
              <p:cNvSpPr/>
              <p:nvPr/>
            </p:nvSpPr>
            <p:spPr>
              <a:xfrm>
                <a:off x="5312747" y="1611615"/>
                <a:ext cx="1254125" cy="41592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26" name="Trójkąt prostokątny 25"/>
              <p:cNvSpPr/>
              <p:nvPr/>
            </p:nvSpPr>
            <p:spPr>
              <a:xfrm rot="10800000">
                <a:off x="5331281" y="2027540"/>
                <a:ext cx="388779" cy="336550"/>
              </a:xfrm>
              <a:prstGeom prst="rtTriangl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7" name="Prostokąt 26"/>
              <p:cNvSpPr/>
              <p:nvPr/>
            </p:nvSpPr>
            <p:spPr>
              <a:xfrm>
                <a:off x="5826169" y="3120418"/>
                <a:ext cx="251897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dirty="0">
                    <a:solidFill>
                      <a:srgbClr val="990000"/>
                    </a:solidFill>
                    <a:latin typeface="Country"/>
                  </a:rPr>
                  <a:t>Do analizy cen nieruchomości pobrano 3000 ofert </a:t>
                </a:r>
                <a:endParaRPr lang="pl-PL" dirty="0" smtClean="0">
                  <a:solidFill>
                    <a:srgbClr val="990000"/>
                  </a:solidFill>
                  <a:latin typeface="Country"/>
                </a:endParaRPr>
              </a:p>
              <a:p>
                <a:pPr algn="ctr"/>
                <a:r>
                  <a:rPr lang="pl-PL" dirty="0" smtClean="0">
                    <a:solidFill>
                      <a:srgbClr val="990000"/>
                    </a:solidFill>
                    <a:latin typeface="Country"/>
                  </a:rPr>
                  <a:t>z </a:t>
                </a:r>
                <a:r>
                  <a:rPr lang="pl-PL" dirty="0">
                    <a:solidFill>
                      <a:srgbClr val="990000"/>
                    </a:solidFill>
                    <a:latin typeface="Country"/>
                  </a:rPr>
                  <a:t>portalu Trójmiasto.pl</a:t>
                </a:r>
              </a:p>
            </p:txBody>
          </p:sp>
          <p:sp>
            <p:nvSpPr>
              <p:cNvPr id="28" name="Gwiazda 5-ramienna 27"/>
              <p:cNvSpPr/>
              <p:nvPr/>
            </p:nvSpPr>
            <p:spPr>
              <a:xfrm>
                <a:off x="5706852" y="1652035"/>
                <a:ext cx="360000" cy="36000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53" name="Prostokąt 52"/>
          <p:cNvSpPr/>
          <p:nvPr/>
        </p:nvSpPr>
        <p:spPr>
          <a:xfrm rot="16200000">
            <a:off x="-2583173" y="3174718"/>
            <a:ext cx="61254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Zbieranie danych</a:t>
            </a:r>
            <a:endParaRPr lang="pl-PL" sz="5400" b="1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ntry"/>
            </a:endParaRPr>
          </a:p>
        </p:txBody>
      </p:sp>
    </p:spTree>
    <p:extLst>
      <p:ext uri="{BB962C8B-B14F-4D97-AF65-F5344CB8AC3E}">
        <p14:creationId xmlns:p14="http://schemas.microsoft.com/office/powerpoint/2010/main" val="5018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23149484"/>
              </p:ext>
            </p:extLst>
          </p:nvPr>
        </p:nvGraphicFramePr>
        <p:xfrm>
          <a:off x="1546146" y="750584"/>
          <a:ext cx="8764587" cy="1882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621275586"/>
              </p:ext>
            </p:extLst>
          </p:nvPr>
        </p:nvGraphicFramePr>
        <p:xfrm>
          <a:off x="1546147" y="2782676"/>
          <a:ext cx="8764587" cy="1800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221518124"/>
              </p:ext>
            </p:extLst>
          </p:nvPr>
        </p:nvGraphicFramePr>
        <p:xfrm>
          <a:off x="1546146" y="4733669"/>
          <a:ext cx="8764587" cy="1866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6" name="Prostokąt 15"/>
          <p:cNvSpPr/>
          <p:nvPr/>
        </p:nvSpPr>
        <p:spPr>
          <a:xfrm rot="16200000">
            <a:off x="-2583173" y="3220884"/>
            <a:ext cx="612547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800" b="1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Czyszczenie danych</a:t>
            </a:r>
            <a:endParaRPr lang="pl-PL" sz="4800" b="1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ntry"/>
            </a:endParaRPr>
          </a:p>
        </p:txBody>
      </p:sp>
    </p:spTree>
    <p:extLst>
      <p:ext uri="{BB962C8B-B14F-4D97-AF65-F5344CB8AC3E}">
        <p14:creationId xmlns:p14="http://schemas.microsoft.com/office/powerpoint/2010/main" val="420904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3" grpId="0">
        <p:bldAsOne/>
      </p:bldGraphic>
      <p:bldGraphic spid="14" grpId="0">
        <p:bldAsOne/>
      </p:bldGraphic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/>
          <p:cNvSpPr/>
          <p:nvPr/>
        </p:nvSpPr>
        <p:spPr>
          <a:xfrm>
            <a:off x="0" y="0"/>
            <a:ext cx="1382418" cy="7559676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28"/>
          </a:p>
        </p:txBody>
      </p:sp>
      <p:sp>
        <p:nvSpPr>
          <p:cNvPr id="17" name="Prostokąt 16"/>
          <p:cNvSpPr/>
          <p:nvPr/>
        </p:nvSpPr>
        <p:spPr>
          <a:xfrm rot="16200000">
            <a:off x="-1994670" y="3415417"/>
            <a:ext cx="5371758" cy="728841"/>
          </a:xfrm>
          <a:prstGeom prst="rect">
            <a:avLst/>
          </a:prstGeom>
          <a:noFill/>
        </p:spPr>
        <p:txBody>
          <a:bodyPr wrap="square" lIns="80189" tIns="40094" rIns="80189" bIns="40094">
            <a:spAutoFit/>
          </a:bodyPr>
          <a:lstStyle/>
          <a:p>
            <a:pPr algn="ctr"/>
            <a:r>
              <a:rPr lang="pl-PL" sz="4210" b="1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Czyszczenie danych</a:t>
            </a:r>
            <a:endParaRPr lang="pl-PL" sz="4210" b="1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ntry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89" y="826363"/>
            <a:ext cx="7375680" cy="59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1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46756339"/>
              </p:ext>
            </p:extLst>
          </p:nvPr>
        </p:nvGraphicFramePr>
        <p:xfrm>
          <a:off x="871054" y="2524231"/>
          <a:ext cx="9541131" cy="4351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a 6"/>
          <p:cNvGrpSpPr/>
          <p:nvPr/>
        </p:nvGrpSpPr>
        <p:grpSpPr>
          <a:xfrm>
            <a:off x="1234578" y="566550"/>
            <a:ext cx="9330007" cy="1957681"/>
            <a:chOff x="2662633" y="116842"/>
            <a:chExt cx="9310210" cy="2232658"/>
          </a:xfrm>
        </p:grpSpPr>
        <p:sp>
          <p:nvSpPr>
            <p:cNvPr id="8" name="Prostokąt zaokrąglony 7"/>
            <p:cNvSpPr/>
            <p:nvPr/>
          </p:nvSpPr>
          <p:spPr>
            <a:xfrm>
              <a:off x="2662633" y="116842"/>
              <a:ext cx="2985110" cy="2229184"/>
            </a:xfrm>
            <a:prstGeom prst="roundRect">
              <a:avLst/>
            </a:prstGeom>
            <a:solidFill>
              <a:srgbClr val="EEE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Country"/>
              </a:endParaRPr>
            </a:p>
          </p:txBody>
        </p:sp>
        <p:sp>
          <p:nvSpPr>
            <p:cNvPr id="9" name="Prostokąt zaokrąglony 8"/>
            <p:cNvSpPr/>
            <p:nvPr/>
          </p:nvSpPr>
          <p:spPr>
            <a:xfrm>
              <a:off x="5799819" y="120316"/>
              <a:ext cx="2985110" cy="2229184"/>
            </a:xfrm>
            <a:prstGeom prst="roundRect">
              <a:avLst/>
            </a:prstGeom>
            <a:solidFill>
              <a:srgbClr val="E5E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Country"/>
              </a:endParaRPr>
            </a:p>
          </p:txBody>
        </p:sp>
        <p:sp>
          <p:nvSpPr>
            <p:cNvPr id="10" name="Prostokąt zaokrąglony 9"/>
            <p:cNvSpPr/>
            <p:nvPr/>
          </p:nvSpPr>
          <p:spPr>
            <a:xfrm>
              <a:off x="8987733" y="120316"/>
              <a:ext cx="2985110" cy="2229184"/>
            </a:xfrm>
            <a:prstGeom prst="roundRect">
              <a:avLst/>
            </a:prstGeom>
            <a:solidFill>
              <a:srgbClr val="D5D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Country"/>
              </a:endParaRPr>
            </a:p>
          </p:txBody>
        </p:sp>
        <p:sp>
          <p:nvSpPr>
            <p:cNvPr id="11" name="Prostokąt 10"/>
            <p:cNvSpPr/>
            <p:nvPr/>
          </p:nvSpPr>
          <p:spPr>
            <a:xfrm>
              <a:off x="5902994" y="701362"/>
              <a:ext cx="2778758" cy="1077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l-PL" sz="1600" dirty="0">
                  <a:solidFill>
                    <a:srgbClr val="7A0000"/>
                  </a:solidFill>
                  <a:latin typeface="Country"/>
                </a:rPr>
                <a:t>S</a:t>
              </a:r>
              <a:r>
                <a:rPr lang="pl-PL" sz="1600" dirty="0" smtClean="0">
                  <a:solidFill>
                    <a:srgbClr val="7A0000"/>
                  </a:solidFill>
                  <a:latin typeface="Country"/>
                </a:rPr>
                <a:t>zczególnie </a:t>
              </a:r>
              <a:r>
                <a:rPr lang="pl-PL" sz="1600" dirty="0">
                  <a:solidFill>
                    <a:srgbClr val="7A0000"/>
                  </a:solidFill>
                  <a:latin typeface="Country"/>
                </a:rPr>
                <a:t>przydatna w przypadku, gdy mamy wiele cech w porównaniu do liczby obserwacji.</a:t>
              </a:r>
            </a:p>
          </p:txBody>
        </p:sp>
        <p:sp>
          <p:nvSpPr>
            <p:cNvPr id="12" name="Prostokąt 11"/>
            <p:cNvSpPr/>
            <p:nvPr/>
          </p:nvSpPr>
          <p:spPr>
            <a:xfrm>
              <a:off x="8987733" y="245626"/>
              <a:ext cx="298511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l-PL" sz="1600" dirty="0" smtClean="0">
                  <a:solidFill>
                    <a:srgbClr val="7A0000"/>
                  </a:solidFill>
                  <a:latin typeface="Country"/>
                </a:rPr>
                <a:t>Popularna </a:t>
              </a:r>
              <a:r>
                <a:rPr lang="pl-PL" sz="1600" dirty="0">
                  <a:solidFill>
                    <a:srgbClr val="7A0000"/>
                  </a:solidFill>
                  <a:latin typeface="Country"/>
                </a:rPr>
                <a:t>metoda w analizie danych i uczeniu maszynowym, która umożliwia zmniejszenie przeuczenia modelu i zwiększenie jego zdolności do przewidywania wartości na nowych danych.</a:t>
              </a:r>
            </a:p>
          </p:txBody>
        </p:sp>
        <p:sp>
          <p:nvSpPr>
            <p:cNvPr id="13" name="Prostokąt 12"/>
            <p:cNvSpPr/>
            <p:nvPr/>
          </p:nvSpPr>
          <p:spPr>
            <a:xfrm>
              <a:off x="3217530" y="696299"/>
              <a:ext cx="1875314" cy="1077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l-PL" sz="1600" dirty="0" smtClean="0">
                  <a:solidFill>
                    <a:srgbClr val="7A0000"/>
                  </a:solidFill>
                  <a:latin typeface="Country"/>
                </a:rPr>
                <a:t>Metoda </a:t>
              </a:r>
              <a:r>
                <a:rPr lang="pl-PL" sz="1600" dirty="0" err="1">
                  <a:solidFill>
                    <a:srgbClr val="7A0000"/>
                  </a:solidFill>
                  <a:latin typeface="Country"/>
                </a:rPr>
                <a:t>regularyzacji</a:t>
              </a:r>
              <a:r>
                <a:rPr lang="pl-PL" sz="1600" dirty="0">
                  <a:solidFill>
                    <a:srgbClr val="7A0000"/>
                  </a:solidFill>
                  <a:latin typeface="Country"/>
                </a:rPr>
                <a:t> modelu regresyjnego.</a:t>
              </a:r>
            </a:p>
          </p:txBody>
        </p:sp>
      </p:grpSp>
      <p:sp>
        <p:nvSpPr>
          <p:cNvPr id="14" name="Prostokąt 13"/>
          <p:cNvSpPr/>
          <p:nvPr/>
        </p:nvSpPr>
        <p:spPr>
          <a:xfrm rot="16200000">
            <a:off x="-2583173" y="3220884"/>
            <a:ext cx="612547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800" b="1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Uczenie maszynowe</a:t>
            </a:r>
            <a:endParaRPr lang="pl-PL" sz="4800" b="1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ntry"/>
            </a:endParaRPr>
          </a:p>
        </p:txBody>
      </p:sp>
    </p:spTree>
    <p:extLst>
      <p:ext uri="{BB962C8B-B14F-4D97-AF65-F5344CB8AC3E}">
        <p14:creationId xmlns:p14="http://schemas.microsoft.com/office/powerpoint/2010/main" val="28818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>
          <a:xfrm>
            <a:off x="0" y="779726"/>
            <a:ext cx="1382418" cy="6007183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28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718" y="922423"/>
            <a:ext cx="7225326" cy="5721790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 rot="16200000">
            <a:off x="-1994671" y="3378438"/>
            <a:ext cx="5371758" cy="809760"/>
          </a:xfrm>
          <a:prstGeom prst="rect">
            <a:avLst/>
          </a:prstGeom>
          <a:noFill/>
        </p:spPr>
        <p:txBody>
          <a:bodyPr wrap="square" lIns="80189" tIns="40094" rIns="80189" bIns="40094">
            <a:spAutoFit/>
          </a:bodyPr>
          <a:lstStyle/>
          <a:p>
            <a:pPr algn="ctr"/>
            <a:r>
              <a:rPr lang="pl-PL" sz="4736" b="1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Machine learning</a:t>
            </a:r>
            <a:endParaRPr lang="pl-PL" sz="4736" b="1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ntry"/>
            </a:endParaRPr>
          </a:p>
        </p:txBody>
      </p:sp>
      <p:sp>
        <p:nvSpPr>
          <p:cNvPr id="12" name="Prostokąt 11"/>
          <p:cNvSpPr/>
          <p:nvPr/>
        </p:nvSpPr>
        <p:spPr>
          <a:xfrm rot="16200000">
            <a:off x="-1994671" y="3378439"/>
            <a:ext cx="5371758" cy="809760"/>
          </a:xfrm>
          <a:prstGeom prst="rect">
            <a:avLst/>
          </a:prstGeom>
          <a:noFill/>
        </p:spPr>
        <p:txBody>
          <a:bodyPr wrap="square" lIns="80189" tIns="40094" rIns="80189" bIns="40094">
            <a:spAutoFit/>
          </a:bodyPr>
          <a:lstStyle/>
          <a:p>
            <a:pPr algn="ctr"/>
            <a:r>
              <a:rPr lang="pl-PL" sz="4736" b="1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Machine learning</a:t>
            </a:r>
            <a:endParaRPr lang="pl-PL" sz="4736" b="1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ntry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11617" y="1"/>
            <a:ext cx="1382418" cy="7559674"/>
          </a:xfrm>
          <a:prstGeom prst="rect">
            <a:avLst/>
          </a:prstGeom>
          <a:solidFill>
            <a:srgbClr val="344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28"/>
          </a:p>
        </p:txBody>
      </p:sp>
      <p:sp>
        <p:nvSpPr>
          <p:cNvPr id="17" name="Prostokąt 16"/>
          <p:cNvSpPr/>
          <p:nvPr/>
        </p:nvSpPr>
        <p:spPr>
          <a:xfrm rot="16200000">
            <a:off x="-1983054" y="3418899"/>
            <a:ext cx="5371758" cy="728841"/>
          </a:xfrm>
          <a:prstGeom prst="rect">
            <a:avLst/>
          </a:prstGeom>
          <a:noFill/>
        </p:spPr>
        <p:txBody>
          <a:bodyPr wrap="square" lIns="80189" tIns="40094" rIns="80189" bIns="40094">
            <a:spAutoFit/>
          </a:bodyPr>
          <a:lstStyle/>
          <a:p>
            <a:pPr algn="ctr"/>
            <a:r>
              <a:rPr lang="pl-PL" sz="4210" b="1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Uczenie maszynowe</a:t>
            </a:r>
            <a:endParaRPr lang="pl-PL" sz="4210" b="1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ntry"/>
            </a:endParaRPr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>
          <a:xfrm>
            <a:off x="7226240" y="6558595"/>
            <a:ext cx="3608487" cy="320198"/>
          </a:xfrm>
        </p:spPr>
        <p:txBody>
          <a:bodyPr/>
          <a:lstStyle/>
          <a:p>
            <a:r>
              <a:rPr lang="pl-PL" dirty="0" smtClean="0"/>
              <a:t>https://github.com/DariaPrzytula/Property-Prices-in-Gdansk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717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/>
        </p:nvGrpSpPr>
        <p:grpSpPr>
          <a:xfrm>
            <a:off x="5360443" y="4717787"/>
            <a:ext cx="2060711" cy="2060710"/>
            <a:chOff x="6256543" y="4781416"/>
            <a:chExt cx="2060711" cy="2060710"/>
          </a:xfrm>
        </p:grpSpPr>
        <p:sp>
          <p:nvSpPr>
            <p:cNvPr id="6" name="Dowolny kształt 5"/>
            <p:cNvSpPr/>
            <p:nvPr/>
          </p:nvSpPr>
          <p:spPr>
            <a:xfrm>
              <a:off x="6256543" y="4781416"/>
              <a:ext cx="2060711" cy="2060710"/>
            </a:xfrm>
            <a:custGeom>
              <a:avLst/>
              <a:gdLst>
                <a:gd name="connsiteX0" fmla="*/ 0 w 1713282"/>
                <a:gd name="connsiteY0" fmla="*/ 0 h 1713282"/>
                <a:gd name="connsiteX1" fmla="*/ 1713282 w 1713282"/>
                <a:gd name="connsiteY1" fmla="*/ 0 h 1713282"/>
                <a:gd name="connsiteX2" fmla="*/ 1708157 w 1713282"/>
                <a:gd name="connsiteY2" fmla="*/ 101490 h 1713282"/>
                <a:gd name="connsiteX3" fmla="*/ 101490 w 1713282"/>
                <a:gd name="connsiteY3" fmla="*/ 1708157 h 1713282"/>
                <a:gd name="connsiteX4" fmla="*/ 0 w 1713282"/>
                <a:gd name="connsiteY4" fmla="*/ 1713282 h 1713282"/>
                <a:gd name="connsiteX5" fmla="*/ 0 w 1713282"/>
                <a:gd name="connsiteY5" fmla="*/ 0 h 171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3282" h="1713282">
                  <a:moveTo>
                    <a:pt x="0" y="0"/>
                  </a:moveTo>
                  <a:lnTo>
                    <a:pt x="1713282" y="0"/>
                  </a:lnTo>
                  <a:lnTo>
                    <a:pt x="1708157" y="101490"/>
                  </a:lnTo>
                  <a:cubicBezTo>
                    <a:pt x="1622124" y="948640"/>
                    <a:pt x="948640" y="1622124"/>
                    <a:pt x="101490" y="1708157"/>
                  </a:cubicBezTo>
                  <a:lnTo>
                    <a:pt x="0" y="1713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000" b="1">
                <a:solidFill>
                  <a:schemeClr val="bg1"/>
                </a:solidFill>
                <a:latin typeface="Country"/>
              </a:endParaRPr>
            </a:p>
          </p:txBody>
        </p:sp>
        <p:sp>
          <p:nvSpPr>
            <p:cNvPr id="7" name="Prostokąt 6"/>
            <p:cNvSpPr/>
            <p:nvPr/>
          </p:nvSpPr>
          <p:spPr>
            <a:xfrm>
              <a:off x="6390341" y="5411661"/>
              <a:ext cx="9685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000" b="1" dirty="0" smtClean="0">
                  <a:solidFill>
                    <a:schemeClr val="bg1"/>
                  </a:solidFill>
                  <a:latin typeface="Country"/>
                </a:rPr>
                <a:t>0.6830</a:t>
              </a:r>
              <a:endParaRPr lang="pl-PL" sz="2000" b="1" dirty="0">
                <a:solidFill>
                  <a:schemeClr val="bg1"/>
                </a:solidFill>
                <a:latin typeface="Country"/>
              </a:endParaRPr>
            </a:p>
          </p:txBody>
        </p:sp>
      </p:grpSp>
      <p:sp>
        <p:nvSpPr>
          <p:cNvPr id="8" name="pole tekstowe 7"/>
          <p:cNvSpPr txBox="1"/>
          <p:nvPr/>
        </p:nvSpPr>
        <p:spPr>
          <a:xfrm>
            <a:off x="-391597" y="2682966"/>
            <a:ext cx="34927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sz="2400" b="1" dirty="0" smtClean="0">
                <a:solidFill>
                  <a:schemeClr val="accent4">
                    <a:lumMod val="75000"/>
                  </a:schemeClr>
                </a:solidFill>
              </a:rPr>
              <a:t>R</a:t>
            </a:r>
            <a:r>
              <a:rPr lang="pl-PL" sz="2800" b="1" baseline="280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pl-PL" sz="2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l-PL" sz="2400" b="1" dirty="0" err="1">
                <a:solidFill>
                  <a:schemeClr val="accent4">
                    <a:lumMod val="75000"/>
                  </a:schemeClr>
                </a:solidFill>
              </a:rPr>
              <a:t>Score</a:t>
            </a:r>
            <a:r>
              <a:rPr lang="pl-PL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l-PL" sz="2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algn="r"/>
            <a:r>
              <a:rPr lang="pl-PL" dirty="0"/>
              <a:t>M</a:t>
            </a:r>
            <a:r>
              <a:rPr lang="pl-PL" dirty="0" smtClean="0"/>
              <a:t>ierzy </a:t>
            </a:r>
            <a:r>
              <a:rPr lang="pl-PL" dirty="0"/>
              <a:t>odsetek zmienności </a:t>
            </a:r>
            <a:endParaRPr lang="pl-PL" dirty="0" smtClean="0"/>
          </a:p>
          <a:p>
            <a:pPr algn="r"/>
            <a:r>
              <a:rPr lang="pl-PL" dirty="0" smtClean="0"/>
              <a:t>w </a:t>
            </a:r>
            <a:r>
              <a:rPr lang="pl-PL" dirty="0"/>
              <a:t>danych wyjaśnionej przez model.</a:t>
            </a:r>
          </a:p>
          <a:p>
            <a:endParaRPr lang="pl-PL" sz="2000" b="1" dirty="0">
              <a:solidFill>
                <a:schemeClr val="bg1"/>
              </a:solidFill>
              <a:latin typeface="Country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7619733" y="2498301"/>
            <a:ext cx="307968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 smtClean="0">
                <a:solidFill>
                  <a:schemeClr val="accent6">
                    <a:lumMod val="50000"/>
                  </a:schemeClr>
                </a:solidFill>
              </a:rPr>
              <a:t>Mean</a:t>
            </a:r>
            <a:r>
              <a:rPr lang="pl-PL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l-PL" sz="2400" b="1" dirty="0" err="1">
                <a:solidFill>
                  <a:schemeClr val="accent6">
                    <a:lumMod val="50000"/>
                  </a:schemeClr>
                </a:solidFill>
              </a:rPr>
              <a:t>Squared</a:t>
            </a:r>
            <a:r>
              <a:rPr lang="pl-PL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pl-PL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l-PL" sz="2400" b="1" dirty="0" smtClean="0">
                <a:solidFill>
                  <a:schemeClr val="accent6">
                    <a:lumMod val="50000"/>
                  </a:schemeClr>
                </a:solidFill>
              </a:rPr>
              <a:t>Error </a:t>
            </a:r>
            <a:r>
              <a:rPr lang="pl-PL" sz="2400" b="1" dirty="0">
                <a:solidFill>
                  <a:schemeClr val="accent6">
                    <a:lumMod val="50000"/>
                  </a:schemeClr>
                </a:solidFill>
              </a:rPr>
              <a:t>(MSE) </a:t>
            </a:r>
            <a:r>
              <a:rPr lang="pl-PL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dirty="0" smtClean="0"/>
              <a:t>Mierzy </a:t>
            </a:r>
            <a:r>
              <a:rPr lang="pl-PL" dirty="0"/>
              <a:t>średni kwadrat błędu </a:t>
            </a:r>
            <a:r>
              <a:rPr lang="pl-PL" dirty="0" smtClean="0"/>
              <a:t>między </a:t>
            </a:r>
          </a:p>
          <a:p>
            <a:r>
              <a:rPr lang="pl-PL" dirty="0" smtClean="0"/>
              <a:t>przewidywanymi </a:t>
            </a:r>
            <a:r>
              <a:rPr lang="pl-PL" dirty="0"/>
              <a:t>a prawdziwymi </a:t>
            </a:r>
            <a:endParaRPr lang="pl-PL" dirty="0" smtClean="0"/>
          </a:p>
          <a:p>
            <a:r>
              <a:rPr lang="pl-PL" dirty="0" smtClean="0"/>
              <a:t>wartościami</a:t>
            </a:r>
            <a:r>
              <a:rPr lang="pl-PL" dirty="0"/>
              <a:t>.</a:t>
            </a:r>
          </a:p>
          <a:p>
            <a:endParaRPr lang="pl-PL" b="1" dirty="0">
              <a:latin typeface="Country"/>
            </a:endParaRPr>
          </a:p>
        </p:txBody>
      </p:sp>
      <p:grpSp>
        <p:nvGrpSpPr>
          <p:cNvPr id="10" name="Grupa 9"/>
          <p:cNvGrpSpPr/>
          <p:nvPr/>
        </p:nvGrpSpPr>
        <p:grpSpPr>
          <a:xfrm>
            <a:off x="3101154" y="4717787"/>
            <a:ext cx="7126355" cy="2060710"/>
            <a:chOff x="3997254" y="4781416"/>
            <a:chExt cx="7126355" cy="2060710"/>
          </a:xfrm>
        </p:grpSpPr>
        <p:sp>
          <p:nvSpPr>
            <p:cNvPr id="11" name="Dowolny kształt 10"/>
            <p:cNvSpPr/>
            <p:nvPr/>
          </p:nvSpPr>
          <p:spPr>
            <a:xfrm>
              <a:off x="3997254" y="4781416"/>
              <a:ext cx="2060710" cy="2060710"/>
            </a:xfrm>
            <a:custGeom>
              <a:avLst/>
              <a:gdLst>
                <a:gd name="connsiteX0" fmla="*/ 0 w 1713281"/>
                <a:gd name="connsiteY0" fmla="*/ 0 h 1713282"/>
                <a:gd name="connsiteX1" fmla="*/ 1713281 w 1713281"/>
                <a:gd name="connsiteY1" fmla="*/ 0 h 1713282"/>
                <a:gd name="connsiteX2" fmla="*/ 1713281 w 1713281"/>
                <a:gd name="connsiteY2" fmla="*/ 1713282 h 1713282"/>
                <a:gd name="connsiteX3" fmla="*/ 1611791 w 1713281"/>
                <a:gd name="connsiteY3" fmla="*/ 1708157 h 1713282"/>
                <a:gd name="connsiteX4" fmla="*/ 5124 w 1713281"/>
                <a:gd name="connsiteY4" fmla="*/ 101490 h 1713282"/>
                <a:gd name="connsiteX5" fmla="*/ 0 w 1713281"/>
                <a:gd name="connsiteY5" fmla="*/ 0 h 171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3281" h="1713282">
                  <a:moveTo>
                    <a:pt x="0" y="0"/>
                  </a:moveTo>
                  <a:lnTo>
                    <a:pt x="1713281" y="0"/>
                  </a:lnTo>
                  <a:lnTo>
                    <a:pt x="1713281" y="1713282"/>
                  </a:lnTo>
                  <a:lnTo>
                    <a:pt x="1611791" y="1708157"/>
                  </a:lnTo>
                  <a:cubicBezTo>
                    <a:pt x="764641" y="1622124"/>
                    <a:pt x="91157" y="948640"/>
                    <a:pt x="5124" y="1014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000" b="1">
                <a:solidFill>
                  <a:schemeClr val="bg1"/>
                </a:solidFill>
                <a:latin typeface="Country"/>
              </a:endParaRPr>
            </a:p>
          </p:txBody>
        </p:sp>
        <p:sp>
          <p:nvSpPr>
            <p:cNvPr id="12" name="Prostokąt 11"/>
            <p:cNvSpPr/>
            <p:nvPr/>
          </p:nvSpPr>
          <p:spPr>
            <a:xfrm>
              <a:off x="5027609" y="5420757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l-PL" sz="2000" b="1" dirty="0" smtClean="0">
                  <a:solidFill>
                    <a:schemeClr val="bg1"/>
                  </a:solidFill>
                  <a:latin typeface="Country"/>
                </a:rPr>
                <a:t>14693</a:t>
              </a:r>
              <a:endParaRPr lang="pl-PL" sz="2000" b="1" dirty="0">
                <a:solidFill>
                  <a:schemeClr val="bg1"/>
                </a:solidFill>
                <a:latin typeface="Country"/>
              </a:endParaRPr>
            </a:p>
          </p:txBody>
        </p:sp>
      </p:grpSp>
      <p:sp>
        <p:nvSpPr>
          <p:cNvPr id="13" name="pole tekstowe 12"/>
          <p:cNvSpPr txBox="1"/>
          <p:nvPr/>
        </p:nvSpPr>
        <p:spPr>
          <a:xfrm>
            <a:off x="-781640" y="4743676"/>
            <a:ext cx="388279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sz="2400" b="1" dirty="0" err="1">
                <a:solidFill>
                  <a:srgbClr val="C00000"/>
                </a:solidFill>
              </a:rPr>
              <a:t>Mean</a:t>
            </a:r>
            <a:r>
              <a:rPr lang="pl-PL" sz="2400" b="1" dirty="0">
                <a:solidFill>
                  <a:srgbClr val="C00000"/>
                </a:solidFill>
              </a:rPr>
              <a:t> </a:t>
            </a:r>
            <a:r>
              <a:rPr lang="pl-PL" sz="2400" b="1" dirty="0" err="1">
                <a:solidFill>
                  <a:srgbClr val="C00000"/>
                </a:solidFill>
              </a:rPr>
              <a:t>Absolute</a:t>
            </a:r>
            <a:r>
              <a:rPr lang="pl-PL" sz="2400" b="1" dirty="0">
                <a:solidFill>
                  <a:srgbClr val="C00000"/>
                </a:solidFill>
              </a:rPr>
              <a:t> </a:t>
            </a:r>
            <a:endParaRPr lang="pl-PL" sz="2400" b="1" dirty="0" smtClean="0">
              <a:solidFill>
                <a:srgbClr val="C00000"/>
              </a:solidFill>
            </a:endParaRPr>
          </a:p>
          <a:p>
            <a:pPr algn="r"/>
            <a:r>
              <a:rPr lang="pl-PL" sz="2400" b="1" dirty="0" smtClean="0">
                <a:solidFill>
                  <a:srgbClr val="C00000"/>
                </a:solidFill>
              </a:rPr>
              <a:t>Error </a:t>
            </a:r>
            <a:r>
              <a:rPr lang="pl-PL" sz="2400" b="1" dirty="0">
                <a:solidFill>
                  <a:srgbClr val="C00000"/>
                </a:solidFill>
              </a:rPr>
              <a:t>(MAE) </a:t>
            </a:r>
            <a:r>
              <a:rPr lang="pl-PL" sz="2400" b="1" dirty="0" smtClean="0">
                <a:solidFill>
                  <a:srgbClr val="C00000"/>
                </a:solidFill>
              </a:rPr>
              <a:t> </a:t>
            </a:r>
          </a:p>
          <a:p>
            <a:pPr algn="r"/>
            <a:r>
              <a:rPr lang="pl-PL" dirty="0"/>
              <a:t>M</a:t>
            </a:r>
            <a:r>
              <a:rPr lang="pl-PL" dirty="0" smtClean="0"/>
              <a:t>ierzy </a:t>
            </a:r>
            <a:r>
              <a:rPr lang="pl-PL" dirty="0"/>
              <a:t>średni błąd </a:t>
            </a:r>
            <a:r>
              <a:rPr lang="pl-PL" dirty="0" smtClean="0"/>
              <a:t>między </a:t>
            </a:r>
          </a:p>
          <a:p>
            <a:pPr algn="r"/>
            <a:r>
              <a:rPr lang="pl-PL" dirty="0" smtClean="0"/>
              <a:t>przewidywanymi a </a:t>
            </a:r>
            <a:r>
              <a:rPr lang="pl-PL" dirty="0"/>
              <a:t>prawdziwymi </a:t>
            </a:r>
            <a:endParaRPr lang="pl-PL" dirty="0" smtClean="0"/>
          </a:p>
          <a:p>
            <a:pPr algn="r"/>
            <a:r>
              <a:rPr lang="pl-PL" dirty="0" smtClean="0"/>
              <a:t>wartościami </a:t>
            </a:r>
            <a:r>
              <a:rPr lang="pl-PL" dirty="0"/>
              <a:t>bezwzględnymi.</a:t>
            </a:r>
          </a:p>
          <a:p>
            <a:endParaRPr lang="pl-PL" sz="2000" b="1" dirty="0">
              <a:solidFill>
                <a:schemeClr val="bg1"/>
              </a:solidFill>
              <a:latin typeface="Country"/>
            </a:endParaRPr>
          </a:p>
        </p:txBody>
      </p:sp>
      <p:grpSp>
        <p:nvGrpSpPr>
          <p:cNvPr id="14" name="Grupa 13"/>
          <p:cNvGrpSpPr/>
          <p:nvPr/>
        </p:nvGrpSpPr>
        <p:grpSpPr>
          <a:xfrm>
            <a:off x="5360443" y="2467987"/>
            <a:ext cx="6229798" cy="2060710"/>
            <a:chOff x="6256543" y="2497649"/>
            <a:chExt cx="6229798" cy="2060710"/>
          </a:xfrm>
        </p:grpSpPr>
        <p:sp>
          <p:nvSpPr>
            <p:cNvPr id="15" name="Dowolny kształt 14"/>
            <p:cNvSpPr/>
            <p:nvPr/>
          </p:nvSpPr>
          <p:spPr>
            <a:xfrm>
              <a:off x="6256543" y="2497649"/>
              <a:ext cx="2060711" cy="2060710"/>
            </a:xfrm>
            <a:custGeom>
              <a:avLst/>
              <a:gdLst>
                <a:gd name="connsiteX0" fmla="*/ 0 w 1713282"/>
                <a:gd name="connsiteY0" fmla="*/ 0 h 1713282"/>
                <a:gd name="connsiteX1" fmla="*/ 101490 w 1713282"/>
                <a:gd name="connsiteY1" fmla="*/ 5125 h 1713282"/>
                <a:gd name="connsiteX2" fmla="*/ 1708157 w 1713282"/>
                <a:gd name="connsiteY2" fmla="*/ 1611792 h 1713282"/>
                <a:gd name="connsiteX3" fmla="*/ 1713282 w 1713282"/>
                <a:gd name="connsiteY3" fmla="*/ 1713282 h 1713282"/>
                <a:gd name="connsiteX4" fmla="*/ 0 w 1713282"/>
                <a:gd name="connsiteY4" fmla="*/ 1713282 h 1713282"/>
                <a:gd name="connsiteX5" fmla="*/ 0 w 1713282"/>
                <a:gd name="connsiteY5" fmla="*/ 0 h 171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3282" h="1713282">
                  <a:moveTo>
                    <a:pt x="0" y="0"/>
                  </a:moveTo>
                  <a:lnTo>
                    <a:pt x="101490" y="5125"/>
                  </a:lnTo>
                  <a:cubicBezTo>
                    <a:pt x="948640" y="91158"/>
                    <a:pt x="1622124" y="764642"/>
                    <a:pt x="1708157" y="1611792"/>
                  </a:cubicBezTo>
                  <a:lnTo>
                    <a:pt x="1713282" y="1713282"/>
                  </a:lnTo>
                  <a:lnTo>
                    <a:pt x="0" y="1713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000" b="1" dirty="0">
                <a:solidFill>
                  <a:schemeClr val="bg1"/>
                </a:solidFill>
                <a:latin typeface="Country"/>
              </a:endParaRPr>
            </a:p>
          </p:txBody>
        </p:sp>
        <p:sp>
          <p:nvSpPr>
            <p:cNvPr id="16" name="Prostokąt 15"/>
            <p:cNvSpPr/>
            <p:nvPr/>
          </p:nvSpPr>
          <p:spPr>
            <a:xfrm>
              <a:off x="6390341" y="3571051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l-PL" sz="2000" b="1" dirty="0" smtClean="0">
                  <a:solidFill>
                    <a:schemeClr val="bg1"/>
                  </a:solidFill>
                  <a:latin typeface="Country"/>
                </a:rPr>
                <a:t>57479102114</a:t>
              </a:r>
              <a:endParaRPr lang="pl-PL" sz="2000" b="1" dirty="0">
                <a:solidFill>
                  <a:schemeClr val="bg1"/>
                </a:solidFill>
                <a:latin typeface="Country"/>
              </a:endParaRPr>
            </a:p>
          </p:txBody>
        </p:sp>
      </p:grpSp>
      <p:grpSp>
        <p:nvGrpSpPr>
          <p:cNvPr id="17" name="Grupa 16"/>
          <p:cNvGrpSpPr/>
          <p:nvPr/>
        </p:nvGrpSpPr>
        <p:grpSpPr>
          <a:xfrm>
            <a:off x="3101154" y="2458497"/>
            <a:ext cx="2089153" cy="2060710"/>
            <a:chOff x="3997254" y="2522126"/>
            <a:chExt cx="2089153" cy="2060710"/>
          </a:xfrm>
        </p:grpSpPr>
        <p:sp>
          <p:nvSpPr>
            <p:cNvPr id="18" name="Dowolny kształt 17"/>
            <p:cNvSpPr/>
            <p:nvPr/>
          </p:nvSpPr>
          <p:spPr>
            <a:xfrm>
              <a:off x="3997254" y="2522126"/>
              <a:ext cx="2060710" cy="2060710"/>
            </a:xfrm>
            <a:custGeom>
              <a:avLst/>
              <a:gdLst>
                <a:gd name="connsiteX0" fmla="*/ 1713281 w 1713281"/>
                <a:gd name="connsiteY0" fmla="*/ 0 h 1713282"/>
                <a:gd name="connsiteX1" fmla="*/ 1713281 w 1713281"/>
                <a:gd name="connsiteY1" fmla="*/ 1713282 h 1713282"/>
                <a:gd name="connsiteX2" fmla="*/ 0 w 1713281"/>
                <a:gd name="connsiteY2" fmla="*/ 1713282 h 1713282"/>
                <a:gd name="connsiteX3" fmla="*/ 5124 w 1713281"/>
                <a:gd name="connsiteY3" fmla="*/ 1611792 h 1713282"/>
                <a:gd name="connsiteX4" fmla="*/ 1611791 w 1713281"/>
                <a:gd name="connsiteY4" fmla="*/ 5125 h 1713282"/>
                <a:gd name="connsiteX5" fmla="*/ 1713281 w 1713281"/>
                <a:gd name="connsiteY5" fmla="*/ 0 h 171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3281" h="1713282">
                  <a:moveTo>
                    <a:pt x="1713281" y="0"/>
                  </a:moveTo>
                  <a:lnTo>
                    <a:pt x="1713281" y="1713282"/>
                  </a:lnTo>
                  <a:lnTo>
                    <a:pt x="0" y="1713282"/>
                  </a:lnTo>
                  <a:lnTo>
                    <a:pt x="5124" y="1611792"/>
                  </a:lnTo>
                  <a:cubicBezTo>
                    <a:pt x="91157" y="764642"/>
                    <a:pt x="764641" y="91158"/>
                    <a:pt x="1611791" y="5125"/>
                  </a:cubicBezTo>
                  <a:lnTo>
                    <a:pt x="171328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000" b="1">
                <a:solidFill>
                  <a:schemeClr val="bg1"/>
                </a:solidFill>
                <a:latin typeface="Country"/>
              </a:endParaRPr>
            </a:p>
          </p:txBody>
        </p:sp>
        <p:sp>
          <p:nvSpPr>
            <p:cNvPr id="19" name="Prostokąt 18"/>
            <p:cNvSpPr/>
            <p:nvPr/>
          </p:nvSpPr>
          <p:spPr>
            <a:xfrm>
              <a:off x="4836632" y="3652670"/>
              <a:ext cx="1249775" cy="4812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000" b="1" dirty="0">
                  <a:solidFill>
                    <a:schemeClr val="bg1"/>
                  </a:solidFill>
                  <a:latin typeface="Country"/>
                </a:rPr>
                <a:t> 0.6827</a:t>
              </a:r>
            </a:p>
          </p:txBody>
        </p:sp>
      </p:grpSp>
      <p:sp>
        <p:nvSpPr>
          <p:cNvPr id="20" name="pole tekstowe 19"/>
          <p:cNvSpPr txBox="1"/>
          <p:nvPr/>
        </p:nvSpPr>
        <p:spPr>
          <a:xfrm>
            <a:off x="7613404" y="4717787"/>
            <a:ext cx="30909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accent2">
                    <a:lumMod val="50000"/>
                  </a:schemeClr>
                </a:solidFill>
              </a:rPr>
              <a:t>Explained</a:t>
            </a:r>
            <a:r>
              <a:rPr lang="pl-PL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l-PL" sz="2400" b="1" dirty="0" err="1">
                <a:solidFill>
                  <a:schemeClr val="accent2">
                    <a:lumMod val="50000"/>
                  </a:schemeClr>
                </a:solidFill>
              </a:rPr>
              <a:t>Variance</a:t>
            </a:r>
            <a:r>
              <a:rPr lang="pl-PL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pl-PL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l-PL" sz="2400" b="1" dirty="0" err="1" smtClean="0">
                <a:solidFill>
                  <a:schemeClr val="accent2">
                    <a:lumMod val="50000"/>
                  </a:schemeClr>
                </a:solidFill>
              </a:rPr>
              <a:t>Score</a:t>
            </a:r>
            <a:r>
              <a:rPr lang="pl-PL" sz="2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l-PL" sz="2400" b="1" dirty="0" smtClean="0">
                <a:solidFill>
                  <a:schemeClr val="accent2">
                    <a:lumMod val="50000"/>
                  </a:schemeClr>
                </a:solidFill>
              </a:rPr>
              <a:t>(EVS) </a:t>
            </a:r>
          </a:p>
          <a:p>
            <a:r>
              <a:rPr lang="pl-PL" dirty="0"/>
              <a:t>M</a:t>
            </a:r>
            <a:r>
              <a:rPr lang="pl-PL" dirty="0" smtClean="0"/>
              <a:t>ierzy </a:t>
            </a:r>
            <a:r>
              <a:rPr lang="pl-PL" dirty="0"/>
              <a:t>ilość wariancji wyjaśnionej </a:t>
            </a:r>
            <a:endParaRPr lang="pl-PL" dirty="0" smtClean="0"/>
          </a:p>
          <a:p>
            <a:r>
              <a:rPr lang="pl-PL" dirty="0" smtClean="0"/>
              <a:t>przez </a:t>
            </a:r>
            <a:r>
              <a:rPr lang="pl-PL" dirty="0"/>
              <a:t>model.</a:t>
            </a:r>
          </a:p>
          <a:p>
            <a:endParaRPr lang="pl-PL" sz="2000" b="1" dirty="0">
              <a:solidFill>
                <a:schemeClr val="bg1"/>
              </a:solidFill>
              <a:latin typeface="Country"/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4039968" y="1849838"/>
            <a:ext cx="1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41" name="Prostokąt 40"/>
          <p:cNvSpPr/>
          <p:nvPr/>
        </p:nvSpPr>
        <p:spPr>
          <a:xfrm rot="21600000">
            <a:off x="295784" y="469877"/>
            <a:ext cx="1012931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800" b="1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Metryki wykorzystane </a:t>
            </a:r>
          </a:p>
          <a:p>
            <a:pPr algn="ctr"/>
            <a:r>
              <a:rPr lang="pl-PL" sz="4800" b="1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do oceny modelu</a:t>
            </a:r>
            <a:endParaRPr lang="pl-PL" sz="4800" b="1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ntry"/>
            </a:endParaRPr>
          </a:p>
        </p:txBody>
      </p:sp>
    </p:spTree>
    <p:extLst>
      <p:ext uri="{BB962C8B-B14F-4D97-AF65-F5344CB8AC3E}">
        <p14:creationId xmlns:p14="http://schemas.microsoft.com/office/powerpoint/2010/main" val="335406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17 -0.063 L 3.68226E-6 -7.68585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8" y="31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49 -0.04809 L -0.00133 0.00483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1" y="26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79 0.0819 L 0.0003 -4.792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" y="-40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 0.06615 L -1.06162E-6 -4.7921E-6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0" y="-331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olny kształt 4"/>
          <p:cNvSpPr/>
          <p:nvPr/>
        </p:nvSpPr>
        <p:spPr>
          <a:xfrm>
            <a:off x="4750616" y="3183143"/>
            <a:ext cx="3684797" cy="3714474"/>
          </a:xfrm>
          <a:custGeom>
            <a:avLst/>
            <a:gdLst>
              <a:gd name="connsiteX0" fmla="*/ 2612432 w 3680496"/>
              <a:gd name="connsiteY0" fmla="*/ 586813 h 3680496"/>
              <a:gd name="connsiteX1" fmla="*/ 2898716 w 3680496"/>
              <a:gd name="connsiteY1" fmla="*/ 346579 h 3680496"/>
              <a:gd name="connsiteX2" fmla="*/ 3127424 w 3680496"/>
              <a:gd name="connsiteY2" fmla="*/ 538488 h 3680496"/>
              <a:gd name="connsiteX3" fmla="*/ 2940553 w 3680496"/>
              <a:gd name="connsiteY3" fmla="*/ 862139 h 3680496"/>
              <a:gd name="connsiteX4" fmla="*/ 3237468 w 3680496"/>
              <a:gd name="connsiteY4" fmla="*/ 1376411 h 3680496"/>
              <a:gd name="connsiteX5" fmla="*/ 3611193 w 3680496"/>
              <a:gd name="connsiteY5" fmla="*/ 1376401 h 3680496"/>
              <a:gd name="connsiteX6" fmla="*/ 3663037 w 3680496"/>
              <a:gd name="connsiteY6" fmla="*/ 1670422 h 3680496"/>
              <a:gd name="connsiteX7" fmla="*/ 3311847 w 3680496"/>
              <a:gd name="connsiteY7" fmla="*/ 1798235 h 3680496"/>
              <a:gd name="connsiteX8" fmla="*/ 3208730 w 3680496"/>
              <a:gd name="connsiteY8" fmla="*/ 2383044 h 3680496"/>
              <a:gd name="connsiteX9" fmla="*/ 3495026 w 3680496"/>
              <a:gd name="connsiteY9" fmla="*/ 2623263 h 3680496"/>
              <a:gd name="connsiteX10" fmla="*/ 3345747 w 3680496"/>
              <a:gd name="connsiteY10" fmla="*/ 2881820 h 3680496"/>
              <a:gd name="connsiteX11" fmla="*/ 2994564 w 3680496"/>
              <a:gd name="connsiteY11" fmla="*/ 2753990 h 3680496"/>
              <a:gd name="connsiteX12" fmla="*/ 2539664 w 3680496"/>
              <a:gd name="connsiteY12" fmla="*/ 3135697 h 3680496"/>
              <a:gd name="connsiteX13" fmla="*/ 2604569 w 3680496"/>
              <a:gd name="connsiteY13" fmla="*/ 3503743 h 3680496"/>
              <a:gd name="connsiteX14" fmla="*/ 2324018 w 3680496"/>
              <a:gd name="connsiteY14" fmla="*/ 3605855 h 3680496"/>
              <a:gd name="connsiteX15" fmla="*/ 2137163 w 3680496"/>
              <a:gd name="connsiteY15" fmla="*/ 3282194 h 3680496"/>
              <a:gd name="connsiteX16" fmla="*/ 1543333 w 3680496"/>
              <a:gd name="connsiteY16" fmla="*/ 3282194 h 3680496"/>
              <a:gd name="connsiteX17" fmla="*/ 1356478 w 3680496"/>
              <a:gd name="connsiteY17" fmla="*/ 3605855 h 3680496"/>
              <a:gd name="connsiteX18" fmla="*/ 1075927 w 3680496"/>
              <a:gd name="connsiteY18" fmla="*/ 3503743 h 3680496"/>
              <a:gd name="connsiteX19" fmla="*/ 1140833 w 3680496"/>
              <a:gd name="connsiteY19" fmla="*/ 3135696 h 3680496"/>
              <a:gd name="connsiteX20" fmla="*/ 685933 w 3680496"/>
              <a:gd name="connsiteY20" fmla="*/ 2753989 h 3680496"/>
              <a:gd name="connsiteX21" fmla="*/ 334749 w 3680496"/>
              <a:gd name="connsiteY21" fmla="*/ 2881820 h 3680496"/>
              <a:gd name="connsiteX22" fmla="*/ 185470 w 3680496"/>
              <a:gd name="connsiteY22" fmla="*/ 2623263 h 3680496"/>
              <a:gd name="connsiteX23" fmla="*/ 471767 w 3680496"/>
              <a:gd name="connsiteY23" fmla="*/ 2383044 h 3680496"/>
              <a:gd name="connsiteX24" fmla="*/ 368649 w 3680496"/>
              <a:gd name="connsiteY24" fmla="*/ 1798235 h 3680496"/>
              <a:gd name="connsiteX25" fmla="*/ 17459 w 3680496"/>
              <a:gd name="connsiteY25" fmla="*/ 1670422 h 3680496"/>
              <a:gd name="connsiteX26" fmla="*/ 69303 w 3680496"/>
              <a:gd name="connsiteY26" fmla="*/ 1376401 h 3680496"/>
              <a:gd name="connsiteX27" fmla="*/ 443028 w 3680496"/>
              <a:gd name="connsiteY27" fmla="*/ 1376411 h 3680496"/>
              <a:gd name="connsiteX28" fmla="*/ 739943 w 3680496"/>
              <a:gd name="connsiteY28" fmla="*/ 862139 h 3680496"/>
              <a:gd name="connsiteX29" fmla="*/ 553072 w 3680496"/>
              <a:gd name="connsiteY29" fmla="*/ 538488 h 3680496"/>
              <a:gd name="connsiteX30" fmla="*/ 781780 w 3680496"/>
              <a:gd name="connsiteY30" fmla="*/ 346579 h 3680496"/>
              <a:gd name="connsiteX31" fmla="*/ 1068064 w 3680496"/>
              <a:gd name="connsiteY31" fmla="*/ 586813 h 3680496"/>
              <a:gd name="connsiteX32" fmla="*/ 1626082 w 3680496"/>
              <a:gd name="connsiteY32" fmla="*/ 383711 h 3680496"/>
              <a:gd name="connsiteX33" fmla="*/ 1690970 w 3680496"/>
              <a:gd name="connsiteY33" fmla="*/ 15661 h 3680496"/>
              <a:gd name="connsiteX34" fmla="*/ 1989526 w 3680496"/>
              <a:gd name="connsiteY34" fmla="*/ 15661 h 3680496"/>
              <a:gd name="connsiteX35" fmla="*/ 2054414 w 3680496"/>
              <a:gd name="connsiteY35" fmla="*/ 383711 h 3680496"/>
              <a:gd name="connsiteX36" fmla="*/ 2612432 w 3680496"/>
              <a:gd name="connsiteY36" fmla="*/ 586813 h 368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680496" h="3680496">
                <a:moveTo>
                  <a:pt x="2612432" y="586813"/>
                </a:moveTo>
                <a:lnTo>
                  <a:pt x="2898716" y="346579"/>
                </a:lnTo>
                <a:lnTo>
                  <a:pt x="3127424" y="538488"/>
                </a:lnTo>
                <a:lnTo>
                  <a:pt x="2940553" y="862139"/>
                </a:lnTo>
                <a:cubicBezTo>
                  <a:pt x="3073429" y="1011615"/>
                  <a:pt x="3174456" y="1186599"/>
                  <a:pt x="3237468" y="1376411"/>
                </a:cubicBezTo>
                <a:lnTo>
                  <a:pt x="3611193" y="1376401"/>
                </a:lnTo>
                <a:lnTo>
                  <a:pt x="3663037" y="1670422"/>
                </a:lnTo>
                <a:lnTo>
                  <a:pt x="3311847" y="1798235"/>
                </a:lnTo>
                <a:cubicBezTo>
                  <a:pt x="3317555" y="1998152"/>
                  <a:pt x="3282468" y="2197135"/>
                  <a:pt x="3208730" y="2383044"/>
                </a:cubicBezTo>
                <a:lnTo>
                  <a:pt x="3495026" y="2623263"/>
                </a:lnTo>
                <a:lnTo>
                  <a:pt x="3345747" y="2881820"/>
                </a:lnTo>
                <a:lnTo>
                  <a:pt x="2994564" y="2753990"/>
                </a:lnTo>
                <a:cubicBezTo>
                  <a:pt x="2870432" y="2910804"/>
                  <a:pt x="2715650" y="3040681"/>
                  <a:pt x="2539664" y="3135697"/>
                </a:cubicBezTo>
                <a:lnTo>
                  <a:pt x="2604569" y="3503743"/>
                </a:lnTo>
                <a:lnTo>
                  <a:pt x="2324018" y="3605855"/>
                </a:lnTo>
                <a:lnTo>
                  <a:pt x="2137163" y="3282194"/>
                </a:lnTo>
                <a:cubicBezTo>
                  <a:pt x="1941274" y="3322530"/>
                  <a:pt x="1739221" y="3322530"/>
                  <a:pt x="1543333" y="3282194"/>
                </a:cubicBezTo>
                <a:lnTo>
                  <a:pt x="1356478" y="3605855"/>
                </a:lnTo>
                <a:lnTo>
                  <a:pt x="1075927" y="3503743"/>
                </a:lnTo>
                <a:lnTo>
                  <a:pt x="1140833" y="3135696"/>
                </a:lnTo>
                <a:cubicBezTo>
                  <a:pt x="964846" y="3040680"/>
                  <a:pt x="810064" y="2910803"/>
                  <a:pt x="685933" y="2753989"/>
                </a:cubicBezTo>
                <a:lnTo>
                  <a:pt x="334749" y="2881820"/>
                </a:lnTo>
                <a:lnTo>
                  <a:pt x="185470" y="2623263"/>
                </a:lnTo>
                <a:lnTo>
                  <a:pt x="471767" y="2383044"/>
                </a:lnTo>
                <a:cubicBezTo>
                  <a:pt x="398028" y="2197136"/>
                  <a:pt x="362942" y="1998152"/>
                  <a:pt x="368649" y="1798235"/>
                </a:cubicBezTo>
                <a:lnTo>
                  <a:pt x="17459" y="1670422"/>
                </a:lnTo>
                <a:lnTo>
                  <a:pt x="69303" y="1376401"/>
                </a:lnTo>
                <a:lnTo>
                  <a:pt x="443028" y="1376411"/>
                </a:lnTo>
                <a:cubicBezTo>
                  <a:pt x="506040" y="1186599"/>
                  <a:pt x="607067" y="1011615"/>
                  <a:pt x="739943" y="862139"/>
                </a:cubicBezTo>
                <a:lnTo>
                  <a:pt x="553072" y="538488"/>
                </a:lnTo>
                <a:lnTo>
                  <a:pt x="781780" y="346579"/>
                </a:lnTo>
                <a:lnTo>
                  <a:pt x="1068064" y="586813"/>
                </a:lnTo>
                <a:cubicBezTo>
                  <a:pt x="1238343" y="481912"/>
                  <a:pt x="1428211" y="412805"/>
                  <a:pt x="1626082" y="383711"/>
                </a:cubicBezTo>
                <a:lnTo>
                  <a:pt x="1690970" y="15661"/>
                </a:lnTo>
                <a:lnTo>
                  <a:pt x="1989526" y="15661"/>
                </a:lnTo>
                <a:lnTo>
                  <a:pt x="2054414" y="383711"/>
                </a:lnTo>
                <a:cubicBezTo>
                  <a:pt x="2252285" y="412805"/>
                  <a:pt x="2442153" y="481912"/>
                  <a:pt x="2612432" y="58681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0263" tIns="882459" rIns="760263" bIns="94682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l-PL" sz="1600" kern="1200" dirty="0"/>
          </a:p>
        </p:txBody>
      </p:sp>
      <p:sp>
        <p:nvSpPr>
          <p:cNvPr id="6" name="Dowolny kształt 5"/>
          <p:cNvSpPr/>
          <p:nvPr/>
        </p:nvSpPr>
        <p:spPr>
          <a:xfrm>
            <a:off x="2383100" y="2100346"/>
            <a:ext cx="3044534" cy="2991191"/>
          </a:xfrm>
          <a:custGeom>
            <a:avLst/>
            <a:gdLst>
              <a:gd name="connsiteX0" fmla="*/ 2002851 w 2676724"/>
              <a:gd name="connsiteY0" fmla="*/ 677946 h 2676724"/>
              <a:gd name="connsiteX1" fmla="*/ 2397758 w 2676724"/>
              <a:gd name="connsiteY1" fmla="*/ 558928 h 2676724"/>
              <a:gd name="connsiteX2" fmla="*/ 2543069 w 2676724"/>
              <a:gd name="connsiteY2" fmla="*/ 810615 h 2676724"/>
              <a:gd name="connsiteX3" fmla="*/ 2242543 w 2676724"/>
              <a:gd name="connsiteY3" fmla="*/ 1093106 h 2676724"/>
              <a:gd name="connsiteX4" fmla="*/ 2242543 w 2676724"/>
              <a:gd name="connsiteY4" fmla="*/ 1583618 h 2676724"/>
              <a:gd name="connsiteX5" fmla="*/ 2543069 w 2676724"/>
              <a:gd name="connsiteY5" fmla="*/ 1866109 h 2676724"/>
              <a:gd name="connsiteX6" fmla="*/ 2397758 w 2676724"/>
              <a:gd name="connsiteY6" fmla="*/ 2117796 h 2676724"/>
              <a:gd name="connsiteX7" fmla="*/ 2002851 w 2676724"/>
              <a:gd name="connsiteY7" fmla="*/ 1998778 h 2676724"/>
              <a:gd name="connsiteX8" fmla="*/ 1578055 w 2676724"/>
              <a:gd name="connsiteY8" fmla="*/ 2244034 h 2676724"/>
              <a:gd name="connsiteX9" fmla="*/ 1483673 w 2676724"/>
              <a:gd name="connsiteY9" fmla="*/ 2645543 h 2676724"/>
              <a:gd name="connsiteX10" fmla="*/ 1193051 w 2676724"/>
              <a:gd name="connsiteY10" fmla="*/ 2645543 h 2676724"/>
              <a:gd name="connsiteX11" fmla="*/ 1098669 w 2676724"/>
              <a:gd name="connsiteY11" fmla="*/ 2244034 h 2676724"/>
              <a:gd name="connsiteX12" fmla="*/ 673873 w 2676724"/>
              <a:gd name="connsiteY12" fmla="*/ 1998778 h 2676724"/>
              <a:gd name="connsiteX13" fmla="*/ 278966 w 2676724"/>
              <a:gd name="connsiteY13" fmla="*/ 2117796 h 2676724"/>
              <a:gd name="connsiteX14" fmla="*/ 133655 w 2676724"/>
              <a:gd name="connsiteY14" fmla="*/ 1866109 h 2676724"/>
              <a:gd name="connsiteX15" fmla="*/ 434181 w 2676724"/>
              <a:gd name="connsiteY15" fmla="*/ 1583618 h 2676724"/>
              <a:gd name="connsiteX16" fmla="*/ 434181 w 2676724"/>
              <a:gd name="connsiteY16" fmla="*/ 1093106 h 2676724"/>
              <a:gd name="connsiteX17" fmla="*/ 133655 w 2676724"/>
              <a:gd name="connsiteY17" fmla="*/ 810615 h 2676724"/>
              <a:gd name="connsiteX18" fmla="*/ 278966 w 2676724"/>
              <a:gd name="connsiteY18" fmla="*/ 558928 h 2676724"/>
              <a:gd name="connsiteX19" fmla="*/ 673873 w 2676724"/>
              <a:gd name="connsiteY19" fmla="*/ 677946 h 2676724"/>
              <a:gd name="connsiteX20" fmla="*/ 1098669 w 2676724"/>
              <a:gd name="connsiteY20" fmla="*/ 432690 h 2676724"/>
              <a:gd name="connsiteX21" fmla="*/ 1193051 w 2676724"/>
              <a:gd name="connsiteY21" fmla="*/ 31181 h 2676724"/>
              <a:gd name="connsiteX22" fmla="*/ 1483673 w 2676724"/>
              <a:gd name="connsiteY22" fmla="*/ 31181 h 2676724"/>
              <a:gd name="connsiteX23" fmla="*/ 1578055 w 2676724"/>
              <a:gd name="connsiteY23" fmla="*/ 432690 h 2676724"/>
              <a:gd name="connsiteX24" fmla="*/ 2002851 w 2676724"/>
              <a:gd name="connsiteY24" fmla="*/ 677946 h 267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76724" h="2676724">
                <a:moveTo>
                  <a:pt x="2002851" y="677946"/>
                </a:moveTo>
                <a:lnTo>
                  <a:pt x="2397758" y="558928"/>
                </a:lnTo>
                <a:lnTo>
                  <a:pt x="2543069" y="810615"/>
                </a:lnTo>
                <a:lnTo>
                  <a:pt x="2242543" y="1093106"/>
                </a:lnTo>
                <a:cubicBezTo>
                  <a:pt x="2286106" y="1253708"/>
                  <a:pt x="2286106" y="1423016"/>
                  <a:pt x="2242543" y="1583618"/>
                </a:cubicBezTo>
                <a:lnTo>
                  <a:pt x="2543069" y="1866109"/>
                </a:lnTo>
                <a:lnTo>
                  <a:pt x="2397758" y="2117796"/>
                </a:lnTo>
                <a:lnTo>
                  <a:pt x="2002851" y="1998778"/>
                </a:lnTo>
                <a:cubicBezTo>
                  <a:pt x="1885547" y="2116806"/>
                  <a:pt x="1738922" y="2201459"/>
                  <a:pt x="1578055" y="2244034"/>
                </a:cubicBezTo>
                <a:lnTo>
                  <a:pt x="1483673" y="2645543"/>
                </a:lnTo>
                <a:lnTo>
                  <a:pt x="1193051" y="2645543"/>
                </a:lnTo>
                <a:lnTo>
                  <a:pt x="1098669" y="2244034"/>
                </a:lnTo>
                <a:cubicBezTo>
                  <a:pt x="937802" y="2201459"/>
                  <a:pt x="791177" y="2116806"/>
                  <a:pt x="673873" y="1998778"/>
                </a:cubicBezTo>
                <a:lnTo>
                  <a:pt x="278966" y="2117796"/>
                </a:lnTo>
                <a:lnTo>
                  <a:pt x="133655" y="1866109"/>
                </a:lnTo>
                <a:lnTo>
                  <a:pt x="434181" y="1583618"/>
                </a:lnTo>
                <a:cubicBezTo>
                  <a:pt x="390618" y="1423016"/>
                  <a:pt x="390618" y="1253708"/>
                  <a:pt x="434181" y="1093106"/>
                </a:cubicBezTo>
                <a:lnTo>
                  <a:pt x="133655" y="810615"/>
                </a:lnTo>
                <a:lnTo>
                  <a:pt x="278966" y="558928"/>
                </a:lnTo>
                <a:lnTo>
                  <a:pt x="673873" y="677946"/>
                </a:lnTo>
                <a:cubicBezTo>
                  <a:pt x="791177" y="559918"/>
                  <a:pt x="937802" y="475265"/>
                  <a:pt x="1098669" y="432690"/>
                </a:cubicBezTo>
                <a:lnTo>
                  <a:pt x="1193051" y="31181"/>
                </a:lnTo>
                <a:lnTo>
                  <a:pt x="1483673" y="31181"/>
                </a:lnTo>
                <a:lnTo>
                  <a:pt x="1578055" y="432690"/>
                </a:lnTo>
                <a:cubicBezTo>
                  <a:pt x="1738922" y="475265"/>
                  <a:pt x="1885547" y="559918"/>
                  <a:pt x="2002851" y="67794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93" tIns="698266" rIns="694193" bIns="69826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l-PL" sz="1600" kern="1200" dirty="0"/>
          </a:p>
        </p:txBody>
      </p:sp>
      <p:sp>
        <p:nvSpPr>
          <p:cNvPr id="7" name="Dowolny kształt 6"/>
          <p:cNvSpPr/>
          <p:nvPr/>
        </p:nvSpPr>
        <p:spPr>
          <a:xfrm>
            <a:off x="3886199" y="326571"/>
            <a:ext cx="2842153" cy="2727792"/>
          </a:xfrm>
          <a:custGeom>
            <a:avLst/>
            <a:gdLst>
              <a:gd name="connsiteX0" fmla="*/ 1962385 w 2622643"/>
              <a:gd name="connsiteY0" fmla="*/ 664249 h 2622643"/>
              <a:gd name="connsiteX1" fmla="*/ 2349313 w 2622643"/>
              <a:gd name="connsiteY1" fmla="*/ 547636 h 2622643"/>
              <a:gd name="connsiteX2" fmla="*/ 2491689 w 2622643"/>
              <a:gd name="connsiteY2" fmla="*/ 794237 h 2622643"/>
              <a:gd name="connsiteX3" fmla="*/ 2197235 w 2622643"/>
              <a:gd name="connsiteY3" fmla="*/ 1071021 h 2622643"/>
              <a:gd name="connsiteX4" fmla="*/ 2197235 w 2622643"/>
              <a:gd name="connsiteY4" fmla="*/ 1551623 h 2622643"/>
              <a:gd name="connsiteX5" fmla="*/ 2491689 w 2622643"/>
              <a:gd name="connsiteY5" fmla="*/ 1828406 h 2622643"/>
              <a:gd name="connsiteX6" fmla="*/ 2349313 w 2622643"/>
              <a:gd name="connsiteY6" fmla="*/ 2075007 h 2622643"/>
              <a:gd name="connsiteX7" fmla="*/ 1962385 w 2622643"/>
              <a:gd name="connsiteY7" fmla="*/ 1958394 h 2622643"/>
              <a:gd name="connsiteX8" fmla="*/ 1546171 w 2622643"/>
              <a:gd name="connsiteY8" fmla="*/ 2198695 h 2622643"/>
              <a:gd name="connsiteX9" fmla="*/ 1453697 w 2622643"/>
              <a:gd name="connsiteY9" fmla="*/ 2592092 h 2622643"/>
              <a:gd name="connsiteX10" fmla="*/ 1168946 w 2622643"/>
              <a:gd name="connsiteY10" fmla="*/ 2592092 h 2622643"/>
              <a:gd name="connsiteX11" fmla="*/ 1076472 w 2622643"/>
              <a:gd name="connsiteY11" fmla="*/ 2198695 h 2622643"/>
              <a:gd name="connsiteX12" fmla="*/ 660258 w 2622643"/>
              <a:gd name="connsiteY12" fmla="*/ 1958394 h 2622643"/>
              <a:gd name="connsiteX13" fmla="*/ 273330 w 2622643"/>
              <a:gd name="connsiteY13" fmla="*/ 2075007 h 2622643"/>
              <a:gd name="connsiteX14" fmla="*/ 130954 w 2622643"/>
              <a:gd name="connsiteY14" fmla="*/ 1828406 h 2622643"/>
              <a:gd name="connsiteX15" fmla="*/ 425408 w 2622643"/>
              <a:gd name="connsiteY15" fmla="*/ 1551622 h 2622643"/>
              <a:gd name="connsiteX16" fmla="*/ 425408 w 2622643"/>
              <a:gd name="connsiteY16" fmla="*/ 1071020 h 2622643"/>
              <a:gd name="connsiteX17" fmla="*/ 130954 w 2622643"/>
              <a:gd name="connsiteY17" fmla="*/ 794237 h 2622643"/>
              <a:gd name="connsiteX18" fmla="*/ 273330 w 2622643"/>
              <a:gd name="connsiteY18" fmla="*/ 547636 h 2622643"/>
              <a:gd name="connsiteX19" fmla="*/ 660258 w 2622643"/>
              <a:gd name="connsiteY19" fmla="*/ 664249 h 2622643"/>
              <a:gd name="connsiteX20" fmla="*/ 1076472 w 2622643"/>
              <a:gd name="connsiteY20" fmla="*/ 423948 h 2622643"/>
              <a:gd name="connsiteX21" fmla="*/ 1168946 w 2622643"/>
              <a:gd name="connsiteY21" fmla="*/ 30551 h 2622643"/>
              <a:gd name="connsiteX22" fmla="*/ 1453697 w 2622643"/>
              <a:gd name="connsiteY22" fmla="*/ 30551 h 2622643"/>
              <a:gd name="connsiteX23" fmla="*/ 1546171 w 2622643"/>
              <a:gd name="connsiteY23" fmla="*/ 423948 h 2622643"/>
              <a:gd name="connsiteX24" fmla="*/ 1962385 w 2622643"/>
              <a:gd name="connsiteY24" fmla="*/ 664249 h 262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22643" h="2622643">
                <a:moveTo>
                  <a:pt x="1688057" y="663406"/>
                </a:moveTo>
                <a:lnTo>
                  <a:pt x="1968574" y="489668"/>
                </a:lnTo>
                <a:lnTo>
                  <a:pt x="2132975" y="654069"/>
                </a:lnTo>
                <a:lnTo>
                  <a:pt x="1959238" y="934587"/>
                </a:lnTo>
                <a:cubicBezTo>
                  <a:pt x="2026155" y="1049671"/>
                  <a:pt x="2061210" y="1180501"/>
                  <a:pt x="2060801" y="1313626"/>
                </a:cubicBezTo>
                <a:lnTo>
                  <a:pt x="2351521" y="1469692"/>
                </a:lnTo>
                <a:lnTo>
                  <a:pt x="2291345" y="1694268"/>
                </a:lnTo>
                <a:lnTo>
                  <a:pt x="1961542" y="1684066"/>
                </a:lnTo>
                <a:cubicBezTo>
                  <a:pt x="1895334" y="1799559"/>
                  <a:pt x="1799560" y="1895334"/>
                  <a:pt x="1684065" y="1961541"/>
                </a:cubicBezTo>
                <a:lnTo>
                  <a:pt x="1694268" y="2291346"/>
                </a:lnTo>
                <a:lnTo>
                  <a:pt x="1469692" y="2351521"/>
                </a:lnTo>
                <a:lnTo>
                  <a:pt x="1313626" y="2060800"/>
                </a:lnTo>
                <a:cubicBezTo>
                  <a:pt x="1180502" y="2061210"/>
                  <a:pt x="1049671" y="2026153"/>
                  <a:pt x="934586" y="1959237"/>
                </a:cubicBezTo>
                <a:lnTo>
                  <a:pt x="654069" y="2132975"/>
                </a:lnTo>
                <a:lnTo>
                  <a:pt x="489668" y="1968574"/>
                </a:lnTo>
                <a:lnTo>
                  <a:pt x="663405" y="1688056"/>
                </a:lnTo>
                <a:cubicBezTo>
                  <a:pt x="596488" y="1572972"/>
                  <a:pt x="561433" y="1442142"/>
                  <a:pt x="561842" y="1309017"/>
                </a:cubicBezTo>
                <a:lnTo>
                  <a:pt x="271122" y="1152951"/>
                </a:lnTo>
                <a:lnTo>
                  <a:pt x="331298" y="928375"/>
                </a:lnTo>
                <a:lnTo>
                  <a:pt x="661101" y="938577"/>
                </a:lnTo>
                <a:cubicBezTo>
                  <a:pt x="727309" y="823084"/>
                  <a:pt x="823083" y="727309"/>
                  <a:pt x="938578" y="661102"/>
                </a:cubicBezTo>
                <a:lnTo>
                  <a:pt x="928375" y="331297"/>
                </a:lnTo>
                <a:lnTo>
                  <a:pt x="1152951" y="271122"/>
                </a:lnTo>
                <a:lnTo>
                  <a:pt x="1309017" y="561843"/>
                </a:lnTo>
                <a:cubicBezTo>
                  <a:pt x="1442141" y="561433"/>
                  <a:pt x="1572972" y="596490"/>
                  <a:pt x="1688057" y="66340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0256" tIns="890256" rIns="890255" bIns="89025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l-PL" sz="1600" kern="1200" dirty="0"/>
          </a:p>
        </p:txBody>
      </p:sp>
      <p:sp>
        <p:nvSpPr>
          <p:cNvPr id="8" name="Strzałka kolista 7"/>
          <p:cNvSpPr/>
          <p:nvPr/>
        </p:nvSpPr>
        <p:spPr>
          <a:xfrm>
            <a:off x="4656061" y="2527562"/>
            <a:ext cx="4716539" cy="4754527"/>
          </a:xfrm>
          <a:prstGeom prst="circularArrow">
            <a:avLst>
              <a:gd name="adj1" fmla="val 4687"/>
              <a:gd name="adj2" fmla="val 299029"/>
              <a:gd name="adj3" fmla="val 2555077"/>
              <a:gd name="adj4" fmla="val 15779863"/>
              <a:gd name="adj5" fmla="val 5469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Kształt 8"/>
          <p:cNvSpPr/>
          <p:nvPr/>
        </p:nvSpPr>
        <p:spPr>
          <a:xfrm>
            <a:off x="2000773" y="1844869"/>
            <a:ext cx="3426861" cy="3454461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pole tekstowe 10"/>
          <p:cNvSpPr txBox="1"/>
          <p:nvPr/>
        </p:nvSpPr>
        <p:spPr>
          <a:xfrm>
            <a:off x="4579034" y="1207703"/>
            <a:ext cx="1447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800" b="1" dirty="0" smtClean="0">
                <a:solidFill>
                  <a:schemeClr val="bg1"/>
                </a:solidFill>
              </a:rPr>
              <a:t>Wstęp </a:t>
            </a:r>
            <a:endParaRPr lang="pl-PL" sz="1800" b="1" dirty="0" smtClean="0">
              <a:solidFill>
                <a:schemeClr val="bg1"/>
              </a:solidFill>
            </a:endParaRPr>
          </a:p>
          <a:p>
            <a:pPr algn="ctr"/>
            <a:r>
              <a:rPr lang="pl-PL" sz="1800" b="1" dirty="0">
                <a:solidFill>
                  <a:schemeClr val="bg1"/>
                </a:solidFill>
              </a:rPr>
              <a:t>i</a:t>
            </a:r>
            <a:r>
              <a:rPr lang="pl-PL" sz="1800" b="1" dirty="0" smtClean="0">
                <a:solidFill>
                  <a:schemeClr val="bg1"/>
                </a:solidFill>
              </a:rPr>
              <a:t> opis </a:t>
            </a:r>
            <a:r>
              <a:rPr lang="pl-PL" sz="1800" b="1" dirty="0" smtClean="0">
                <a:solidFill>
                  <a:schemeClr val="bg1"/>
                </a:solidFill>
              </a:rPr>
              <a:t>projektu</a:t>
            </a:r>
            <a:endParaRPr lang="pl-PL" sz="1800" b="1" dirty="0">
              <a:solidFill>
                <a:schemeClr val="bg1"/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2875624" y="3028199"/>
            <a:ext cx="1936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800" b="1" dirty="0" smtClean="0">
                <a:solidFill>
                  <a:schemeClr val="bg1"/>
                </a:solidFill>
              </a:rPr>
              <a:t>Analiza cen </a:t>
            </a:r>
            <a:br>
              <a:rPr lang="pl-PL" sz="1800" b="1" dirty="0" smtClean="0">
                <a:solidFill>
                  <a:schemeClr val="bg1"/>
                </a:solidFill>
              </a:rPr>
            </a:br>
            <a:r>
              <a:rPr lang="pl-PL" sz="1800" b="1" dirty="0" smtClean="0">
                <a:solidFill>
                  <a:schemeClr val="bg1"/>
                </a:solidFill>
              </a:rPr>
              <a:t>nieruchomości</a:t>
            </a:r>
          </a:p>
          <a:p>
            <a:pPr algn="ctr"/>
            <a:r>
              <a:rPr lang="pl-PL" sz="1800" b="1" dirty="0" smtClean="0">
                <a:solidFill>
                  <a:schemeClr val="bg1"/>
                </a:solidFill>
              </a:rPr>
              <a:t>w Gdańsku</a:t>
            </a:r>
            <a:endParaRPr lang="pl-PL" sz="1800" b="1" dirty="0">
              <a:solidFill>
                <a:schemeClr val="bg1"/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5367177" y="4281665"/>
            <a:ext cx="2451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800" b="1" dirty="0">
                <a:solidFill>
                  <a:schemeClr val="bg1"/>
                </a:solidFill>
              </a:rPr>
              <a:t>Kalkulator wyceny </a:t>
            </a:r>
          </a:p>
          <a:p>
            <a:pPr algn="ctr"/>
            <a:r>
              <a:rPr lang="pl-PL" sz="1800" b="1" dirty="0" smtClean="0">
                <a:solidFill>
                  <a:schemeClr val="bg1"/>
                </a:solidFill>
              </a:rPr>
              <a:t>mieszkania </a:t>
            </a:r>
          </a:p>
          <a:p>
            <a:pPr algn="ctr"/>
            <a:r>
              <a:rPr lang="pl-PL" sz="1800" b="1" dirty="0" smtClean="0">
                <a:solidFill>
                  <a:schemeClr val="bg1"/>
                </a:solidFill>
              </a:rPr>
              <a:t>na </a:t>
            </a:r>
            <a:r>
              <a:rPr lang="pl-PL" sz="1800" b="1" dirty="0">
                <a:solidFill>
                  <a:schemeClr val="bg1"/>
                </a:solidFill>
              </a:rPr>
              <a:t>podstawie </a:t>
            </a:r>
            <a:r>
              <a:rPr lang="pl-PL" sz="1800" b="1" dirty="0" smtClean="0">
                <a:solidFill>
                  <a:schemeClr val="bg1"/>
                </a:solidFill>
              </a:rPr>
              <a:t>podanych</a:t>
            </a:r>
          </a:p>
          <a:p>
            <a:pPr algn="ctr"/>
            <a:r>
              <a:rPr lang="pl-PL" sz="1800" b="1" dirty="0" smtClean="0">
                <a:solidFill>
                  <a:schemeClr val="bg1"/>
                </a:solidFill>
              </a:rPr>
              <a:t>parametrów</a:t>
            </a:r>
            <a:endParaRPr lang="pl-PL" sz="1800" b="1" dirty="0">
              <a:solidFill>
                <a:schemeClr val="bg1"/>
              </a:solidFill>
            </a:endParaRPr>
          </a:p>
        </p:txBody>
      </p:sp>
      <p:sp>
        <p:nvSpPr>
          <p:cNvPr id="14" name="Prostokąt 13"/>
          <p:cNvSpPr/>
          <p:nvPr/>
        </p:nvSpPr>
        <p:spPr>
          <a:xfrm rot="16200000">
            <a:off x="-3139495" y="3296825"/>
            <a:ext cx="6940435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100" b="1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ntry"/>
              </a:rPr>
              <a:t>Interaktywny Dashboard</a:t>
            </a:r>
            <a:endParaRPr lang="pl-PL" sz="4100" b="1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ntry"/>
            </a:endParaRPr>
          </a:p>
        </p:txBody>
      </p:sp>
    </p:spTree>
    <p:extLst>
      <p:ext uri="{BB962C8B-B14F-4D97-AF65-F5344CB8AC3E}">
        <p14:creationId xmlns:p14="http://schemas.microsoft.com/office/powerpoint/2010/main" val="5753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21600000">
                                      <p:cBhvr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WSB OK (rgb)">
      <a:dk1>
        <a:srgbClr val="002C58"/>
      </a:dk1>
      <a:lt1>
        <a:srgbClr val="FFFFFF"/>
      </a:lt1>
      <a:dk2>
        <a:srgbClr val="4DC0E2"/>
      </a:dk2>
      <a:lt2>
        <a:srgbClr val="ACDCEB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4838B074BD1B64DBED77476FBBDC7EA" ma:contentTypeVersion="13" ma:contentTypeDescription="Utwórz nowy dokument." ma:contentTypeScope="" ma:versionID="906bc8e3a891be63e2c0a9d5ad82bd45">
  <xsd:schema xmlns:xsd="http://www.w3.org/2001/XMLSchema" xmlns:xs="http://www.w3.org/2001/XMLSchema" xmlns:p="http://schemas.microsoft.com/office/2006/metadata/properties" xmlns:ns2="cc32ea10-24d7-4ab8-908a-92053f695cd3" xmlns:ns3="f1dfd687-ce92-41e8-800b-11e03cd3205f" targetNamespace="http://schemas.microsoft.com/office/2006/metadata/properties" ma:root="true" ma:fieldsID="0b8ccd9ccec606b3ac958b9c30381f5b" ns2:_="" ns3:_="">
    <xsd:import namespace="cc32ea10-24d7-4ab8-908a-92053f695cd3"/>
    <xsd:import namespace="f1dfd687-ce92-41e8-800b-11e03cd320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32ea10-24d7-4ab8-908a-92053f695c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fd687-ce92-41e8-800b-11e03cd3205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188854-8E46-41D1-8DAA-C006A94E24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32ea10-24d7-4ab8-908a-92053f695cd3"/>
    <ds:schemaRef ds:uri="f1dfd687-ce92-41e8-800b-11e03cd320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5DFD6E-AB81-4445-9B46-4E74749686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93F782-E2A1-4D94-8F91-89E20507DB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f1dfd687-ce92-41e8-800b-11e03cd3205f"/>
    <ds:schemaRef ds:uri="http://www.w3.org/XML/1998/namespace"/>
    <ds:schemaRef ds:uri="http://schemas.microsoft.com/office/infopath/2007/PartnerControls"/>
    <ds:schemaRef ds:uri="cc32ea10-24d7-4ab8-908a-92053f695cd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459</Words>
  <Application>Microsoft Office PowerPoint</Application>
  <PresentationFormat>Niestandardowy</PresentationFormat>
  <Paragraphs>97</Paragraphs>
  <Slides>12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</vt:lpstr>
      <vt:lpstr>Country</vt:lpstr>
      <vt:lpstr>Georgia</vt:lpstr>
      <vt:lpstr>Office Theme</vt:lpstr>
      <vt:lpstr>Daria Przytuła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akornowska</dc:creator>
  <cp:lastModifiedBy>Konto Microsoft</cp:lastModifiedBy>
  <cp:revision>9</cp:revision>
  <dcterms:modified xsi:type="dcterms:W3CDTF">2023-05-08T16:16:06Z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0x010100C4838B074BD1B64DBED77476FBBDC7EA</vt:lpwstr>
  </property>
</Properties>
</file>