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1" r:id="rId6"/>
    <p:sldId id="265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3" pos="5223" userDrawn="1">
          <p15:clr>
            <a:srgbClr val="A4A3A4"/>
          </p15:clr>
        </p15:guide>
        <p15:guide id="5" orient="horz" pos="2341" userDrawn="1">
          <p15:clr>
            <a:srgbClr val="A4A3A4"/>
          </p15:clr>
        </p15:guide>
        <p15:guide id="6" pos="7" userDrawn="1">
          <p15:clr>
            <a:srgbClr val="A4A3A4"/>
          </p15:clr>
        </p15:guide>
        <p15:guide id="7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C1"/>
    <a:srgbClr val="335A9F"/>
    <a:srgbClr val="203864"/>
    <a:srgbClr val="6B82A1"/>
    <a:srgbClr val="CF5F13"/>
    <a:srgbClr val="843C0C"/>
    <a:srgbClr val="E28974"/>
    <a:srgbClr val="7A0000"/>
    <a:srgbClr val="D5D265"/>
    <a:srgbClr val="E5E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26" autoAdjust="0"/>
  </p:normalViewPr>
  <p:slideViewPr>
    <p:cSldViewPr snapToGrid="0">
      <p:cViewPr>
        <p:scale>
          <a:sx n="50" d="100"/>
          <a:sy n="50" d="100"/>
        </p:scale>
        <p:origin x="720" y="152"/>
      </p:cViewPr>
      <p:guideLst>
        <p:guide orient="horz" pos="4156"/>
        <p:guide pos="5223"/>
        <p:guide orient="horz" pos="2341"/>
        <p:guide pos="7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1A5BF-FC0E-44DD-A3BC-850013A92BD4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A4BD641E-782E-446C-B009-51F8560DD862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Price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376EE637-D1B9-4DF3-A004-5A18919E8E23}" type="parTrans" cxnId="{E1033BDE-8ADF-406C-A6B2-F9C8C46C5473}">
      <dgm:prSet/>
      <dgm:spPr/>
      <dgm:t>
        <a:bodyPr/>
        <a:lstStyle/>
        <a:p>
          <a:endParaRPr lang="pl-PL"/>
        </a:p>
      </dgm:t>
    </dgm:pt>
    <dgm:pt modelId="{916FBDFF-DA18-448A-A0F9-791CF906AC69}" type="sibTrans" cxnId="{E1033BDE-8ADF-406C-A6B2-F9C8C46C5473}">
      <dgm:prSet/>
      <dgm:spPr/>
      <dgm:t>
        <a:bodyPr/>
        <a:lstStyle/>
        <a:p>
          <a:endParaRPr lang="pl-PL"/>
        </a:p>
      </dgm:t>
    </dgm:pt>
    <dgm:pt modelId="{32BC1FB1-D4C0-426B-A8CD-EBB383BF1287}">
      <dgm:prSet phldrT="[Teks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Usunięcie wartości odstających</a:t>
          </a:r>
          <a:endParaRPr lang="pl-PL" sz="1600" dirty="0">
            <a:latin typeface="Country"/>
          </a:endParaRPr>
        </a:p>
      </dgm:t>
    </dgm:pt>
    <dgm:pt modelId="{6AAAF1BF-6CE9-422A-926B-79317FF52EDE}" type="parTrans" cxnId="{BC9C20F5-88BE-4B88-880D-CE8971866CFF}">
      <dgm:prSet/>
      <dgm:spPr/>
      <dgm:t>
        <a:bodyPr/>
        <a:lstStyle/>
        <a:p>
          <a:endParaRPr lang="pl-PL"/>
        </a:p>
      </dgm:t>
    </dgm:pt>
    <dgm:pt modelId="{B805FCD7-2440-43EA-8F86-19D7522D7216}" type="sibTrans" cxnId="{BC9C20F5-88BE-4B88-880D-CE8971866CFF}">
      <dgm:prSet/>
      <dgm:spPr/>
      <dgm:t>
        <a:bodyPr/>
        <a:lstStyle/>
        <a:p>
          <a:endParaRPr lang="pl-PL"/>
        </a:p>
      </dgm:t>
    </dgm:pt>
    <dgm:pt modelId="{EA51F590-EBD3-491C-95F6-7DE809637E79}">
      <dgm:prSet phldrT="[Teks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Zamiana kropek na przecinki</a:t>
          </a:r>
          <a:endParaRPr lang="pl-PL" sz="1600" dirty="0">
            <a:latin typeface="Country"/>
          </a:endParaRPr>
        </a:p>
      </dgm:t>
    </dgm:pt>
    <dgm:pt modelId="{46CA0419-E0B3-4BA9-9A99-9B0F7DDE751D}" type="parTrans" cxnId="{FD2AED4C-46B7-487D-9EF2-7EFE1115A01B}">
      <dgm:prSet/>
      <dgm:spPr/>
      <dgm:t>
        <a:bodyPr/>
        <a:lstStyle/>
        <a:p>
          <a:endParaRPr lang="pl-PL"/>
        </a:p>
      </dgm:t>
    </dgm:pt>
    <dgm:pt modelId="{EF9E4E57-134D-4900-A419-878F6D22DBAF}" type="sibTrans" cxnId="{FD2AED4C-46B7-487D-9EF2-7EFE1115A01B}">
      <dgm:prSet/>
      <dgm:spPr/>
      <dgm:t>
        <a:bodyPr/>
        <a:lstStyle/>
        <a:p>
          <a:endParaRPr lang="pl-PL"/>
        </a:p>
      </dgm:t>
    </dgm:pt>
    <dgm:pt modelId="{08796BC1-FC80-47CC-94C9-77012AEB23A9}">
      <dgm:prSet phldrT="[Teks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Metric</a:t>
          </a:r>
          <a:r>
            <a:rPr lang="pl-PL" sz="2800" dirty="0" smtClean="0">
              <a:latin typeface="Country"/>
            </a:rPr>
            <a:t> </a:t>
          </a:r>
          <a:r>
            <a:rPr lang="pl-PL" sz="2800" dirty="0" err="1" smtClean="0">
              <a:latin typeface="Country"/>
            </a:rPr>
            <a:t>area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A68BEECC-1DA0-4997-9905-32BE84BEBD46}" type="parTrans" cxnId="{53D4CC22-0047-4E72-9672-64B14D79831F}">
      <dgm:prSet/>
      <dgm:spPr/>
      <dgm:t>
        <a:bodyPr/>
        <a:lstStyle/>
        <a:p>
          <a:endParaRPr lang="pl-PL"/>
        </a:p>
      </dgm:t>
    </dgm:pt>
    <dgm:pt modelId="{6817FAE9-0956-4037-BA8B-5107C29988A5}" type="sibTrans" cxnId="{53D4CC22-0047-4E72-9672-64B14D79831F}">
      <dgm:prSet/>
      <dgm:spPr/>
      <dgm:t>
        <a:bodyPr/>
        <a:lstStyle/>
        <a:p>
          <a:endParaRPr lang="pl-PL"/>
        </a:p>
      </dgm:t>
    </dgm:pt>
    <dgm:pt modelId="{CB58D8AF-A4E3-4A18-8732-773340CE7C7A}">
      <dgm:prSet phldrT="[Tekst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Usunięcie braków</a:t>
          </a:r>
          <a:endParaRPr lang="pl-PL" sz="1600" dirty="0">
            <a:latin typeface="Country"/>
          </a:endParaRPr>
        </a:p>
      </dgm:t>
    </dgm:pt>
    <dgm:pt modelId="{2CFA62B7-17D2-49FA-9167-F1555146A0B8}" type="parTrans" cxnId="{9B3D70F2-87A6-4D85-B3E3-1573EB85E807}">
      <dgm:prSet/>
      <dgm:spPr/>
      <dgm:t>
        <a:bodyPr/>
        <a:lstStyle/>
        <a:p>
          <a:endParaRPr lang="pl-PL"/>
        </a:p>
      </dgm:t>
    </dgm:pt>
    <dgm:pt modelId="{E1F07E48-6412-4161-A752-5322D3A2866C}" type="sibTrans" cxnId="{9B3D70F2-87A6-4D85-B3E3-1573EB85E807}">
      <dgm:prSet/>
      <dgm:spPr/>
      <dgm:t>
        <a:bodyPr/>
        <a:lstStyle/>
        <a:p>
          <a:endParaRPr lang="pl-PL"/>
        </a:p>
      </dgm:t>
    </dgm:pt>
    <dgm:pt modelId="{BCF52F57-021B-442B-9728-0DDCCC10BEC5}">
      <dgm:prSet phldrT="[Teks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Usunięcie znaku waluty i spacji pomiędzy liczbami</a:t>
          </a:r>
          <a:endParaRPr lang="pl-PL" sz="1600" dirty="0">
            <a:latin typeface="Country"/>
          </a:endParaRPr>
        </a:p>
      </dgm:t>
    </dgm:pt>
    <dgm:pt modelId="{56E8DB42-62CB-4B92-9C23-A2362258CD11}" type="parTrans" cxnId="{CCE72D12-4D3D-4391-92E4-2FE91540ED60}">
      <dgm:prSet/>
      <dgm:spPr/>
      <dgm:t>
        <a:bodyPr/>
        <a:lstStyle/>
        <a:p>
          <a:endParaRPr lang="pl-PL"/>
        </a:p>
      </dgm:t>
    </dgm:pt>
    <dgm:pt modelId="{0197B03B-BE07-43AE-85BA-97878180E7ED}" type="sibTrans" cxnId="{CCE72D12-4D3D-4391-92E4-2FE91540ED60}">
      <dgm:prSet/>
      <dgm:spPr/>
      <dgm:t>
        <a:bodyPr/>
        <a:lstStyle/>
        <a:p>
          <a:endParaRPr lang="pl-PL"/>
        </a:p>
      </dgm:t>
    </dgm:pt>
    <dgm:pt modelId="{FA769038-7748-47DD-A669-035327BBA318}">
      <dgm:prSet phldrT="[Tekst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float</a:t>
          </a:r>
          <a:r>
            <a:rPr lang="pl-PL" sz="1600" dirty="0" smtClean="0"/>
            <a:t>’</a:t>
          </a:r>
          <a:endParaRPr lang="pl-PL" sz="1600" dirty="0"/>
        </a:p>
      </dgm:t>
    </dgm:pt>
    <dgm:pt modelId="{251C05B3-876F-4D36-917D-C88DE50F1E77}" type="parTrans" cxnId="{61A73879-BBC5-4218-B557-6CA56D7FB151}">
      <dgm:prSet/>
      <dgm:spPr/>
      <dgm:t>
        <a:bodyPr/>
        <a:lstStyle/>
        <a:p>
          <a:endParaRPr lang="pl-PL"/>
        </a:p>
      </dgm:t>
    </dgm:pt>
    <dgm:pt modelId="{85344A39-A8FC-4BEE-99CC-024EF1A516FB}" type="sibTrans" cxnId="{61A73879-BBC5-4218-B557-6CA56D7FB151}">
      <dgm:prSet/>
      <dgm:spPr/>
      <dgm:t>
        <a:bodyPr/>
        <a:lstStyle/>
        <a:p>
          <a:endParaRPr lang="pl-PL"/>
        </a:p>
      </dgm:t>
    </dgm:pt>
    <dgm:pt modelId="{5AAEEC08-0FB9-4982-A99A-08DBA8DD911D}" type="pres">
      <dgm:prSet presAssocID="{4C41A5BF-FC0E-44DD-A3BC-850013A92BD4}" presName="Name0" presStyleCnt="0">
        <dgm:presLayoutVars>
          <dgm:dir/>
          <dgm:animLvl val="lvl"/>
          <dgm:resizeHandles/>
        </dgm:presLayoutVars>
      </dgm:prSet>
      <dgm:spPr/>
    </dgm:pt>
    <dgm:pt modelId="{2B8760F0-8E49-4FFA-A281-ECAC2F5D422D}" type="pres">
      <dgm:prSet presAssocID="{A4BD641E-782E-446C-B009-51F8560DD862}" presName="linNode" presStyleCnt="0"/>
      <dgm:spPr/>
    </dgm:pt>
    <dgm:pt modelId="{C0186140-5617-40F5-A82E-0BB739E6D6AD}" type="pres">
      <dgm:prSet presAssocID="{A4BD641E-782E-446C-B009-51F8560DD86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4BE925-6346-48C0-974A-C90685A21C51}" type="pres">
      <dgm:prSet presAssocID="{A4BD641E-782E-446C-B009-51F8560DD86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304D74-476E-4818-865F-267B6476391B}" type="pres">
      <dgm:prSet presAssocID="{916FBDFF-DA18-448A-A0F9-791CF906AC69}" presName="spacing" presStyleCnt="0"/>
      <dgm:spPr/>
    </dgm:pt>
    <dgm:pt modelId="{5E80558D-F967-4A03-8BF4-7EF4282D5A2A}" type="pres">
      <dgm:prSet presAssocID="{08796BC1-FC80-47CC-94C9-77012AEB23A9}" presName="linNode" presStyleCnt="0"/>
      <dgm:spPr/>
    </dgm:pt>
    <dgm:pt modelId="{9262883B-5652-4B69-8049-7A71469A0851}" type="pres">
      <dgm:prSet presAssocID="{08796BC1-FC80-47CC-94C9-77012AEB23A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9FE4BF-0B9E-40A4-A2EB-3EA69848170F}" type="pres">
      <dgm:prSet presAssocID="{08796BC1-FC80-47CC-94C9-77012AEB23A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F229291-969C-4F94-8111-3C8CC05A7ED6}" type="presOf" srcId="{BCF52F57-021B-442B-9728-0DDCCC10BEC5}" destId="{F24BE925-6346-48C0-974A-C90685A21C51}" srcOrd="0" destOrd="2" presId="urn:microsoft.com/office/officeart/2005/8/layout/vList6"/>
    <dgm:cxn modelId="{9B3D70F2-87A6-4D85-B3E3-1573EB85E807}" srcId="{08796BC1-FC80-47CC-94C9-77012AEB23A9}" destId="{CB58D8AF-A4E3-4A18-8732-773340CE7C7A}" srcOrd="0" destOrd="0" parTransId="{2CFA62B7-17D2-49FA-9167-F1555146A0B8}" sibTransId="{E1F07E48-6412-4161-A752-5322D3A2866C}"/>
    <dgm:cxn modelId="{9EECCA8A-4D5D-450C-B44A-A604C4436A79}" type="presOf" srcId="{08796BC1-FC80-47CC-94C9-77012AEB23A9}" destId="{9262883B-5652-4B69-8049-7A71469A0851}" srcOrd="0" destOrd="0" presId="urn:microsoft.com/office/officeart/2005/8/layout/vList6"/>
    <dgm:cxn modelId="{21E2ACEE-3E90-45F1-A1AE-B27AA31021B2}" type="presOf" srcId="{32BC1FB1-D4C0-426B-A8CD-EBB383BF1287}" destId="{F24BE925-6346-48C0-974A-C90685A21C51}" srcOrd="0" destOrd="0" presId="urn:microsoft.com/office/officeart/2005/8/layout/vList6"/>
    <dgm:cxn modelId="{653050C1-6FF8-4ED0-816C-3559FED5B498}" type="presOf" srcId="{FA769038-7748-47DD-A669-035327BBA318}" destId="{239FE4BF-0B9E-40A4-A2EB-3EA69848170F}" srcOrd="0" destOrd="1" presId="urn:microsoft.com/office/officeart/2005/8/layout/vList6"/>
    <dgm:cxn modelId="{8123053E-2BA2-4E94-AAA1-226E7EE2EB7C}" type="presOf" srcId="{A4BD641E-782E-446C-B009-51F8560DD862}" destId="{C0186140-5617-40F5-A82E-0BB739E6D6AD}" srcOrd="0" destOrd="0" presId="urn:microsoft.com/office/officeart/2005/8/layout/vList6"/>
    <dgm:cxn modelId="{7DEE4145-056C-4B1E-B8F8-DBBC1D9FB7AA}" type="presOf" srcId="{CB58D8AF-A4E3-4A18-8732-773340CE7C7A}" destId="{239FE4BF-0B9E-40A4-A2EB-3EA69848170F}" srcOrd="0" destOrd="0" presId="urn:microsoft.com/office/officeart/2005/8/layout/vList6"/>
    <dgm:cxn modelId="{DD5F0806-C172-4BD1-A7E5-FED5B1A0199C}" type="presOf" srcId="{EA51F590-EBD3-491C-95F6-7DE809637E79}" destId="{F24BE925-6346-48C0-974A-C90685A21C51}" srcOrd="0" destOrd="1" presId="urn:microsoft.com/office/officeart/2005/8/layout/vList6"/>
    <dgm:cxn modelId="{53D4CC22-0047-4E72-9672-64B14D79831F}" srcId="{4C41A5BF-FC0E-44DD-A3BC-850013A92BD4}" destId="{08796BC1-FC80-47CC-94C9-77012AEB23A9}" srcOrd="1" destOrd="0" parTransId="{A68BEECC-1DA0-4997-9905-32BE84BEBD46}" sibTransId="{6817FAE9-0956-4037-BA8B-5107C29988A5}"/>
    <dgm:cxn modelId="{FD2AED4C-46B7-487D-9EF2-7EFE1115A01B}" srcId="{A4BD641E-782E-446C-B009-51F8560DD862}" destId="{EA51F590-EBD3-491C-95F6-7DE809637E79}" srcOrd="1" destOrd="0" parTransId="{46CA0419-E0B3-4BA9-9A99-9B0F7DDE751D}" sibTransId="{EF9E4E57-134D-4900-A419-878F6D22DBAF}"/>
    <dgm:cxn modelId="{61A73879-BBC5-4218-B557-6CA56D7FB151}" srcId="{08796BC1-FC80-47CC-94C9-77012AEB23A9}" destId="{FA769038-7748-47DD-A669-035327BBA318}" srcOrd="1" destOrd="0" parTransId="{251C05B3-876F-4D36-917D-C88DE50F1E77}" sibTransId="{85344A39-A8FC-4BEE-99CC-024EF1A516FB}"/>
    <dgm:cxn modelId="{BC9C20F5-88BE-4B88-880D-CE8971866CFF}" srcId="{A4BD641E-782E-446C-B009-51F8560DD862}" destId="{32BC1FB1-D4C0-426B-A8CD-EBB383BF1287}" srcOrd="0" destOrd="0" parTransId="{6AAAF1BF-6CE9-422A-926B-79317FF52EDE}" sibTransId="{B805FCD7-2440-43EA-8F86-19D7522D7216}"/>
    <dgm:cxn modelId="{E1033BDE-8ADF-406C-A6B2-F9C8C46C5473}" srcId="{4C41A5BF-FC0E-44DD-A3BC-850013A92BD4}" destId="{A4BD641E-782E-446C-B009-51F8560DD862}" srcOrd="0" destOrd="0" parTransId="{376EE637-D1B9-4DF3-A004-5A18919E8E23}" sibTransId="{916FBDFF-DA18-448A-A0F9-791CF906AC69}"/>
    <dgm:cxn modelId="{CCE72D12-4D3D-4391-92E4-2FE91540ED60}" srcId="{A4BD641E-782E-446C-B009-51F8560DD862}" destId="{BCF52F57-021B-442B-9728-0DDCCC10BEC5}" srcOrd="2" destOrd="0" parTransId="{56E8DB42-62CB-4B92-9C23-A2362258CD11}" sibTransId="{0197B03B-BE07-43AE-85BA-97878180E7ED}"/>
    <dgm:cxn modelId="{7D3932B2-3300-4DBB-B73D-28D770997C81}" type="presOf" srcId="{4C41A5BF-FC0E-44DD-A3BC-850013A92BD4}" destId="{5AAEEC08-0FB9-4982-A99A-08DBA8DD911D}" srcOrd="0" destOrd="0" presId="urn:microsoft.com/office/officeart/2005/8/layout/vList6"/>
    <dgm:cxn modelId="{0EA854B4-911C-4F0B-9BA9-76A5E2DCCD38}" type="presParOf" srcId="{5AAEEC08-0FB9-4982-A99A-08DBA8DD911D}" destId="{2B8760F0-8E49-4FFA-A281-ECAC2F5D422D}" srcOrd="0" destOrd="0" presId="urn:microsoft.com/office/officeart/2005/8/layout/vList6"/>
    <dgm:cxn modelId="{273EA859-CF0B-4D24-ABC9-4B3F17C02990}" type="presParOf" srcId="{2B8760F0-8E49-4FFA-A281-ECAC2F5D422D}" destId="{C0186140-5617-40F5-A82E-0BB739E6D6AD}" srcOrd="0" destOrd="0" presId="urn:microsoft.com/office/officeart/2005/8/layout/vList6"/>
    <dgm:cxn modelId="{BF4D93F6-A568-4254-84DE-D5E4DFBB7C91}" type="presParOf" srcId="{2B8760F0-8E49-4FFA-A281-ECAC2F5D422D}" destId="{F24BE925-6346-48C0-974A-C90685A21C51}" srcOrd="1" destOrd="0" presId="urn:microsoft.com/office/officeart/2005/8/layout/vList6"/>
    <dgm:cxn modelId="{FD56329B-E5BD-432D-92AA-9ACD725EDFC2}" type="presParOf" srcId="{5AAEEC08-0FB9-4982-A99A-08DBA8DD911D}" destId="{E1304D74-476E-4818-865F-267B6476391B}" srcOrd="1" destOrd="0" presId="urn:microsoft.com/office/officeart/2005/8/layout/vList6"/>
    <dgm:cxn modelId="{153B1BEE-052D-4171-9722-03A1425D0AC6}" type="presParOf" srcId="{5AAEEC08-0FB9-4982-A99A-08DBA8DD911D}" destId="{5E80558D-F967-4A03-8BF4-7EF4282D5A2A}" srcOrd="2" destOrd="0" presId="urn:microsoft.com/office/officeart/2005/8/layout/vList6"/>
    <dgm:cxn modelId="{BEF1F446-4758-4AFE-BAA6-0DD0AF65C7C9}" type="presParOf" srcId="{5E80558D-F967-4A03-8BF4-7EF4282D5A2A}" destId="{9262883B-5652-4B69-8049-7A71469A0851}" srcOrd="0" destOrd="0" presId="urn:microsoft.com/office/officeart/2005/8/layout/vList6"/>
    <dgm:cxn modelId="{A1FAF7E7-640C-41D8-A084-A5ACB11609F3}" type="presParOf" srcId="{5E80558D-F967-4A03-8BF4-7EF4282D5A2A}" destId="{239FE4BF-0B9E-40A4-A2EB-3EA6984817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1A5BF-FC0E-44DD-A3BC-850013A92B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4BD641E-782E-446C-B009-51F8560DD862}">
      <dgm:prSet phldrT="[Teks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District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376EE637-D1B9-4DF3-A004-5A18919E8E23}" type="parTrans" cxnId="{E1033BDE-8ADF-406C-A6B2-F9C8C46C5473}">
      <dgm:prSet/>
      <dgm:spPr/>
      <dgm:t>
        <a:bodyPr/>
        <a:lstStyle/>
        <a:p>
          <a:endParaRPr lang="pl-PL"/>
        </a:p>
      </dgm:t>
    </dgm:pt>
    <dgm:pt modelId="{916FBDFF-DA18-448A-A0F9-791CF906AC69}" type="sibTrans" cxnId="{E1033BDE-8ADF-406C-A6B2-F9C8C46C5473}">
      <dgm:prSet/>
      <dgm:spPr/>
      <dgm:t>
        <a:bodyPr/>
        <a:lstStyle/>
        <a:p>
          <a:endParaRPr lang="pl-PL"/>
        </a:p>
      </dgm:t>
    </dgm:pt>
    <dgm:pt modelId="{32BC1FB1-D4C0-426B-A8CD-EBB383BF1287}">
      <dgm:prSet phldrT="[Tekst]" custT="1"/>
      <dgm:spPr>
        <a:solidFill>
          <a:srgbClr val="3F6DC1"/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Uporządkowanie nazw dzielnic</a:t>
          </a:r>
          <a:endParaRPr lang="pl-PL" sz="1600" dirty="0">
            <a:latin typeface="Country"/>
          </a:endParaRPr>
        </a:p>
      </dgm:t>
    </dgm:pt>
    <dgm:pt modelId="{6AAAF1BF-6CE9-422A-926B-79317FF52EDE}" type="parTrans" cxnId="{BC9C20F5-88BE-4B88-880D-CE8971866CFF}">
      <dgm:prSet/>
      <dgm:spPr/>
      <dgm:t>
        <a:bodyPr/>
        <a:lstStyle/>
        <a:p>
          <a:endParaRPr lang="pl-PL"/>
        </a:p>
      </dgm:t>
    </dgm:pt>
    <dgm:pt modelId="{B805FCD7-2440-43EA-8F86-19D7522D7216}" type="sibTrans" cxnId="{BC9C20F5-88BE-4B88-880D-CE8971866CFF}">
      <dgm:prSet/>
      <dgm:spPr/>
      <dgm:t>
        <a:bodyPr/>
        <a:lstStyle/>
        <a:p>
          <a:endParaRPr lang="pl-PL"/>
        </a:p>
      </dgm:t>
    </dgm:pt>
    <dgm:pt modelId="{EA51F590-EBD3-491C-95F6-7DE809637E79}">
      <dgm:prSet phldrT="[Tekst]" custT="1"/>
      <dgm:spPr>
        <a:solidFill>
          <a:srgbClr val="3F6DC1"/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Usunięcie nazw ulic</a:t>
          </a:r>
          <a:endParaRPr lang="pl-PL" sz="1600" dirty="0">
            <a:latin typeface="Country"/>
          </a:endParaRPr>
        </a:p>
      </dgm:t>
    </dgm:pt>
    <dgm:pt modelId="{46CA0419-E0B3-4BA9-9A99-9B0F7DDE751D}" type="parTrans" cxnId="{FD2AED4C-46B7-487D-9EF2-7EFE1115A01B}">
      <dgm:prSet/>
      <dgm:spPr/>
      <dgm:t>
        <a:bodyPr/>
        <a:lstStyle/>
        <a:p>
          <a:endParaRPr lang="pl-PL"/>
        </a:p>
      </dgm:t>
    </dgm:pt>
    <dgm:pt modelId="{EF9E4E57-134D-4900-A419-878F6D22DBAF}" type="sibTrans" cxnId="{FD2AED4C-46B7-487D-9EF2-7EFE1115A01B}">
      <dgm:prSet/>
      <dgm:spPr/>
      <dgm:t>
        <a:bodyPr/>
        <a:lstStyle/>
        <a:p>
          <a:endParaRPr lang="pl-PL"/>
        </a:p>
      </dgm:t>
    </dgm:pt>
    <dgm:pt modelId="{08796BC1-FC80-47CC-94C9-77012AEB23A9}">
      <dgm:prSet phldrT="[Teks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Year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A68BEECC-1DA0-4997-9905-32BE84BEBD46}" type="parTrans" cxnId="{53D4CC22-0047-4E72-9672-64B14D79831F}">
      <dgm:prSet/>
      <dgm:spPr/>
      <dgm:t>
        <a:bodyPr/>
        <a:lstStyle/>
        <a:p>
          <a:endParaRPr lang="pl-PL"/>
        </a:p>
      </dgm:t>
    </dgm:pt>
    <dgm:pt modelId="{6817FAE9-0956-4037-BA8B-5107C29988A5}" type="sibTrans" cxnId="{53D4CC22-0047-4E72-9672-64B14D79831F}">
      <dgm:prSet/>
      <dgm:spPr/>
      <dgm:t>
        <a:bodyPr/>
        <a:lstStyle/>
        <a:p>
          <a:endParaRPr lang="pl-PL"/>
        </a:p>
      </dgm:t>
    </dgm:pt>
    <dgm:pt modelId="{CB58D8AF-A4E3-4A18-8732-773340CE7C7A}">
      <dgm:prSet phldrT="[Tekst]" custT="1"/>
      <dgm:spPr>
        <a:solidFill>
          <a:srgbClr val="CF5F13"/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Usunięcie braków</a:t>
          </a:r>
          <a:endParaRPr lang="pl-PL" sz="1600" dirty="0">
            <a:latin typeface="Country"/>
          </a:endParaRPr>
        </a:p>
      </dgm:t>
    </dgm:pt>
    <dgm:pt modelId="{2CFA62B7-17D2-49FA-9167-F1555146A0B8}" type="parTrans" cxnId="{9B3D70F2-87A6-4D85-B3E3-1573EB85E807}">
      <dgm:prSet/>
      <dgm:spPr/>
      <dgm:t>
        <a:bodyPr/>
        <a:lstStyle/>
        <a:p>
          <a:endParaRPr lang="pl-PL"/>
        </a:p>
      </dgm:t>
    </dgm:pt>
    <dgm:pt modelId="{E1F07E48-6412-4161-A752-5322D3A2866C}" type="sibTrans" cxnId="{9B3D70F2-87A6-4D85-B3E3-1573EB85E807}">
      <dgm:prSet/>
      <dgm:spPr/>
      <dgm:t>
        <a:bodyPr/>
        <a:lstStyle/>
        <a:p>
          <a:endParaRPr lang="pl-PL"/>
        </a:p>
      </dgm:t>
    </dgm:pt>
    <dgm:pt modelId="{5AD477F5-6EF9-466B-86F5-AD35605C97B5}">
      <dgm:prSet custT="1"/>
      <dgm:spPr>
        <a:solidFill>
          <a:srgbClr val="CF5F13"/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int</a:t>
          </a:r>
          <a:r>
            <a:rPr lang="pl-PL" sz="1600" dirty="0" smtClean="0">
              <a:latin typeface="Country"/>
            </a:rPr>
            <a:t>’</a:t>
          </a:r>
          <a:endParaRPr lang="pl-PL" sz="1600" dirty="0">
            <a:latin typeface="Country"/>
          </a:endParaRPr>
        </a:p>
      </dgm:t>
    </dgm:pt>
    <dgm:pt modelId="{DF697F24-A4FD-4AFD-9AE2-E40A3EA75D76}" type="parTrans" cxnId="{648AAD9F-79F4-4DEF-9CBB-5088124C2D70}">
      <dgm:prSet/>
      <dgm:spPr/>
      <dgm:t>
        <a:bodyPr/>
        <a:lstStyle/>
        <a:p>
          <a:endParaRPr lang="pl-PL"/>
        </a:p>
      </dgm:t>
    </dgm:pt>
    <dgm:pt modelId="{2E4D77F6-EBC1-4440-AAC4-6D9F292025F5}" type="sibTrans" cxnId="{648AAD9F-79F4-4DEF-9CBB-5088124C2D70}">
      <dgm:prSet/>
      <dgm:spPr/>
      <dgm:t>
        <a:bodyPr/>
        <a:lstStyle/>
        <a:p>
          <a:endParaRPr lang="pl-PL"/>
        </a:p>
      </dgm:t>
    </dgm:pt>
    <dgm:pt modelId="{5AAEEC08-0FB9-4982-A99A-08DBA8DD911D}" type="pres">
      <dgm:prSet presAssocID="{4C41A5BF-FC0E-44DD-A3BC-850013A92BD4}" presName="Name0" presStyleCnt="0">
        <dgm:presLayoutVars>
          <dgm:dir/>
          <dgm:animLvl val="lvl"/>
          <dgm:resizeHandles/>
        </dgm:presLayoutVars>
      </dgm:prSet>
      <dgm:spPr/>
    </dgm:pt>
    <dgm:pt modelId="{2B8760F0-8E49-4FFA-A281-ECAC2F5D422D}" type="pres">
      <dgm:prSet presAssocID="{A4BD641E-782E-446C-B009-51F8560DD862}" presName="linNode" presStyleCnt="0"/>
      <dgm:spPr/>
    </dgm:pt>
    <dgm:pt modelId="{C0186140-5617-40F5-A82E-0BB739E6D6AD}" type="pres">
      <dgm:prSet presAssocID="{A4BD641E-782E-446C-B009-51F8560DD86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4BE925-6346-48C0-974A-C90685A21C51}" type="pres">
      <dgm:prSet presAssocID="{A4BD641E-782E-446C-B009-51F8560DD86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304D74-476E-4818-865F-267B6476391B}" type="pres">
      <dgm:prSet presAssocID="{916FBDFF-DA18-448A-A0F9-791CF906AC69}" presName="spacing" presStyleCnt="0"/>
      <dgm:spPr/>
    </dgm:pt>
    <dgm:pt modelId="{5E80558D-F967-4A03-8BF4-7EF4282D5A2A}" type="pres">
      <dgm:prSet presAssocID="{08796BC1-FC80-47CC-94C9-77012AEB23A9}" presName="linNode" presStyleCnt="0"/>
      <dgm:spPr/>
    </dgm:pt>
    <dgm:pt modelId="{9262883B-5652-4B69-8049-7A71469A0851}" type="pres">
      <dgm:prSet presAssocID="{08796BC1-FC80-47CC-94C9-77012AEB23A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9FE4BF-0B9E-40A4-A2EB-3EA69848170F}" type="pres">
      <dgm:prSet presAssocID="{08796BC1-FC80-47CC-94C9-77012AEB23A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B773F7B-C58A-40F2-9A6B-F31B770024AF}" type="presOf" srcId="{A4BD641E-782E-446C-B009-51F8560DD862}" destId="{C0186140-5617-40F5-A82E-0BB739E6D6AD}" srcOrd="0" destOrd="0" presId="urn:microsoft.com/office/officeart/2005/8/layout/vList6"/>
    <dgm:cxn modelId="{CA01CD84-96B0-43F8-A7E5-B17226F7EB2F}" type="presOf" srcId="{4C41A5BF-FC0E-44DD-A3BC-850013A92BD4}" destId="{5AAEEC08-0FB9-4982-A99A-08DBA8DD911D}" srcOrd="0" destOrd="0" presId="urn:microsoft.com/office/officeart/2005/8/layout/vList6"/>
    <dgm:cxn modelId="{C42B5721-5395-417D-9D7D-47A78B66FC2D}" type="presOf" srcId="{5AD477F5-6EF9-466B-86F5-AD35605C97B5}" destId="{239FE4BF-0B9E-40A4-A2EB-3EA69848170F}" srcOrd="0" destOrd="1" presId="urn:microsoft.com/office/officeart/2005/8/layout/vList6"/>
    <dgm:cxn modelId="{3EBFB365-3566-4939-815B-5B676AAD6B70}" type="presOf" srcId="{CB58D8AF-A4E3-4A18-8732-773340CE7C7A}" destId="{239FE4BF-0B9E-40A4-A2EB-3EA69848170F}" srcOrd="0" destOrd="0" presId="urn:microsoft.com/office/officeart/2005/8/layout/vList6"/>
    <dgm:cxn modelId="{9B3D70F2-87A6-4D85-B3E3-1573EB85E807}" srcId="{08796BC1-FC80-47CC-94C9-77012AEB23A9}" destId="{CB58D8AF-A4E3-4A18-8732-773340CE7C7A}" srcOrd="0" destOrd="0" parTransId="{2CFA62B7-17D2-49FA-9167-F1555146A0B8}" sibTransId="{E1F07E48-6412-4161-A752-5322D3A2866C}"/>
    <dgm:cxn modelId="{D4CC0EF3-B710-4838-B7C4-39723A491743}" type="presOf" srcId="{EA51F590-EBD3-491C-95F6-7DE809637E79}" destId="{F24BE925-6346-48C0-974A-C90685A21C51}" srcOrd="0" destOrd="1" presId="urn:microsoft.com/office/officeart/2005/8/layout/vList6"/>
    <dgm:cxn modelId="{53D4CC22-0047-4E72-9672-64B14D79831F}" srcId="{4C41A5BF-FC0E-44DD-A3BC-850013A92BD4}" destId="{08796BC1-FC80-47CC-94C9-77012AEB23A9}" srcOrd="1" destOrd="0" parTransId="{A68BEECC-1DA0-4997-9905-32BE84BEBD46}" sibTransId="{6817FAE9-0956-4037-BA8B-5107C29988A5}"/>
    <dgm:cxn modelId="{FD2AED4C-46B7-487D-9EF2-7EFE1115A01B}" srcId="{A4BD641E-782E-446C-B009-51F8560DD862}" destId="{EA51F590-EBD3-491C-95F6-7DE809637E79}" srcOrd="1" destOrd="0" parTransId="{46CA0419-E0B3-4BA9-9A99-9B0F7DDE751D}" sibTransId="{EF9E4E57-134D-4900-A419-878F6D22DBAF}"/>
    <dgm:cxn modelId="{71DD93D7-3155-4A01-83EF-AA4BAB0F3DCE}" type="presOf" srcId="{08796BC1-FC80-47CC-94C9-77012AEB23A9}" destId="{9262883B-5652-4B69-8049-7A71469A0851}" srcOrd="0" destOrd="0" presId="urn:microsoft.com/office/officeart/2005/8/layout/vList6"/>
    <dgm:cxn modelId="{BC9C20F5-88BE-4B88-880D-CE8971866CFF}" srcId="{A4BD641E-782E-446C-B009-51F8560DD862}" destId="{32BC1FB1-D4C0-426B-A8CD-EBB383BF1287}" srcOrd="0" destOrd="0" parTransId="{6AAAF1BF-6CE9-422A-926B-79317FF52EDE}" sibTransId="{B805FCD7-2440-43EA-8F86-19D7522D7216}"/>
    <dgm:cxn modelId="{E1033BDE-8ADF-406C-A6B2-F9C8C46C5473}" srcId="{4C41A5BF-FC0E-44DD-A3BC-850013A92BD4}" destId="{A4BD641E-782E-446C-B009-51F8560DD862}" srcOrd="0" destOrd="0" parTransId="{376EE637-D1B9-4DF3-A004-5A18919E8E23}" sibTransId="{916FBDFF-DA18-448A-A0F9-791CF906AC69}"/>
    <dgm:cxn modelId="{648AAD9F-79F4-4DEF-9CBB-5088124C2D70}" srcId="{08796BC1-FC80-47CC-94C9-77012AEB23A9}" destId="{5AD477F5-6EF9-466B-86F5-AD35605C97B5}" srcOrd="1" destOrd="0" parTransId="{DF697F24-A4FD-4AFD-9AE2-E40A3EA75D76}" sibTransId="{2E4D77F6-EBC1-4440-AAC4-6D9F292025F5}"/>
    <dgm:cxn modelId="{9F6692F9-BD8A-471D-AD78-D42F0A69E3BC}" type="presOf" srcId="{32BC1FB1-D4C0-426B-A8CD-EBB383BF1287}" destId="{F24BE925-6346-48C0-974A-C90685A21C51}" srcOrd="0" destOrd="0" presId="urn:microsoft.com/office/officeart/2005/8/layout/vList6"/>
    <dgm:cxn modelId="{7F009A76-B73D-4B04-8D97-1F8B5D6A997E}" type="presParOf" srcId="{5AAEEC08-0FB9-4982-A99A-08DBA8DD911D}" destId="{2B8760F0-8E49-4FFA-A281-ECAC2F5D422D}" srcOrd="0" destOrd="0" presId="urn:microsoft.com/office/officeart/2005/8/layout/vList6"/>
    <dgm:cxn modelId="{D7D9DAEC-E0AA-4424-BBA6-7A1C63700C90}" type="presParOf" srcId="{2B8760F0-8E49-4FFA-A281-ECAC2F5D422D}" destId="{C0186140-5617-40F5-A82E-0BB739E6D6AD}" srcOrd="0" destOrd="0" presId="urn:microsoft.com/office/officeart/2005/8/layout/vList6"/>
    <dgm:cxn modelId="{EB66269E-31EC-40B7-A1D7-1DBE2A660460}" type="presParOf" srcId="{2B8760F0-8E49-4FFA-A281-ECAC2F5D422D}" destId="{F24BE925-6346-48C0-974A-C90685A21C51}" srcOrd="1" destOrd="0" presId="urn:microsoft.com/office/officeart/2005/8/layout/vList6"/>
    <dgm:cxn modelId="{A7E616D5-4BA0-45FE-88FB-44844BF61E14}" type="presParOf" srcId="{5AAEEC08-0FB9-4982-A99A-08DBA8DD911D}" destId="{E1304D74-476E-4818-865F-267B6476391B}" srcOrd="1" destOrd="0" presId="urn:microsoft.com/office/officeart/2005/8/layout/vList6"/>
    <dgm:cxn modelId="{11ADA487-7B0C-4488-8416-77A655CD98A7}" type="presParOf" srcId="{5AAEEC08-0FB9-4982-A99A-08DBA8DD911D}" destId="{5E80558D-F967-4A03-8BF4-7EF4282D5A2A}" srcOrd="2" destOrd="0" presId="urn:microsoft.com/office/officeart/2005/8/layout/vList6"/>
    <dgm:cxn modelId="{C7D8F85B-4637-4A97-9083-EC1463F13C4A}" type="presParOf" srcId="{5E80558D-F967-4A03-8BF4-7EF4282D5A2A}" destId="{9262883B-5652-4B69-8049-7A71469A0851}" srcOrd="0" destOrd="0" presId="urn:microsoft.com/office/officeart/2005/8/layout/vList6"/>
    <dgm:cxn modelId="{20A295B1-2017-4BC2-84B9-30D48DA84269}" type="presParOf" srcId="{5E80558D-F967-4A03-8BF4-7EF4282D5A2A}" destId="{239FE4BF-0B9E-40A4-A2EB-3EA6984817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1A5BF-FC0E-44DD-A3BC-850013A92B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4BD641E-782E-446C-B009-51F8560DD862}">
      <dgm:prSet phldrT="[Teks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Rooms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376EE637-D1B9-4DF3-A004-5A18919E8E23}" type="parTrans" cxnId="{E1033BDE-8ADF-406C-A6B2-F9C8C46C5473}">
      <dgm:prSet/>
      <dgm:spPr/>
      <dgm:t>
        <a:bodyPr/>
        <a:lstStyle/>
        <a:p>
          <a:endParaRPr lang="pl-PL"/>
        </a:p>
      </dgm:t>
    </dgm:pt>
    <dgm:pt modelId="{916FBDFF-DA18-448A-A0F9-791CF906AC69}" type="sibTrans" cxnId="{E1033BDE-8ADF-406C-A6B2-F9C8C46C5473}">
      <dgm:prSet/>
      <dgm:spPr/>
      <dgm:t>
        <a:bodyPr/>
        <a:lstStyle/>
        <a:p>
          <a:endParaRPr lang="pl-PL"/>
        </a:p>
      </dgm:t>
    </dgm:pt>
    <dgm:pt modelId="{32BC1FB1-D4C0-426B-A8CD-EBB383BF1287}">
      <dgm:prSet phldrT="[Tekst]" custT="1"/>
      <dgm:spPr>
        <a:solidFill>
          <a:srgbClr val="6B82A1">
            <a:alpha val="89804"/>
          </a:srgbClr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Usunięcie braków i wartości odstających</a:t>
          </a:r>
          <a:endParaRPr lang="pl-PL" sz="1600" dirty="0">
            <a:latin typeface="Country"/>
          </a:endParaRPr>
        </a:p>
      </dgm:t>
    </dgm:pt>
    <dgm:pt modelId="{6AAAF1BF-6CE9-422A-926B-79317FF52EDE}" type="parTrans" cxnId="{BC9C20F5-88BE-4B88-880D-CE8971866CFF}">
      <dgm:prSet/>
      <dgm:spPr/>
      <dgm:t>
        <a:bodyPr/>
        <a:lstStyle/>
        <a:p>
          <a:endParaRPr lang="pl-PL"/>
        </a:p>
      </dgm:t>
    </dgm:pt>
    <dgm:pt modelId="{B805FCD7-2440-43EA-8F86-19D7522D7216}" type="sibTrans" cxnId="{BC9C20F5-88BE-4B88-880D-CE8971866CFF}">
      <dgm:prSet/>
      <dgm:spPr/>
      <dgm:t>
        <a:bodyPr/>
        <a:lstStyle/>
        <a:p>
          <a:endParaRPr lang="pl-PL"/>
        </a:p>
      </dgm:t>
    </dgm:pt>
    <dgm:pt modelId="{08796BC1-FC80-47CC-94C9-77012AEB23A9}">
      <dgm:prSet phldrT="[Tekst]" custT="1"/>
      <dgm:spPr>
        <a:solidFill>
          <a:srgbClr val="C00000"/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Floor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A68BEECC-1DA0-4997-9905-32BE84BEBD46}" type="parTrans" cxnId="{53D4CC22-0047-4E72-9672-64B14D79831F}">
      <dgm:prSet/>
      <dgm:spPr/>
      <dgm:t>
        <a:bodyPr/>
        <a:lstStyle/>
        <a:p>
          <a:endParaRPr lang="pl-PL"/>
        </a:p>
      </dgm:t>
    </dgm:pt>
    <dgm:pt modelId="{6817FAE9-0956-4037-BA8B-5107C29988A5}" type="sibTrans" cxnId="{53D4CC22-0047-4E72-9672-64B14D79831F}">
      <dgm:prSet/>
      <dgm:spPr/>
      <dgm:t>
        <a:bodyPr/>
        <a:lstStyle/>
        <a:p>
          <a:endParaRPr lang="pl-PL"/>
        </a:p>
      </dgm:t>
    </dgm:pt>
    <dgm:pt modelId="{CB58D8AF-A4E3-4A18-8732-773340CE7C7A}">
      <dgm:prSet phldrT="[Tekst]" custT="1"/>
      <dgm:spPr>
        <a:solidFill>
          <a:srgbClr val="E28974">
            <a:alpha val="89804"/>
          </a:srgb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Usunięcie braków</a:t>
          </a:r>
          <a:endParaRPr lang="pl-PL" sz="1600" dirty="0">
            <a:latin typeface="Country"/>
          </a:endParaRPr>
        </a:p>
      </dgm:t>
    </dgm:pt>
    <dgm:pt modelId="{2CFA62B7-17D2-49FA-9167-F1555146A0B8}" type="parTrans" cxnId="{9B3D70F2-87A6-4D85-B3E3-1573EB85E807}">
      <dgm:prSet/>
      <dgm:spPr/>
      <dgm:t>
        <a:bodyPr/>
        <a:lstStyle/>
        <a:p>
          <a:endParaRPr lang="pl-PL"/>
        </a:p>
      </dgm:t>
    </dgm:pt>
    <dgm:pt modelId="{E1F07E48-6412-4161-A752-5322D3A2866C}" type="sibTrans" cxnId="{9B3D70F2-87A6-4D85-B3E3-1573EB85E807}">
      <dgm:prSet/>
      <dgm:spPr/>
      <dgm:t>
        <a:bodyPr/>
        <a:lstStyle/>
        <a:p>
          <a:endParaRPr lang="pl-PL"/>
        </a:p>
      </dgm:t>
    </dgm:pt>
    <dgm:pt modelId="{FAE97BC4-234F-4339-8CEA-1EDC657A2190}">
      <dgm:prSet phldrT="[Tekst]" custT="1"/>
      <dgm:spPr>
        <a:solidFill>
          <a:srgbClr val="E28974">
            <a:alpha val="89804"/>
          </a:srgb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Liczenie piętra od 1 (niezbędne do ML)</a:t>
          </a:r>
          <a:endParaRPr lang="pl-PL" sz="1600" dirty="0">
            <a:latin typeface="Country"/>
          </a:endParaRPr>
        </a:p>
      </dgm:t>
    </dgm:pt>
    <dgm:pt modelId="{AD0DB88D-70A6-4E55-8A6A-7D4171C13AFA}" type="parTrans" cxnId="{24FEA995-BCF0-481E-A692-26DC8BB5D9C3}">
      <dgm:prSet/>
      <dgm:spPr/>
      <dgm:t>
        <a:bodyPr/>
        <a:lstStyle/>
        <a:p>
          <a:endParaRPr lang="pl-PL"/>
        </a:p>
      </dgm:t>
    </dgm:pt>
    <dgm:pt modelId="{44DAEB23-E7FB-43A3-9F76-B7FD536B4573}" type="sibTrans" cxnId="{24FEA995-BCF0-481E-A692-26DC8BB5D9C3}">
      <dgm:prSet/>
      <dgm:spPr/>
      <dgm:t>
        <a:bodyPr/>
        <a:lstStyle/>
        <a:p>
          <a:endParaRPr lang="pl-PL"/>
        </a:p>
      </dgm:t>
    </dgm:pt>
    <dgm:pt modelId="{8864E265-E057-48C6-91BD-DC0A309BF31D}">
      <dgm:prSet custT="1"/>
      <dgm:spPr>
        <a:solidFill>
          <a:srgbClr val="6B82A1">
            <a:alpha val="89804"/>
          </a:srgbClr>
        </a:solidFill>
      </dgm:spPr>
      <dgm:t>
        <a:bodyPr/>
        <a:lstStyle/>
        <a:p>
          <a:pPr>
            <a:lnSpc>
              <a:spcPct val="150000"/>
            </a:lnSpc>
          </a:pPr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int</a:t>
          </a:r>
          <a:r>
            <a:rPr lang="pl-PL" sz="1600" dirty="0" smtClean="0">
              <a:latin typeface="Country"/>
            </a:rPr>
            <a:t>’</a:t>
          </a:r>
          <a:endParaRPr lang="pl-PL" sz="1600" dirty="0">
            <a:latin typeface="Country"/>
          </a:endParaRPr>
        </a:p>
      </dgm:t>
    </dgm:pt>
    <dgm:pt modelId="{95267CFA-0827-428D-B086-D4832A22E935}" type="parTrans" cxnId="{C3055847-7216-4B71-BE11-92095FE1D388}">
      <dgm:prSet/>
      <dgm:spPr/>
      <dgm:t>
        <a:bodyPr/>
        <a:lstStyle/>
        <a:p>
          <a:endParaRPr lang="pl-PL"/>
        </a:p>
      </dgm:t>
    </dgm:pt>
    <dgm:pt modelId="{CB1F135B-ABC3-426B-A23E-D1AFAD3C3B1B}" type="sibTrans" cxnId="{C3055847-7216-4B71-BE11-92095FE1D388}">
      <dgm:prSet/>
      <dgm:spPr/>
      <dgm:t>
        <a:bodyPr/>
        <a:lstStyle/>
        <a:p>
          <a:endParaRPr lang="pl-PL"/>
        </a:p>
      </dgm:t>
    </dgm:pt>
    <dgm:pt modelId="{FE61BCBB-4354-457C-B8BB-302E44625E32}">
      <dgm:prSet custT="1"/>
      <dgm:spPr>
        <a:solidFill>
          <a:srgbClr val="E28974">
            <a:alpha val="89804"/>
          </a:srgb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int</a:t>
          </a:r>
          <a:r>
            <a:rPr lang="pl-PL" sz="1600" dirty="0" smtClean="0">
              <a:latin typeface="Country"/>
            </a:rPr>
            <a:t>’</a:t>
          </a:r>
          <a:endParaRPr lang="pl-PL" sz="1600" dirty="0">
            <a:latin typeface="Country"/>
          </a:endParaRPr>
        </a:p>
      </dgm:t>
    </dgm:pt>
    <dgm:pt modelId="{38D1AB29-EC22-48A5-96C0-F92EC2B844E3}" type="parTrans" cxnId="{CD0293C2-B15B-4CF7-98C4-005C2E9F04F3}">
      <dgm:prSet/>
      <dgm:spPr/>
      <dgm:t>
        <a:bodyPr/>
        <a:lstStyle/>
        <a:p>
          <a:endParaRPr lang="pl-PL"/>
        </a:p>
      </dgm:t>
    </dgm:pt>
    <dgm:pt modelId="{41619007-2353-45C4-9F41-0C740687234C}" type="sibTrans" cxnId="{CD0293C2-B15B-4CF7-98C4-005C2E9F04F3}">
      <dgm:prSet/>
      <dgm:spPr/>
      <dgm:t>
        <a:bodyPr/>
        <a:lstStyle/>
        <a:p>
          <a:endParaRPr lang="pl-PL"/>
        </a:p>
      </dgm:t>
    </dgm:pt>
    <dgm:pt modelId="{5AAEEC08-0FB9-4982-A99A-08DBA8DD911D}" type="pres">
      <dgm:prSet presAssocID="{4C41A5BF-FC0E-44DD-A3BC-850013A92BD4}" presName="Name0" presStyleCnt="0">
        <dgm:presLayoutVars>
          <dgm:dir/>
          <dgm:animLvl val="lvl"/>
          <dgm:resizeHandles/>
        </dgm:presLayoutVars>
      </dgm:prSet>
      <dgm:spPr/>
    </dgm:pt>
    <dgm:pt modelId="{2B8760F0-8E49-4FFA-A281-ECAC2F5D422D}" type="pres">
      <dgm:prSet presAssocID="{A4BD641E-782E-446C-B009-51F8560DD862}" presName="linNode" presStyleCnt="0"/>
      <dgm:spPr/>
    </dgm:pt>
    <dgm:pt modelId="{C0186140-5617-40F5-A82E-0BB739E6D6AD}" type="pres">
      <dgm:prSet presAssocID="{A4BD641E-782E-446C-B009-51F8560DD86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4BE925-6346-48C0-974A-C90685A21C51}" type="pres">
      <dgm:prSet presAssocID="{A4BD641E-782E-446C-B009-51F8560DD86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304D74-476E-4818-865F-267B6476391B}" type="pres">
      <dgm:prSet presAssocID="{916FBDFF-DA18-448A-A0F9-791CF906AC69}" presName="spacing" presStyleCnt="0"/>
      <dgm:spPr/>
    </dgm:pt>
    <dgm:pt modelId="{5E80558D-F967-4A03-8BF4-7EF4282D5A2A}" type="pres">
      <dgm:prSet presAssocID="{08796BC1-FC80-47CC-94C9-77012AEB23A9}" presName="linNode" presStyleCnt="0"/>
      <dgm:spPr/>
    </dgm:pt>
    <dgm:pt modelId="{9262883B-5652-4B69-8049-7A71469A0851}" type="pres">
      <dgm:prSet presAssocID="{08796BC1-FC80-47CC-94C9-77012AEB23A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9FE4BF-0B9E-40A4-A2EB-3EA69848170F}" type="pres">
      <dgm:prSet presAssocID="{08796BC1-FC80-47CC-94C9-77012AEB23A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84C9A62-3703-42F5-B25D-7099DA5DF485}" type="presOf" srcId="{08796BC1-FC80-47CC-94C9-77012AEB23A9}" destId="{9262883B-5652-4B69-8049-7A71469A0851}" srcOrd="0" destOrd="0" presId="urn:microsoft.com/office/officeart/2005/8/layout/vList6"/>
    <dgm:cxn modelId="{59BB5029-66CE-4D6A-A9F1-B94295330569}" type="presOf" srcId="{8864E265-E057-48C6-91BD-DC0A309BF31D}" destId="{F24BE925-6346-48C0-974A-C90685A21C51}" srcOrd="0" destOrd="1" presId="urn:microsoft.com/office/officeart/2005/8/layout/vList6"/>
    <dgm:cxn modelId="{EFA88052-890B-4F21-9552-76D8058FFB72}" type="presOf" srcId="{A4BD641E-782E-446C-B009-51F8560DD862}" destId="{C0186140-5617-40F5-A82E-0BB739E6D6AD}" srcOrd="0" destOrd="0" presId="urn:microsoft.com/office/officeart/2005/8/layout/vList6"/>
    <dgm:cxn modelId="{9B3D70F2-87A6-4D85-B3E3-1573EB85E807}" srcId="{08796BC1-FC80-47CC-94C9-77012AEB23A9}" destId="{CB58D8AF-A4E3-4A18-8732-773340CE7C7A}" srcOrd="0" destOrd="0" parTransId="{2CFA62B7-17D2-49FA-9167-F1555146A0B8}" sibTransId="{E1F07E48-6412-4161-A752-5322D3A2866C}"/>
    <dgm:cxn modelId="{FDF4FCE8-9019-413D-85BA-85926930E451}" type="presOf" srcId="{FAE97BC4-234F-4339-8CEA-1EDC657A2190}" destId="{239FE4BF-0B9E-40A4-A2EB-3EA69848170F}" srcOrd="0" destOrd="2" presId="urn:microsoft.com/office/officeart/2005/8/layout/vList6"/>
    <dgm:cxn modelId="{37F67E41-A0F5-48AB-9515-F52CFB27CD6E}" type="presOf" srcId="{FE61BCBB-4354-457C-B8BB-302E44625E32}" destId="{239FE4BF-0B9E-40A4-A2EB-3EA69848170F}" srcOrd="0" destOrd="1" presId="urn:microsoft.com/office/officeart/2005/8/layout/vList6"/>
    <dgm:cxn modelId="{53573438-F84B-457C-AC8B-FC29E1A58462}" type="presOf" srcId="{32BC1FB1-D4C0-426B-A8CD-EBB383BF1287}" destId="{F24BE925-6346-48C0-974A-C90685A21C51}" srcOrd="0" destOrd="0" presId="urn:microsoft.com/office/officeart/2005/8/layout/vList6"/>
    <dgm:cxn modelId="{24FEA995-BCF0-481E-A692-26DC8BB5D9C3}" srcId="{08796BC1-FC80-47CC-94C9-77012AEB23A9}" destId="{FAE97BC4-234F-4339-8CEA-1EDC657A2190}" srcOrd="2" destOrd="0" parTransId="{AD0DB88D-70A6-4E55-8A6A-7D4171C13AFA}" sibTransId="{44DAEB23-E7FB-43A3-9F76-B7FD536B4573}"/>
    <dgm:cxn modelId="{53D4CC22-0047-4E72-9672-64B14D79831F}" srcId="{4C41A5BF-FC0E-44DD-A3BC-850013A92BD4}" destId="{08796BC1-FC80-47CC-94C9-77012AEB23A9}" srcOrd="1" destOrd="0" parTransId="{A68BEECC-1DA0-4997-9905-32BE84BEBD46}" sibTransId="{6817FAE9-0956-4037-BA8B-5107C29988A5}"/>
    <dgm:cxn modelId="{1B8B8D0C-C4EF-4E6F-8E75-CCEAE82C21AF}" type="presOf" srcId="{CB58D8AF-A4E3-4A18-8732-773340CE7C7A}" destId="{239FE4BF-0B9E-40A4-A2EB-3EA69848170F}" srcOrd="0" destOrd="0" presId="urn:microsoft.com/office/officeart/2005/8/layout/vList6"/>
    <dgm:cxn modelId="{433C38B2-707B-4C16-AB0A-F8FC6D151551}" type="presOf" srcId="{4C41A5BF-FC0E-44DD-A3BC-850013A92BD4}" destId="{5AAEEC08-0FB9-4982-A99A-08DBA8DD911D}" srcOrd="0" destOrd="0" presId="urn:microsoft.com/office/officeart/2005/8/layout/vList6"/>
    <dgm:cxn modelId="{CD0293C2-B15B-4CF7-98C4-005C2E9F04F3}" srcId="{08796BC1-FC80-47CC-94C9-77012AEB23A9}" destId="{FE61BCBB-4354-457C-B8BB-302E44625E32}" srcOrd="1" destOrd="0" parTransId="{38D1AB29-EC22-48A5-96C0-F92EC2B844E3}" sibTransId="{41619007-2353-45C4-9F41-0C740687234C}"/>
    <dgm:cxn modelId="{BC9C20F5-88BE-4B88-880D-CE8971866CFF}" srcId="{A4BD641E-782E-446C-B009-51F8560DD862}" destId="{32BC1FB1-D4C0-426B-A8CD-EBB383BF1287}" srcOrd="0" destOrd="0" parTransId="{6AAAF1BF-6CE9-422A-926B-79317FF52EDE}" sibTransId="{B805FCD7-2440-43EA-8F86-19D7522D7216}"/>
    <dgm:cxn modelId="{C3055847-7216-4B71-BE11-92095FE1D388}" srcId="{A4BD641E-782E-446C-B009-51F8560DD862}" destId="{8864E265-E057-48C6-91BD-DC0A309BF31D}" srcOrd="1" destOrd="0" parTransId="{95267CFA-0827-428D-B086-D4832A22E935}" sibTransId="{CB1F135B-ABC3-426B-A23E-D1AFAD3C3B1B}"/>
    <dgm:cxn modelId="{E1033BDE-8ADF-406C-A6B2-F9C8C46C5473}" srcId="{4C41A5BF-FC0E-44DD-A3BC-850013A92BD4}" destId="{A4BD641E-782E-446C-B009-51F8560DD862}" srcOrd="0" destOrd="0" parTransId="{376EE637-D1B9-4DF3-A004-5A18919E8E23}" sibTransId="{916FBDFF-DA18-448A-A0F9-791CF906AC69}"/>
    <dgm:cxn modelId="{5C9C0B35-A44F-49F7-981F-342521A9856F}" type="presParOf" srcId="{5AAEEC08-0FB9-4982-A99A-08DBA8DD911D}" destId="{2B8760F0-8E49-4FFA-A281-ECAC2F5D422D}" srcOrd="0" destOrd="0" presId="urn:microsoft.com/office/officeart/2005/8/layout/vList6"/>
    <dgm:cxn modelId="{1D82FA14-6EA3-4D39-8DDC-5FA7EEFC776B}" type="presParOf" srcId="{2B8760F0-8E49-4FFA-A281-ECAC2F5D422D}" destId="{C0186140-5617-40F5-A82E-0BB739E6D6AD}" srcOrd="0" destOrd="0" presId="urn:microsoft.com/office/officeart/2005/8/layout/vList6"/>
    <dgm:cxn modelId="{5B4156BD-2EF6-41D9-BB87-DC2013C84F39}" type="presParOf" srcId="{2B8760F0-8E49-4FFA-A281-ECAC2F5D422D}" destId="{F24BE925-6346-48C0-974A-C90685A21C51}" srcOrd="1" destOrd="0" presId="urn:microsoft.com/office/officeart/2005/8/layout/vList6"/>
    <dgm:cxn modelId="{1DA597BC-DD2C-4E1C-B585-5726B175788D}" type="presParOf" srcId="{5AAEEC08-0FB9-4982-A99A-08DBA8DD911D}" destId="{E1304D74-476E-4818-865F-267B6476391B}" srcOrd="1" destOrd="0" presId="urn:microsoft.com/office/officeart/2005/8/layout/vList6"/>
    <dgm:cxn modelId="{B5A16AA2-981A-4C4F-BC94-B4DCA71F1B99}" type="presParOf" srcId="{5AAEEC08-0FB9-4982-A99A-08DBA8DD911D}" destId="{5E80558D-F967-4A03-8BF4-7EF4282D5A2A}" srcOrd="2" destOrd="0" presId="urn:microsoft.com/office/officeart/2005/8/layout/vList6"/>
    <dgm:cxn modelId="{EECAE869-9EE4-482B-9219-F556632090A6}" type="presParOf" srcId="{5E80558D-F967-4A03-8BF4-7EF4282D5A2A}" destId="{9262883B-5652-4B69-8049-7A71469A0851}" srcOrd="0" destOrd="0" presId="urn:microsoft.com/office/officeart/2005/8/layout/vList6"/>
    <dgm:cxn modelId="{FB980D36-B9AB-4E2F-AB5E-E696E9D7E0B6}" type="presParOf" srcId="{5E80558D-F967-4A03-8BF4-7EF4282D5A2A}" destId="{239FE4BF-0B9E-40A4-A2EB-3EA6984817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C5A12-ABEF-465E-9659-56CC46FD4D6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917645AE-63F4-4F4B-898E-A0E96C364B5C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alpha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Parametr </a:t>
          </a:r>
          <a:r>
            <a:rPr lang="pl-PL" sz="1400" b="0" i="0" baseline="0" dirty="0" err="1" smtClean="0">
              <a:latin typeface="Country"/>
            </a:rPr>
            <a:t>regularyzacji</a:t>
          </a:r>
          <a:r>
            <a:rPr lang="pl-PL" sz="1400" b="0" i="0" baseline="0" dirty="0" smtClean="0">
              <a:latin typeface="Country"/>
            </a:rPr>
            <a:t> kontrolujący siłę </a:t>
          </a:r>
          <a:r>
            <a:rPr lang="pl-PL" sz="1400" b="0" i="0" baseline="0" dirty="0" err="1" smtClean="0">
              <a:latin typeface="Country"/>
            </a:rPr>
            <a:t>regularyzacji</a:t>
          </a:r>
          <a:r>
            <a:rPr lang="pl-PL" sz="1400" b="0" i="0" baseline="0" dirty="0" smtClean="0">
              <a:latin typeface="Country"/>
            </a:rPr>
            <a:t> L2. </a:t>
          </a:r>
          <a:r>
            <a:rPr lang="pl-PL" sz="1400" b="0" i="1" baseline="0" dirty="0" smtClean="0">
              <a:latin typeface="Country"/>
            </a:rPr>
            <a:t>Wartość w modelu: 1</a:t>
          </a:r>
          <a:endParaRPr lang="pl-PL" sz="1400" i="1" dirty="0">
            <a:latin typeface="Country"/>
          </a:endParaRPr>
        </a:p>
      </dgm:t>
    </dgm:pt>
    <dgm:pt modelId="{560094B3-F9A4-4A15-AB2D-1D17BA070D47}" type="parTrans" cxnId="{125E0D26-EFF2-404B-A4C8-5FA6B7EADBA9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B253AF9F-213E-4AB7-9FEA-0F2F11C4FED7}" type="sibTrans" cxnId="{125E0D26-EFF2-404B-A4C8-5FA6B7EADBA9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6BAB3EC3-7EFC-4EBB-AF56-B72D6FEC7AD0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fit_intercept</a:t>
          </a:r>
          <a:r>
            <a:rPr lang="pl-PL" sz="1800" b="0" i="0" baseline="0" dirty="0" smtClean="0">
              <a:latin typeface="Country"/>
            </a:rPr>
            <a:t>: O</a:t>
          </a:r>
          <a:r>
            <a:rPr lang="pl-PL" sz="1400" b="0" i="0" baseline="0" dirty="0" smtClean="0">
              <a:latin typeface="Country"/>
            </a:rPr>
            <a:t>kreśla, czy należy dopasować przesunięcie (</a:t>
          </a:r>
          <a:r>
            <a:rPr lang="pl-PL" sz="1400" b="0" i="0" baseline="0" dirty="0" err="1" smtClean="0">
              <a:latin typeface="Country"/>
            </a:rPr>
            <a:t>intercept</a:t>
          </a:r>
          <a:r>
            <a:rPr lang="pl-PL" sz="1400" b="0" i="0" baseline="0" dirty="0" smtClean="0">
              <a:latin typeface="Country"/>
            </a:rPr>
            <a:t>) do danych.</a:t>
          </a:r>
          <a:br>
            <a:rPr lang="pl-PL" sz="1400" b="0" i="0" baseline="0" dirty="0" smtClean="0">
              <a:latin typeface="Country"/>
            </a:rPr>
          </a:br>
          <a:r>
            <a:rPr lang="pl-PL" sz="1400" b="0" i="0" baseline="0" dirty="0" smtClean="0">
              <a:latin typeface="Country"/>
            </a:rPr>
            <a:t>                             </a:t>
          </a:r>
          <a:r>
            <a:rPr lang="pl-PL" sz="1400" b="0" i="1" baseline="0" dirty="0" smtClean="0">
              <a:latin typeface="Country"/>
            </a:rPr>
            <a:t>Wartość w  modelu: True</a:t>
          </a:r>
          <a:r>
            <a:rPr lang="pl-PL" sz="1400" b="0" i="1" baseline="0" dirty="0" smtClean="0">
              <a:latin typeface="Country"/>
            </a:rPr>
            <a:t> </a:t>
          </a:r>
          <a:endParaRPr lang="pl-PL" sz="1400" i="1" dirty="0">
            <a:latin typeface="Country"/>
          </a:endParaRPr>
        </a:p>
      </dgm:t>
    </dgm:pt>
    <dgm:pt modelId="{BC3610B9-6564-4F56-AA83-E541BBE72D27}" type="parTrans" cxnId="{6D51E8D9-AA8A-4B84-9BAF-B68B3DC93628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15DECD9D-298D-4D00-91BD-DE373D7F84C1}" type="sibTrans" cxnId="{6D51E8D9-AA8A-4B84-9BAF-B68B3DC93628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A64CD970-9AA5-469E-A7B8-C02DF421FC6D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normalize</a:t>
          </a:r>
          <a:r>
            <a:rPr lang="pl-PL" sz="1800" b="0" i="0" baseline="0" dirty="0" smtClean="0">
              <a:latin typeface="Country"/>
            </a:rPr>
            <a:t>:</a:t>
          </a:r>
          <a:r>
            <a:rPr lang="pl-PL" sz="1400" b="0" i="0" baseline="0" dirty="0" smtClean="0">
              <a:latin typeface="Country"/>
            </a:rPr>
            <a:t> Określa, czy dane wejściowe powinny być znormalizowane przed dopasowaniem modelu.                                        	        </a:t>
          </a:r>
          <a:r>
            <a:rPr lang="pl-PL" sz="1400" b="0" i="1" baseline="0" dirty="0" smtClean="0">
              <a:latin typeface="Country"/>
            </a:rPr>
            <a:t>Wartość w modelu: </a:t>
          </a:r>
          <a:r>
            <a:rPr lang="pl-PL" sz="1400" b="0" i="1" baseline="0" dirty="0" err="1" smtClean="0">
              <a:latin typeface="Country"/>
            </a:rPr>
            <a:t>False</a:t>
          </a:r>
          <a:r>
            <a:rPr lang="pl-PL" sz="1400" b="0" i="1" baseline="0" dirty="0" smtClean="0">
              <a:latin typeface="Country"/>
            </a:rPr>
            <a:t> </a:t>
          </a:r>
          <a:endParaRPr lang="pl-PL" sz="1400" i="1" dirty="0">
            <a:latin typeface="Country"/>
          </a:endParaRPr>
        </a:p>
      </dgm:t>
    </dgm:pt>
    <dgm:pt modelId="{3A639A56-8B7C-420A-BF82-8F72F63118DC}" type="parTrans" cxnId="{352FD637-98F8-4BE9-B6E8-B1D4F072CACB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92454526-33DF-4EEA-BA0A-8FE037E7F03F}" type="sibTrans" cxnId="{352FD637-98F8-4BE9-B6E8-B1D4F072CACB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587344F6-C5BF-4E42-8735-C078F119318E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solver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Algorytm optymalizacji do użycia podczas dopasowywania modelu. </a:t>
          </a:r>
          <a:r>
            <a:rPr lang="pl-PL" sz="1400" b="0" i="1" baseline="0" dirty="0" smtClean="0">
              <a:latin typeface="Country"/>
            </a:rPr>
            <a:t>Wartość w modelu: </a:t>
          </a:r>
          <a:r>
            <a:rPr lang="pl-PL" sz="1400" b="0" i="1" baseline="0" dirty="0" err="1" smtClean="0">
              <a:latin typeface="Country"/>
            </a:rPr>
            <a:t>cholesky</a:t>
          </a:r>
          <a:endParaRPr lang="pl-PL" sz="1400" i="1" dirty="0">
            <a:latin typeface="Country"/>
          </a:endParaRPr>
        </a:p>
      </dgm:t>
    </dgm:pt>
    <dgm:pt modelId="{B44D7B01-DC08-484C-B121-186FD3A18C27}" type="parTrans" cxnId="{66AB0001-9BEE-4FE8-8708-72E9E1705876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93446173-15A0-496C-97CF-C1A27559F4CC}" type="sibTrans" cxnId="{66AB0001-9BEE-4FE8-8708-72E9E1705876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CE005952-46CE-4E63-88EE-51995A393F36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max_iter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Maksymalna liczba iteracji algorytmu optymalizacji. </a:t>
          </a:r>
          <a:r>
            <a:rPr lang="pl-PL" sz="1400" b="0" i="1" baseline="0" dirty="0" smtClean="0">
              <a:latin typeface="Country"/>
            </a:rPr>
            <a:t>Wartość w modelu: </a:t>
          </a:r>
          <a:r>
            <a:rPr lang="pl-PL" sz="1400" b="0" i="1" baseline="0" dirty="0" err="1" smtClean="0">
              <a:latin typeface="Country"/>
            </a:rPr>
            <a:t>None</a:t>
          </a:r>
          <a:r>
            <a:rPr lang="pl-PL" sz="1400" b="0" i="1" baseline="0" dirty="0" smtClean="0">
              <a:latin typeface="Country"/>
            </a:rPr>
            <a:t> </a:t>
          </a:r>
          <a:endParaRPr lang="pl-PL" sz="1400" i="1" dirty="0">
            <a:latin typeface="Country"/>
          </a:endParaRPr>
        </a:p>
      </dgm:t>
    </dgm:pt>
    <dgm:pt modelId="{669C42C6-F5DF-4EF4-A5F1-7ECA4E5F2BBE}" type="parTrans" cxnId="{B8479C6A-61C8-40DF-886C-285F6310A1DC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6307F81E-C5F2-4FFA-837E-A7DF148660EF}" type="sibTrans" cxnId="{B8479C6A-61C8-40DF-886C-285F6310A1DC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C8C0379B-CD46-4E98-9E18-0FBAD9C4A626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tol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Tolerancja dla kryterium zbieżności algorytmu optymalizacji. </a:t>
          </a:r>
          <a:r>
            <a:rPr lang="pl-PL" sz="1400" b="0" i="1" baseline="0" dirty="0" smtClean="0">
              <a:latin typeface="Country"/>
            </a:rPr>
            <a:t>Wartość w modelu: 0.01</a:t>
          </a:r>
          <a:r>
            <a:rPr lang="pl-PL" sz="1400" b="0" i="1" baseline="0" dirty="0" smtClean="0">
              <a:latin typeface="Country"/>
            </a:rPr>
            <a:t> </a:t>
          </a:r>
          <a:endParaRPr lang="pl-PL" sz="1400" i="1" dirty="0">
            <a:latin typeface="Country"/>
          </a:endParaRPr>
        </a:p>
      </dgm:t>
    </dgm:pt>
    <dgm:pt modelId="{3B54BC5B-E225-4D83-8FFD-6E6D08405557}" type="parTrans" cxnId="{D73B8CF8-3205-4969-87D5-A0D75B7D7CDF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23367DF2-9ABA-4BDF-BBE3-51A431913194}" type="sibTrans" cxnId="{D73B8CF8-3205-4969-87D5-A0D75B7D7CDF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7997488B-6B25-45DF-BA69-C5348F6FD040}" type="pres">
      <dgm:prSet presAssocID="{9A3C5A12-ABEF-465E-9659-56CC46FD4D64}" presName="Name0" presStyleCnt="0">
        <dgm:presLayoutVars>
          <dgm:chMax val="7"/>
          <dgm:chPref val="7"/>
          <dgm:dir/>
        </dgm:presLayoutVars>
      </dgm:prSet>
      <dgm:spPr/>
    </dgm:pt>
    <dgm:pt modelId="{FFB2697D-C9EF-4563-89E1-2454188ACE6D}" type="pres">
      <dgm:prSet presAssocID="{9A3C5A12-ABEF-465E-9659-56CC46FD4D64}" presName="Name1" presStyleCnt="0"/>
      <dgm:spPr/>
    </dgm:pt>
    <dgm:pt modelId="{C0042634-AE71-4E9F-90D2-55195F143927}" type="pres">
      <dgm:prSet presAssocID="{9A3C5A12-ABEF-465E-9659-56CC46FD4D64}" presName="cycle" presStyleCnt="0"/>
      <dgm:spPr/>
    </dgm:pt>
    <dgm:pt modelId="{043FF09E-8755-452E-B3B8-2BE49F79DD5A}" type="pres">
      <dgm:prSet presAssocID="{9A3C5A12-ABEF-465E-9659-56CC46FD4D64}" presName="srcNode" presStyleLbl="node1" presStyleIdx="0" presStyleCnt="6"/>
      <dgm:spPr/>
    </dgm:pt>
    <dgm:pt modelId="{F7284B87-F08E-494D-98E0-7C9AE549B609}" type="pres">
      <dgm:prSet presAssocID="{9A3C5A12-ABEF-465E-9659-56CC46FD4D64}" presName="conn" presStyleLbl="parChTrans1D2" presStyleIdx="0" presStyleCnt="1"/>
      <dgm:spPr/>
    </dgm:pt>
    <dgm:pt modelId="{DF4550CC-C0CE-4F91-A211-94015E4AA15C}" type="pres">
      <dgm:prSet presAssocID="{9A3C5A12-ABEF-465E-9659-56CC46FD4D64}" presName="extraNode" presStyleLbl="node1" presStyleIdx="0" presStyleCnt="6"/>
      <dgm:spPr/>
    </dgm:pt>
    <dgm:pt modelId="{6AE7BEF5-12C1-4293-8036-0FA050768EB9}" type="pres">
      <dgm:prSet presAssocID="{9A3C5A12-ABEF-465E-9659-56CC46FD4D64}" presName="dstNode" presStyleLbl="node1" presStyleIdx="0" presStyleCnt="6"/>
      <dgm:spPr/>
    </dgm:pt>
    <dgm:pt modelId="{6433AB2D-D435-43FE-BD9E-0B1E2EA9A2B2}" type="pres">
      <dgm:prSet presAssocID="{917645AE-63F4-4F4B-898E-A0E96C364B5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3BA9AF3-4C41-494D-A849-60BA61F2BFA8}" type="pres">
      <dgm:prSet presAssocID="{917645AE-63F4-4F4B-898E-A0E96C364B5C}" presName="accent_1" presStyleCnt="0"/>
      <dgm:spPr/>
    </dgm:pt>
    <dgm:pt modelId="{12706C26-2E38-45CE-B3B6-6EEE23FF6108}" type="pres">
      <dgm:prSet presAssocID="{917645AE-63F4-4F4B-898E-A0E96C364B5C}" presName="accentRepeatNode" presStyleLbl="solidFgAcc1" presStyleIdx="0" presStyleCnt="6"/>
      <dgm:spPr/>
    </dgm:pt>
    <dgm:pt modelId="{06764737-5372-4B18-B8AF-3A574898328E}" type="pres">
      <dgm:prSet presAssocID="{6BAB3EC3-7EFC-4EBB-AF56-B72D6FEC7AD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3BAE66A-50ED-496C-8457-2505C0548A92}" type="pres">
      <dgm:prSet presAssocID="{6BAB3EC3-7EFC-4EBB-AF56-B72D6FEC7AD0}" presName="accent_2" presStyleCnt="0"/>
      <dgm:spPr/>
    </dgm:pt>
    <dgm:pt modelId="{7500088D-A92A-46A4-85E5-08BDD9274DFE}" type="pres">
      <dgm:prSet presAssocID="{6BAB3EC3-7EFC-4EBB-AF56-B72D6FEC7AD0}" presName="accentRepeatNode" presStyleLbl="solidFgAcc1" presStyleIdx="1" presStyleCnt="6"/>
      <dgm:spPr/>
    </dgm:pt>
    <dgm:pt modelId="{1A99169D-AE55-440E-A299-F40587A0885C}" type="pres">
      <dgm:prSet presAssocID="{A64CD970-9AA5-469E-A7B8-C02DF421FC6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0B96C75-00AE-4151-B192-FCE67FFB4218}" type="pres">
      <dgm:prSet presAssocID="{A64CD970-9AA5-469E-A7B8-C02DF421FC6D}" presName="accent_3" presStyleCnt="0"/>
      <dgm:spPr/>
    </dgm:pt>
    <dgm:pt modelId="{B8A5ED75-DA7C-46E6-BAE5-CC41FA501E72}" type="pres">
      <dgm:prSet presAssocID="{A64CD970-9AA5-469E-A7B8-C02DF421FC6D}" presName="accentRepeatNode" presStyleLbl="solidFgAcc1" presStyleIdx="2" presStyleCnt="6"/>
      <dgm:spPr/>
    </dgm:pt>
    <dgm:pt modelId="{09A99E77-43F1-495A-BE87-D02B703F99BD}" type="pres">
      <dgm:prSet presAssocID="{587344F6-C5BF-4E42-8735-C078F119318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421DCDE-D1ED-4BAD-9D60-DBA73B51A0C7}" type="pres">
      <dgm:prSet presAssocID="{587344F6-C5BF-4E42-8735-C078F119318E}" presName="accent_4" presStyleCnt="0"/>
      <dgm:spPr/>
    </dgm:pt>
    <dgm:pt modelId="{C89EAD38-51A8-45D5-B137-D75805112A7B}" type="pres">
      <dgm:prSet presAssocID="{587344F6-C5BF-4E42-8735-C078F119318E}" presName="accentRepeatNode" presStyleLbl="solidFgAcc1" presStyleIdx="3" presStyleCnt="6"/>
      <dgm:spPr/>
    </dgm:pt>
    <dgm:pt modelId="{20CAC922-0C2E-430E-8D51-74D09C790B7B}" type="pres">
      <dgm:prSet presAssocID="{CE005952-46CE-4E63-88EE-51995A393F3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8481C34-6766-400F-8DDE-6DD9C93139F7}" type="pres">
      <dgm:prSet presAssocID="{CE005952-46CE-4E63-88EE-51995A393F36}" presName="accent_5" presStyleCnt="0"/>
      <dgm:spPr/>
    </dgm:pt>
    <dgm:pt modelId="{82CD42D6-23F7-4FAE-9447-96D0F5C1E023}" type="pres">
      <dgm:prSet presAssocID="{CE005952-46CE-4E63-88EE-51995A393F36}" presName="accentRepeatNode" presStyleLbl="solidFgAcc1" presStyleIdx="4" presStyleCnt="6"/>
      <dgm:spPr/>
    </dgm:pt>
    <dgm:pt modelId="{5C01FEF9-5891-4E28-BAAD-E3722594E906}" type="pres">
      <dgm:prSet presAssocID="{C8C0379B-CD46-4E98-9E18-0FBAD9C4A626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AD45960-41A2-409E-9236-22BB603C29D7}" type="pres">
      <dgm:prSet presAssocID="{C8C0379B-CD46-4E98-9E18-0FBAD9C4A626}" presName="accent_6" presStyleCnt="0"/>
      <dgm:spPr/>
    </dgm:pt>
    <dgm:pt modelId="{1B0244E7-DDCA-4770-AC08-73BC4CF265C3}" type="pres">
      <dgm:prSet presAssocID="{C8C0379B-CD46-4E98-9E18-0FBAD9C4A626}" presName="accentRepeatNode" presStyleLbl="solidFgAcc1" presStyleIdx="5" presStyleCnt="6"/>
      <dgm:spPr/>
    </dgm:pt>
  </dgm:ptLst>
  <dgm:cxnLst>
    <dgm:cxn modelId="{B8479C6A-61C8-40DF-886C-285F6310A1DC}" srcId="{9A3C5A12-ABEF-465E-9659-56CC46FD4D64}" destId="{CE005952-46CE-4E63-88EE-51995A393F36}" srcOrd="4" destOrd="0" parTransId="{669C42C6-F5DF-4EF4-A5F1-7ECA4E5F2BBE}" sibTransId="{6307F81E-C5F2-4FFA-837E-A7DF148660EF}"/>
    <dgm:cxn modelId="{6D51E8D9-AA8A-4B84-9BAF-B68B3DC93628}" srcId="{9A3C5A12-ABEF-465E-9659-56CC46FD4D64}" destId="{6BAB3EC3-7EFC-4EBB-AF56-B72D6FEC7AD0}" srcOrd="1" destOrd="0" parTransId="{BC3610B9-6564-4F56-AA83-E541BBE72D27}" sibTransId="{15DECD9D-298D-4D00-91BD-DE373D7F84C1}"/>
    <dgm:cxn modelId="{66AB0001-9BEE-4FE8-8708-72E9E1705876}" srcId="{9A3C5A12-ABEF-465E-9659-56CC46FD4D64}" destId="{587344F6-C5BF-4E42-8735-C078F119318E}" srcOrd="3" destOrd="0" parTransId="{B44D7B01-DC08-484C-B121-186FD3A18C27}" sibTransId="{93446173-15A0-496C-97CF-C1A27559F4CC}"/>
    <dgm:cxn modelId="{352FD637-98F8-4BE9-B6E8-B1D4F072CACB}" srcId="{9A3C5A12-ABEF-465E-9659-56CC46FD4D64}" destId="{A64CD970-9AA5-469E-A7B8-C02DF421FC6D}" srcOrd="2" destOrd="0" parTransId="{3A639A56-8B7C-420A-BF82-8F72F63118DC}" sibTransId="{92454526-33DF-4EEA-BA0A-8FE037E7F03F}"/>
    <dgm:cxn modelId="{125E0D26-EFF2-404B-A4C8-5FA6B7EADBA9}" srcId="{9A3C5A12-ABEF-465E-9659-56CC46FD4D64}" destId="{917645AE-63F4-4F4B-898E-A0E96C364B5C}" srcOrd="0" destOrd="0" parTransId="{560094B3-F9A4-4A15-AB2D-1D17BA070D47}" sibTransId="{B253AF9F-213E-4AB7-9FEA-0F2F11C4FED7}"/>
    <dgm:cxn modelId="{DEE399AA-B153-458A-B986-186BF35A31ED}" type="presOf" srcId="{6BAB3EC3-7EFC-4EBB-AF56-B72D6FEC7AD0}" destId="{06764737-5372-4B18-B8AF-3A574898328E}" srcOrd="0" destOrd="0" presId="urn:microsoft.com/office/officeart/2008/layout/VerticalCurvedList"/>
    <dgm:cxn modelId="{DAEC3F0D-71D1-42AE-B523-21299D3EB14D}" type="presOf" srcId="{917645AE-63F4-4F4B-898E-A0E96C364B5C}" destId="{6433AB2D-D435-43FE-BD9E-0B1E2EA9A2B2}" srcOrd="0" destOrd="0" presId="urn:microsoft.com/office/officeart/2008/layout/VerticalCurvedList"/>
    <dgm:cxn modelId="{45B92651-B138-4D9F-95E1-3FEF257E2CDC}" type="presOf" srcId="{587344F6-C5BF-4E42-8735-C078F119318E}" destId="{09A99E77-43F1-495A-BE87-D02B703F99BD}" srcOrd="0" destOrd="0" presId="urn:microsoft.com/office/officeart/2008/layout/VerticalCurvedList"/>
    <dgm:cxn modelId="{1FF0DBF1-C53E-43F1-80E7-0F829B332622}" type="presOf" srcId="{A64CD970-9AA5-469E-A7B8-C02DF421FC6D}" destId="{1A99169D-AE55-440E-A299-F40587A0885C}" srcOrd="0" destOrd="0" presId="urn:microsoft.com/office/officeart/2008/layout/VerticalCurvedList"/>
    <dgm:cxn modelId="{D73B8CF8-3205-4969-87D5-A0D75B7D7CDF}" srcId="{9A3C5A12-ABEF-465E-9659-56CC46FD4D64}" destId="{C8C0379B-CD46-4E98-9E18-0FBAD9C4A626}" srcOrd="5" destOrd="0" parTransId="{3B54BC5B-E225-4D83-8FFD-6E6D08405557}" sibTransId="{23367DF2-9ABA-4BDF-BBE3-51A431913194}"/>
    <dgm:cxn modelId="{EB473D6E-EF52-4AF8-8CFC-12A19FC2A9A3}" type="presOf" srcId="{9A3C5A12-ABEF-465E-9659-56CC46FD4D64}" destId="{7997488B-6B25-45DF-BA69-C5348F6FD040}" srcOrd="0" destOrd="0" presId="urn:microsoft.com/office/officeart/2008/layout/VerticalCurvedList"/>
    <dgm:cxn modelId="{DAF63D2C-B8A4-4FF0-9489-213EBBA74A5C}" type="presOf" srcId="{CE005952-46CE-4E63-88EE-51995A393F36}" destId="{20CAC922-0C2E-430E-8D51-74D09C790B7B}" srcOrd="0" destOrd="0" presId="urn:microsoft.com/office/officeart/2008/layout/VerticalCurvedList"/>
    <dgm:cxn modelId="{01E57B1F-A12B-43E7-A8E0-88925148FE74}" type="presOf" srcId="{C8C0379B-CD46-4E98-9E18-0FBAD9C4A626}" destId="{5C01FEF9-5891-4E28-BAAD-E3722594E906}" srcOrd="0" destOrd="0" presId="urn:microsoft.com/office/officeart/2008/layout/VerticalCurvedList"/>
    <dgm:cxn modelId="{2A1341F6-53BB-459F-8ADC-295493E34549}" type="presOf" srcId="{B253AF9F-213E-4AB7-9FEA-0F2F11C4FED7}" destId="{F7284B87-F08E-494D-98E0-7C9AE549B609}" srcOrd="0" destOrd="0" presId="urn:microsoft.com/office/officeart/2008/layout/VerticalCurvedList"/>
    <dgm:cxn modelId="{B01F3AD0-0A77-4850-960D-7FA381C8D3C4}" type="presParOf" srcId="{7997488B-6B25-45DF-BA69-C5348F6FD040}" destId="{FFB2697D-C9EF-4563-89E1-2454188ACE6D}" srcOrd="0" destOrd="0" presId="urn:microsoft.com/office/officeart/2008/layout/VerticalCurvedList"/>
    <dgm:cxn modelId="{5B3411F3-2459-4455-B9A8-3820D3845C88}" type="presParOf" srcId="{FFB2697D-C9EF-4563-89E1-2454188ACE6D}" destId="{C0042634-AE71-4E9F-90D2-55195F143927}" srcOrd="0" destOrd="0" presId="urn:microsoft.com/office/officeart/2008/layout/VerticalCurvedList"/>
    <dgm:cxn modelId="{7BC11855-4CCC-4D04-9C61-23C4A84361BA}" type="presParOf" srcId="{C0042634-AE71-4E9F-90D2-55195F143927}" destId="{043FF09E-8755-452E-B3B8-2BE49F79DD5A}" srcOrd="0" destOrd="0" presId="urn:microsoft.com/office/officeart/2008/layout/VerticalCurvedList"/>
    <dgm:cxn modelId="{F0212972-3953-4A0B-AF28-9C9B8F40A819}" type="presParOf" srcId="{C0042634-AE71-4E9F-90D2-55195F143927}" destId="{F7284B87-F08E-494D-98E0-7C9AE549B609}" srcOrd="1" destOrd="0" presId="urn:microsoft.com/office/officeart/2008/layout/VerticalCurvedList"/>
    <dgm:cxn modelId="{5BA62C50-B0A4-44EC-9A40-628A47F5EFC1}" type="presParOf" srcId="{C0042634-AE71-4E9F-90D2-55195F143927}" destId="{DF4550CC-C0CE-4F91-A211-94015E4AA15C}" srcOrd="2" destOrd="0" presId="urn:microsoft.com/office/officeart/2008/layout/VerticalCurvedList"/>
    <dgm:cxn modelId="{6BDB8784-AA65-467F-B802-62890C9054B4}" type="presParOf" srcId="{C0042634-AE71-4E9F-90D2-55195F143927}" destId="{6AE7BEF5-12C1-4293-8036-0FA050768EB9}" srcOrd="3" destOrd="0" presId="urn:microsoft.com/office/officeart/2008/layout/VerticalCurvedList"/>
    <dgm:cxn modelId="{F03D5D89-D564-46AD-8AB3-96BB2E672777}" type="presParOf" srcId="{FFB2697D-C9EF-4563-89E1-2454188ACE6D}" destId="{6433AB2D-D435-43FE-BD9E-0B1E2EA9A2B2}" srcOrd="1" destOrd="0" presId="urn:microsoft.com/office/officeart/2008/layout/VerticalCurvedList"/>
    <dgm:cxn modelId="{7CD1428D-519D-41B5-A615-01C6E79D8008}" type="presParOf" srcId="{FFB2697D-C9EF-4563-89E1-2454188ACE6D}" destId="{A3BA9AF3-4C41-494D-A849-60BA61F2BFA8}" srcOrd="2" destOrd="0" presId="urn:microsoft.com/office/officeart/2008/layout/VerticalCurvedList"/>
    <dgm:cxn modelId="{826A5606-C1CB-4192-9D33-2FB38056A317}" type="presParOf" srcId="{A3BA9AF3-4C41-494D-A849-60BA61F2BFA8}" destId="{12706C26-2E38-45CE-B3B6-6EEE23FF6108}" srcOrd="0" destOrd="0" presId="urn:microsoft.com/office/officeart/2008/layout/VerticalCurvedList"/>
    <dgm:cxn modelId="{75AE6C88-C272-4ABE-8C66-1AD2858260B3}" type="presParOf" srcId="{FFB2697D-C9EF-4563-89E1-2454188ACE6D}" destId="{06764737-5372-4B18-B8AF-3A574898328E}" srcOrd="3" destOrd="0" presId="urn:microsoft.com/office/officeart/2008/layout/VerticalCurvedList"/>
    <dgm:cxn modelId="{096F2353-5B42-4EC4-825D-87DA5F8D428B}" type="presParOf" srcId="{FFB2697D-C9EF-4563-89E1-2454188ACE6D}" destId="{F3BAE66A-50ED-496C-8457-2505C0548A92}" srcOrd="4" destOrd="0" presId="urn:microsoft.com/office/officeart/2008/layout/VerticalCurvedList"/>
    <dgm:cxn modelId="{3EE95CB5-358D-4012-BE24-AF6DE4B6772C}" type="presParOf" srcId="{F3BAE66A-50ED-496C-8457-2505C0548A92}" destId="{7500088D-A92A-46A4-85E5-08BDD9274DFE}" srcOrd="0" destOrd="0" presId="urn:microsoft.com/office/officeart/2008/layout/VerticalCurvedList"/>
    <dgm:cxn modelId="{395ABF92-63E9-43D0-B777-3BEC18D7A5C8}" type="presParOf" srcId="{FFB2697D-C9EF-4563-89E1-2454188ACE6D}" destId="{1A99169D-AE55-440E-A299-F40587A0885C}" srcOrd="5" destOrd="0" presId="urn:microsoft.com/office/officeart/2008/layout/VerticalCurvedList"/>
    <dgm:cxn modelId="{F9422F17-5B7D-4070-8060-5F6BB6098154}" type="presParOf" srcId="{FFB2697D-C9EF-4563-89E1-2454188ACE6D}" destId="{E0B96C75-00AE-4151-B192-FCE67FFB4218}" srcOrd="6" destOrd="0" presId="urn:microsoft.com/office/officeart/2008/layout/VerticalCurvedList"/>
    <dgm:cxn modelId="{C2B71203-CB55-4F75-B17C-9E16AFAE6157}" type="presParOf" srcId="{E0B96C75-00AE-4151-B192-FCE67FFB4218}" destId="{B8A5ED75-DA7C-46E6-BAE5-CC41FA501E72}" srcOrd="0" destOrd="0" presId="urn:microsoft.com/office/officeart/2008/layout/VerticalCurvedList"/>
    <dgm:cxn modelId="{60B7C4D3-9BD6-4BDA-9A51-15FC27E65A8E}" type="presParOf" srcId="{FFB2697D-C9EF-4563-89E1-2454188ACE6D}" destId="{09A99E77-43F1-495A-BE87-D02B703F99BD}" srcOrd="7" destOrd="0" presId="urn:microsoft.com/office/officeart/2008/layout/VerticalCurvedList"/>
    <dgm:cxn modelId="{605C6EF0-AA9C-4079-9938-B3A148208DC5}" type="presParOf" srcId="{FFB2697D-C9EF-4563-89E1-2454188ACE6D}" destId="{A421DCDE-D1ED-4BAD-9D60-DBA73B51A0C7}" srcOrd="8" destOrd="0" presId="urn:microsoft.com/office/officeart/2008/layout/VerticalCurvedList"/>
    <dgm:cxn modelId="{245DA504-A04A-48E7-A238-6BE7548E4F96}" type="presParOf" srcId="{A421DCDE-D1ED-4BAD-9D60-DBA73B51A0C7}" destId="{C89EAD38-51A8-45D5-B137-D75805112A7B}" srcOrd="0" destOrd="0" presId="urn:microsoft.com/office/officeart/2008/layout/VerticalCurvedList"/>
    <dgm:cxn modelId="{FD5456CA-C7F6-4766-B92F-5E4B4C1FA727}" type="presParOf" srcId="{FFB2697D-C9EF-4563-89E1-2454188ACE6D}" destId="{20CAC922-0C2E-430E-8D51-74D09C790B7B}" srcOrd="9" destOrd="0" presId="urn:microsoft.com/office/officeart/2008/layout/VerticalCurvedList"/>
    <dgm:cxn modelId="{471EBBDF-C640-4009-9EF9-6D05352D9D59}" type="presParOf" srcId="{FFB2697D-C9EF-4563-89E1-2454188ACE6D}" destId="{98481C34-6766-400F-8DDE-6DD9C93139F7}" srcOrd="10" destOrd="0" presId="urn:microsoft.com/office/officeart/2008/layout/VerticalCurvedList"/>
    <dgm:cxn modelId="{8370734E-ED62-4FF4-A591-7C0112D38DD6}" type="presParOf" srcId="{98481C34-6766-400F-8DDE-6DD9C93139F7}" destId="{82CD42D6-23F7-4FAE-9447-96D0F5C1E023}" srcOrd="0" destOrd="0" presId="urn:microsoft.com/office/officeart/2008/layout/VerticalCurvedList"/>
    <dgm:cxn modelId="{87512488-5A17-4B64-8E6A-EA985AD9CBAC}" type="presParOf" srcId="{FFB2697D-C9EF-4563-89E1-2454188ACE6D}" destId="{5C01FEF9-5891-4E28-BAAD-E3722594E906}" srcOrd="11" destOrd="0" presId="urn:microsoft.com/office/officeart/2008/layout/VerticalCurvedList"/>
    <dgm:cxn modelId="{54606CE2-2807-4A5D-A306-0FD2A4B9AE6B}" type="presParOf" srcId="{FFB2697D-C9EF-4563-89E1-2454188ACE6D}" destId="{DAD45960-41A2-409E-9236-22BB603C29D7}" srcOrd="12" destOrd="0" presId="urn:microsoft.com/office/officeart/2008/layout/VerticalCurvedList"/>
    <dgm:cxn modelId="{4D442CF0-36F9-4C81-9DB0-DF7D1C89240A}" type="presParOf" srcId="{DAD45960-41A2-409E-9236-22BB603C29D7}" destId="{1B0244E7-DDCA-4770-AC08-73BC4CF265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E925-6346-48C0-974A-C90685A21C51}">
      <dsp:nvSpPr>
        <dsp:cNvPr id="0" name=""/>
        <dsp:cNvSpPr/>
      </dsp:nvSpPr>
      <dsp:spPr>
        <a:xfrm>
          <a:off x="3896360" y="250"/>
          <a:ext cx="5844540" cy="9754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wartości odstających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kropek na przecinki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znaku waluty i spacji pomiędzy liczbami</a:t>
          </a:r>
          <a:endParaRPr lang="pl-PL" sz="1600" kern="1200" dirty="0">
            <a:latin typeface="Country"/>
          </a:endParaRPr>
        </a:p>
      </dsp:txBody>
      <dsp:txXfrm>
        <a:off x="3896360" y="122181"/>
        <a:ext cx="5478749" cy="731583"/>
      </dsp:txXfrm>
    </dsp:sp>
    <dsp:sp modelId="{C0186140-5617-40F5-A82E-0BB739E6D6AD}">
      <dsp:nvSpPr>
        <dsp:cNvPr id="0" name=""/>
        <dsp:cNvSpPr/>
      </dsp:nvSpPr>
      <dsp:spPr>
        <a:xfrm>
          <a:off x="0" y="250"/>
          <a:ext cx="3896360" cy="975444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Price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7617" y="47867"/>
        <a:ext cx="3801126" cy="880210"/>
      </dsp:txXfrm>
    </dsp:sp>
    <dsp:sp modelId="{239FE4BF-0B9E-40A4-A2EB-3EA69848170F}">
      <dsp:nvSpPr>
        <dsp:cNvPr id="0" name=""/>
        <dsp:cNvSpPr/>
      </dsp:nvSpPr>
      <dsp:spPr>
        <a:xfrm>
          <a:off x="3896360" y="1073238"/>
          <a:ext cx="5844540" cy="9754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braków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float</a:t>
          </a:r>
          <a:r>
            <a:rPr lang="pl-PL" sz="1600" kern="1200" dirty="0" smtClean="0"/>
            <a:t>’</a:t>
          </a:r>
          <a:endParaRPr lang="pl-PL" sz="1600" kern="1200" dirty="0"/>
        </a:p>
      </dsp:txBody>
      <dsp:txXfrm>
        <a:off x="3896360" y="1195169"/>
        <a:ext cx="5478749" cy="731583"/>
      </dsp:txXfrm>
    </dsp:sp>
    <dsp:sp modelId="{9262883B-5652-4B69-8049-7A71469A0851}">
      <dsp:nvSpPr>
        <dsp:cNvPr id="0" name=""/>
        <dsp:cNvSpPr/>
      </dsp:nvSpPr>
      <dsp:spPr>
        <a:xfrm>
          <a:off x="0" y="1073238"/>
          <a:ext cx="3896360" cy="975444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Metric</a:t>
          </a:r>
          <a:r>
            <a:rPr lang="pl-PL" sz="2800" kern="1200" dirty="0" smtClean="0">
              <a:latin typeface="Country"/>
            </a:rPr>
            <a:t> </a:t>
          </a:r>
          <a:r>
            <a:rPr lang="pl-PL" sz="2800" kern="1200" dirty="0" err="1" smtClean="0">
              <a:latin typeface="Country"/>
            </a:rPr>
            <a:t>area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7617" y="1120855"/>
        <a:ext cx="3801126" cy="880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E925-6346-48C0-974A-C90685A21C51}">
      <dsp:nvSpPr>
        <dsp:cNvPr id="0" name=""/>
        <dsp:cNvSpPr/>
      </dsp:nvSpPr>
      <dsp:spPr>
        <a:xfrm>
          <a:off x="3896360" y="250"/>
          <a:ext cx="5844540" cy="975444"/>
        </a:xfrm>
        <a:prstGeom prst="rightArrow">
          <a:avLst>
            <a:gd name="adj1" fmla="val 75000"/>
            <a:gd name="adj2" fmla="val 50000"/>
          </a:avLst>
        </a:prstGeom>
        <a:solidFill>
          <a:srgbClr val="3F6DC1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Uporządkowanie nazw dzielnic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nazw ulic</a:t>
          </a:r>
          <a:endParaRPr lang="pl-PL" sz="1600" kern="1200" dirty="0">
            <a:latin typeface="Country"/>
          </a:endParaRPr>
        </a:p>
      </dsp:txBody>
      <dsp:txXfrm>
        <a:off x="3896360" y="122181"/>
        <a:ext cx="5478749" cy="731583"/>
      </dsp:txXfrm>
    </dsp:sp>
    <dsp:sp modelId="{C0186140-5617-40F5-A82E-0BB739E6D6AD}">
      <dsp:nvSpPr>
        <dsp:cNvPr id="0" name=""/>
        <dsp:cNvSpPr/>
      </dsp:nvSpPr>
      <dsp:spPr>
        <a:xfrm>
          <a:off x="0" y="250"/>
          <a:ext cx="3896360" cy="975444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District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7617" y="47867"/>
        <a:ext cx="3801126" cy="880210"/>
      </dsp:txXfrm>
    </dsp:sp>
    <dsp:sp modelId="{239FE4BF-0B9E-40A4-A2EB-3EA69848170F}">
      <dsp:nvSpPr>
        <dsp:cNvPr id="0" name=""/>
        <dsp:cNvSpPr/>
      </dsp:nvSpPr>
      <dsp:spPr>
        <a:xfrm>
          <a:off x="3896360" y="1073238"/>
          <a:ext cx="5844540" cy="975444"/>
        </a:xfrm>
        <a:prstGeom prst="rightArrow">
          <a:avLst>
            <a:gd name="adj1" fmla="val 75000"/>
            <a:gd name="adj2" fmla="val 50000"/>
          </a:avLst>
        </a:prstGeom>
        <a:solidFill>
          <a:srgbClr val="CF5F13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braków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int</a:t>
          </a:r>
          <a:r>
            <a:rPr lang="pl-PL" sz="1600" kern="1200" dirty="0" smtClean="0">
              <a:latin typeface="Country"/>
            </a:rPr>
            <a:t>’</a:t>
          </a:r>
          <a:endParaRPr lang="pl-PL" sz="1600" kern="1200" dirty="0">
            <a:latin typeface="Country"/>
          </a:endParaRPr>
        </a:p>
      </dsp:txBody>
      <dsp:txXfrm>
        <a:off x="3896360" y="1195169"/>
        <a:ext cx="5478749" cy="731583"/>
      </dsp:txXfrm>
    </dsp:sp>
    <dsp:sp modelId="{9262883B-5652-4B69-8049-7A71469A0851}">
      <dsp:nvSpPr>
        <dsp:cNvPr id="0" name=""/>
        <dsp:cNvSpPr/>
      </dsp:nvSpPr>
      <dsp:spPr>
        <a:xfrm>
          <a:off x="0" y="1073238"/>
          <a:ext cx="3896360" cy="975444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Year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7617" y="1120855"/>
        <a:ext cx="3801126" cy="880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E925-6346-48C0-974A-C90685A21C51}">
      <dsp:nvSpPr>
        <dsp:cNvPr id="0" name=""/>
        <dsp:cNvSpPr/>
      </dsp:nvSpPr>
      <dsp:spPr>
        <a:xfrm>
          <a:off x="3896360" y="250"/>
          <a:ext cx="5844540" cy="975444"/>
        </a:xfrm>
        <a:prstGeom prst="rightArrow">
          <a:avLst>
            <a:gd name="adj1" fmla="val 75000"/>
            <a:gd name="adj2" fmla="val 50000"/>
          </a:avLst>
        </a:prstGeom>
        <a:solidFill>
          <a:srgbClr val="6B82A1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braków i wartości odstających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int</a:t>
          </a:r>
          <a:r>
            <a:rPr lang="pl-PL" sz="1600" kern="1200" dirty="0" smtClean="0">
              <a:latin typeface="Country"/>
            </a:rPr>
            <a:t>’</a:t>
          </a:r>
          <a:endParaRPr lang="pl-PL" sz="1600" kern="1200" dirty="0">
            <a:latin typeface="Country"/>
          </a:endParaRPr>
        </a:p>
      </dsp:txBody>
      <dsp:txXfrm>
        <a:off x="3896360" y="122181"/>
        <a:ext cx="5478749" cy="731583"/>
      </dsp:txXfrm>
    </dsp:sp>
    <dsp:sp modelId="{C0186140-5617-40F5-A82E-0BB739E6D6AD}">
      <dsp:nvSpPr>
        <dsp:cNvPr id="0" name=""/>
        <dsp:cNvSpPr/>
      </dsp:nvSpPr>
      <dsp:spPr>
        <a:xfrm>
          <a:off x="0" y="250"/>
          <a:ext cx="3896360" cy="975444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Rooms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7617" y="47867"/>
        <a:ext cx="3801126" cy="880210"/>
      </dsp:txXfrm>
    </dsp:sp>
    <dsp:sp modelId="{239FE4BF-0B9E-40A4-A2EB-3EA69848170F}">
      <dsp:nvSpPr>
        <dsp:cNvPr id="0" name=""/>
        <dsp:cNvSpPr/>
      </dsp:nvSpPr>
      <dsp:spPr>
        <a:xfrm>
          <a:off x="3896360" y="1073238"/>
          <a:ext cx="5844540" cy="975444"/>
        </a:xfrm>
        <a:prstGeom prst="rightArrow">
          <a:avLst>
            <a:gd name="adj1" fmla="val 75000"/>
            <a:gd name="adj2" fmla="val 50000"/>
          </a:avLst>
        </a:prstGeom>
        <a:solidFill>
          <a:srgbClr val="E28974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braków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int</a:t>
          </a:r>
          <a:r>
            <a:rPr lang="pl-PL" sz="1600" kern="1200" dirty="0" smtClean="0">
              <a:latin typeface="Country"/>
            </a:rPr>
            <a:t>’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Liczenie piętra od 1 (niezbędne do ML)</a:t>
          </a:r>
          <a:endParaRPr lang="pl-PL" sz="1600" kern="1200" dirty="0">
            <a:latin typeface="Country"/>
          </a:endParaRPr>
        </a:p>
      </dsp:txBody>
      <dsp:txXfrm>
        <a:off x="3896360" y="1195169"/>
        <a:ext cx="5478749" cy="731583"/>
      </dsp:txXfrm>
    </dsp:sp>
    <dsp:sp modelId="{9262883B-5652-4B69-8049-7A71469A0851}">
      <dsp:nvSpPr>
        <dsp:cNvPr id="0" name=""/>
        <dsp:cNvSpPr/>
      </dsp:nvSpPr>
      <dsp:spPr>
        <a:xfrm>
          <a:off x="0" y="1073238"/>
          <a:ext cx="3896360" cy="97544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Floor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7617" y="1120855"/>
        <a:ext cx="3801126" cy="880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84B87-F08E-494D-98E0-7C9AE549B609}">
      <dsp:nvSpPr>
        <dsp:cNvPr id="0" name=""/>
        <dsp:cNvSpPr/>
      </dsp:nvSpPr>
      <dsp:spPr>
        <a:xfrm>
          <a:off x="-5206305" y="-797443"/>
          <a:ext cx="6199792" cy="6199792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3AB2D-D435-43FE-BD9E-0B1E2EA9A2B2}">
      <dsp:nvSpPr>
        <dsp:cNvPr id="0" name=""/>
        <dsp:cNvSpPr/>
      </dsp:nvSpPr>
      <dsp:spPr>
        <a:xfrm>
          <a:off x="370512" y="242494"/>
          <a:ext cx="10132205" cy="484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81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alpha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Parametr </a:t>
          </a:r>
          <a:r>
            <a:rPr lang="pl-PL" sz="1400" b="0" i="0" kern="1200" baseline="0" dirty="0" err="1" smtClean="0">
              <a:latin typeface="Country"/>
            </a:rPr>
            <a:t>regularyzacji</a:t>
          </a:r>
          <a:r>
            <a:rPr lang="pl-PL" sz="1400" b="0" i="0" kern="1200" baseline="0" dirty="0" smtClean="0">
              <a:latin typeface="Country"/>
            </a:rPr>
            <a:t> kontrolujący siłę </a:t>
          </a:r>
          <a:r>
            <a:rPr lang="pl-PL" sz="1400" b="0" i="0" kern="1200" baseline="0" dirty="0" err="1" smtClean="0">
              <a:latin typeface="Country"/>
            </a:rPr>
            <a:t>regularyzacji</a:t>
          </a:r>
          <a:r>
            <a:rPr lang="pl-PL" sz="1400" b="0" i="0" kern="1200" baseline="0" dirty="0" smtClean="0">
              <a:latin typeface="Country"/>
            </a:rPr>
            <a:t> L2. </a:t>
          </a:r>
          <a:r>
            <a:rPr lang="pl-PL" sz="1400" b="0" i="1" kern="1200" baseline="0" dirty="0" smtClean="0">
              <a:latin typeface="Country"/>
            </a:rPr>
            <a:t>Wartość w modelu: 1</a:t>
          </a:r>
          <a:endParaRPr lang="pl-PL" sz="1400" i="1" kern="1200" dirty="0">
            <a:latin typeface="Country"/>
          </a:endParaRPr>
        </a:p>
      </dsp:txBody>
      <dsp:txXfrm>
        <a:off x="370512" y="242494"/>
        <a:ext cx="10132205" cy="484804"/>
      </dsp:txXfrm>
    </dsp:sp>
    <dsp:sp modelId="{12706C26-2E38-45CE-B3B6-6EEE23FF6108}">
      <dsp:nvSpPr>
        <dsp:cNvPr id="0" name=""/>
        <dsp:cNvSpPr/>
      </dsp:nvSpPr>
      <dsp:spPr>
        <a:xfrm>
          <a:off x="67510" y="181893"/>
          <a:ext cx="606005" cy="60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64737-5372-4B18-B8AF-3A574898328E}">
      <dsp:nvSpPr>
        <dsp:cNvPr id="0" name=""/>
        <dsp:cNvSpPr/>
      </dsp:nvSpPr>
      <dsp:spPr>
        <a:xfrm>
          <a:off x="769297" y="969608"/>
          <a:ext cx="9733420" cy="484804"/>
        </a:xfrm>
        <a:prstGeom prst="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81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fit_intercept</a:t>
          </a:r>
          <a:r>
            <a:rPr lang="pl-PL" sz="1800" b="0" i="0" kern="1200" baseline="0" dirty="0" smtClean="0">
              <a:latin typeface="Country"/>
            </a:rPr>
            <a:t>: O</a:t>
          </a:r>
          <a:r>
            <a:rPr lang="pl-PL" sz="1400" b="0" i="0" kern="1200" baseline="0" dirty="0" smtClean="0">
              <a:latin typeface="Country"/>
            </a:rPr>
            <a:t>kreśla, czy należy dopasować przesunięcie (</a:t>
          </a:r>
          <a:r>
            <a:rPr lang="pl-PL" sz="1400" b="0" i="0" kern="1200" baseline="0" dirty="0" err="1" smtClean="0">
              <a:latin typeface="Country"/>
            </a:rPr>
            <a:t>intercept</a:t>
          </a:r>
          <a:r>
            <a:rPr lang="pl-PL" sz="1400" b="0" i="0" kern="1200" baseline="0" dirty="0" smtClean="0">
              <a:latin typeface="Country"/>
            </a:rPr>
            <a:t>) do danych.</a:t>
          </a:r>
          <a:br>
            <a:rPr lang="pl-PL" sz="1400" b="0" i="0" kern="1200" baseline="0" dirty="0" smtClean="0">
              <a:latin typeface="Country"/>
            </a:rPr>
          </a:br>
          <a:r>
            <a:rPr lang="pl-PL" sz="1400" b="0" i="0" kern="1200" baseline="0" dirty="0" smtClean="0">
              <a:latin typeface="Country"/>
            </a:rPr>
            <a:t>                             </a:t>
          </a:r>
          <a:r>
            <a:rPr lang="pl-PL" sz="1400" b="0" i="1" kern="1200" baseline="0" dirty="0" smtClean="0">
              <a:latin typeface="Country"/>
            </a:rPr>
            <a:t>Wartość w  modelu: True</a:t>
          </a:r>
          <a:r>
            <a:rPr lang="pl-PL" sz="1400" b="0" i="1" kern="1200" baseline="0" dirty="0" smtClean="0">
              <a:latin typeface="Country"/>
            </a:rPr>
            <a:t> </a:t>
          </a:r>
          <a:endParaRPr lang="pl-PL" sz="1400" i="1" kern="1200" dirty="0">
            <a:latin typeface="Country"/>
          </a:endParaRPr>
        </a:p>
      </dsp:txBody>
      <dsp:txXfrm>
        <a:off x="769297" y="969608"/>
        <a:ext cx="9733420" cy="484804"/>
      </dsp:txXfrm>
    </dsp:sp>
    <dsp:sp modelId="{7500088D-A92A-46A4-85E5-08BDD9274DFE}">
      <dsp:nvSpPr>
        <dsp:cNvPr id="0" name=""/>
        <dsp:cNvSpPr/>
      </dsp:nvSpPr>
      <dsp:spPr>
        <a:xfrm>
          <a:off x="466294" y="909008"/>
          <a:ext cx="606005" cy="60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9169D-AE55-440E-A299-F40587A0885C}">
      <dsp:nvSpPr>
        <dsp:cNvPr id="0" name=""/>
        <dsp:cNvSpPr/>
      </dsp:nvSpPr>
      <dsp:spPr>
        <a:xfrm>
          <a:off x="951651" y="1696723"/>
          <a:ext cx="9551066" cy="484804"/>
        </a:xfrm>
        <a:prstGeom prst="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81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normalize</a:t>
          </a:r>
          <a:r>
            <a:rPr lang="pl-PL" sz="1800" b="0" i="0" kern="1200" baseline="0" dirty="0" smtClean="0">
              <a:latin typeface="Country"/>
            </a:rPr>
            <a:t>:</a:t>
          </a:r>
          <a:r>
            <a:rPr lang="pl-PL" sz="1400" b="0" i="0" kern="1200" baseline="0" dirty="0" smtClean="0">
              <a:latin typeface="Country"/>
            </a:rPr>
            <a:t> Określa, czy dane wejściowe powinny być znormalizowane przed dopasowaniem modelu.                                        	        </a:t>
          </a:r>
          <a:r>
            <a:rPr lang="pl-PL" sz="1400" b="0" i="1" kern="1200" baseline="0" dirty="0" smtClean="0">
              <a:latin typeface="Country"/>
            </a:rPr>
            <a:t>Wartość w modelu: </a:t>
          </a:r>
          <a:r>
            <a:rPr lang="pl-PL" sz="1400" b="0" i="1" kern="1200" baseline="0" dirty="0" err="1" smtClean="0">
              <a:latin typeface="Country"/>
            </a:rPr>
            <a:t>False</a:t>
          </a:r>
          <a:r>
            <a:rPr lang="pl-PL" sz="1400" b="0" i="1" kern="1200" baseline="0" dirty="0" smtClean="0">
              <a:latin typeface="Country"/>
            </a:rPr>
            <a:t> </a:t>
          </a:r>
          <a:endParaRPr lang="pl-PL" sz="1400" i="1" kern="1200" dirty="0">
            <a:latin typeface="Country"/>
          </a:endParaRPr>
        </a:p>
      </dsp:txBody>
      <dsp:txXfrm>
        <a:off x="951651" y="1696723"/>
        <a:ext cx="9551066" cy="484804"/>
      </dsp:txXfrm>
    </dsp:sp>
    <dsp:sp modelId="{B8A5ED75-DA7C-46E6-BAE5-CC41FA501E72}">
      <dsp:nvSpPr>
        <dsp:cNvPr id="0" name=""/>
        <dsp:cNvSpPr/>
      </dsp:nvSpPr>
      <dsp:spPr>
        <a:xfrm>
          <a:off x="648649" y="1636122"/>
          <a:ext cx="606005" cy="60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99E77-43F1-495A-BE87-D02B703F99BD}">
      <dsp:nvSpPr>
        <dsp:cNvPr id="0" name=""/>
        <dsp:cNvSpPr/>
      </dsp:nvSpPr>
      <dsp:spPr>
        <a:xfrm>
          <a:off x="951651" y="2423377"/>
          <a:ext cx="9551066" cy="484804"/>
        </a:xfrm>
        <a:prstGeom prst="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81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solver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Algorytm optymalizacji do użycia podczas dopasowywania modelu. </a:t>
          </a:r>
          <a:r>
            <a:rPr lang="pl-PL" sz="1400" b="0" i="1" kern="1200" baseline="0" dirty="0" smtClean="0">
              <a:latin typeface="Country"/>
            </a:rPr>
            <a:t>Wartość w modelu: </a:t>
          </a:r>
          <a:r>
            <a:rPr lang="pl-PL" sz="1400" b="0" i="1" kern="1200" baseline="0" dirty="0" err="1" smtClean="0">
              <a:latin typeface="Country"/>
            </a:rPr>
            <a:t>cholesky</a:t>
          </a:r>
          <a:endParaRPr lang="pl-PL" sz="1400" i="1" kern="1200" dirty="0">
            <a:latin typeface="Country"/>
          </a:endParaRPr>
        </a:p>
      </dsp:txBody>
      <dsp:txXfrm>
        <a:off x="951651" y="2423377"/>
        <a:ext cx="9551066" cy="484804"/>
      </dsp:txXfrm>
    </dsp:sp>
    <dsp:sp modelId="{C89EAD38-51A8-45D5-B137-D75805112A7B}">
      <dsp:nvSpPr>
        <dsp:cNvPr id="0" name=""/>
        <dsp:cNvSpPr/>
      </dsp:nvSpPr>
      <dsp:spPr>
        <a:xfrm>
          <a:off x="648649" y="2362776"/>
          <a:ext cx="606005" cy="60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AC922-0C2E-430E-8D51-74D09C790B7B}">
      <dsp:nvSpPr>
        <dsp:cNvPr id="0" name=""/>
        <dsp:cNvSpPr/>
      </dsp:nvSpPr>
      <dsp:spPr>
        <a:xfrm>
          <a:off x="769297" y="3150491"/>
          <a:ext cx="9733420" cy="484804"/>
        </a:xfrm>
        <a:prstGeom prst="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81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max_iter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Maksymalna liczba iteracji algorytmu optymalizacji. </a:t>
          </a:r>
          <a:r>
            <a:rPr lang="pl-PL" sz="1400" b="0" i="1" kern="1200" baseline="0" dirty="0" smtClean="0">
              <a:latin typeface="Country"/>
            </a:rPr>
            <a:t>Wartość w modelu: </a:t>
          </a:r>
          <a:r>
            <a:rPr lang="pl-PL" sz="1400" b="0" i="1" kern="1200" baseline="0" dirty="0" err="1" smtClean="0">
              <a:latin typeface="Country"/>
            </a:rPr>
            <a:t>None</a:t>
          </a:r>
          <a:r>
            <a:rPr lang="pl-PL" sz="1400" b="0" i="1" kern="1200" baseline="0" dirty="0" smtClean="0">
              <a:latin typeface="Country"/>
            </a:rPr>
            <a:t> </a:t>
          </a:r>
          <a:endParaRPr lang="pl-PL" sz="1400" i="1" kern="1200" dirty="0">
            <a:latin typeface="Country"/>
          </a:endParaRPr>
        </a:p>
      </dsp:txBody>
      <dsp:txXfrm>
        <a:off x="769297" y="3150491"/>
        <a:ext cx="9733420" cy="484804"/>
      </dsp:txXfrm>
    </dsp:sp>
    <dsp:sp modelId="{82CD42D6-23F7-4FAE-9447-96D0F5C1E023}">
      <dsp:nvSpPr>
        <dsp:cNvPr id="0" name=""/>
        <dsp:cNvSpPr/>
      </dsp:nvSpPr>
      <dsp:spPr>
        <a:xfrm>
          <a:off x="466294" y="3089891"/>
          <a:ext cx="606005" cy="60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1FEF9-5891-4E28-BAAD-E3722594E906}">
      <dsp:nvSpPr>
        <dsp:cNvPr id="0" name=""/>
        <dsp:cNvSpPr/>
      </dsp:nvSpPr>
      <dsp:spPr>
        <a:xfrm>
          <a:off x="370512" y="3877606"/>
          <a:ext cx="10132205" cy="484804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81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tol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Tolerancja dla kryterium zbieżności algorytmu optymalizacji. </a:t>
          </a:r>
          <a:r>
            <a:rPr lang="pl-PL" sz="1400" b="0" i="1" kern="1200" baseline="0" dirty="0" smtClean="0">
              <a:latin typeface="Country"/>
            </a:rPr>
            <a:t>Wartość w modelu: 0.01</a:t>
          </a:r>
          <a:r>
            <a:rPr lang="pl-PL" sz="1400" b="0" i="1" kern="1200" baseline="0" dirty="0" smtClean="0">
              <a:latin typeface="Country"/>
            </a:rPr>
            <a:t> </a:t>
          </a:r>
          <a:endParaRPr lang="pl-PL" sz="1400" i="1" kern="1200" dirty="0">
            <a:latin typeface="Country"/>
          </a:endParaRPr>
        </a:p>
      </dsp:txBody>
      <dsp:txXfrm>
        <a:off x="370512" y="3877606"/>
        <a:ext cx="10132205" cy="484804"/>
      </dsp:txXfrm>
    </dsp:sp>
    <dsp:sp modelId="{1B0244E7-DDCA-4770-AC08-73BC4CF265C3}">
      <dsp:nvSpPr>
        <dsp:cNvPr id="0" name=""/>
        <dsp:cNvSpPr/>
      </dsp:nvSpPr>
      <dsp:spPr>
        <a:xfrm>
          <a:off x="67510" y="3817005"/>
          <a:ext cx="606005" cy="606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F3B08-D0CB-402A-A8E0-6EC1E9A19531}" type="datetimeFigureOut">
              <a:rPr lang="pl-PL" smtClean="0"/>
              <a:t>16.04.2023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AA42-B3A0-4FB6-81D3-30A6C395E6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66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AA42-B3A0-4FB6-81D3-30A6C395E63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57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AA42-B3A0-4FB6-81D3-30A6C395E63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01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AA42-B3A0-4FB6-81D3-30A6C395E63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44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AA42-B3A0-4FB6-81D3-30A6C395E63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82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D262-FB00-4229-89BB-5E3D09B80700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4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1D1B-FFB3-4E44-A12B-58EDF535679B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1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6EBB-397E-45CA-95F3-2A6EAE5D60C8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2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BA6F-236C-48B5-8CA4-C0ADBBF1C930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4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27D9-E303-45B1-9182-ADC33B1886AA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77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8FBA-435D-4195-BE60-7B461F809DC0}" type="datetime1">
              <a:rPr lang="pl-PL" smtClean="0"/>
              <a:t>18.04.2023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091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CF25-DFB0-408C-B091-8D585C26E633}" type="datetime1">
              <a:rPr lang="pl-PL" smtClean="0"/>
              <a:t>18.04.2023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90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5E13-BA43-4A91-BFCB-AE4EAC508C24}" type="datetime1">
              <a:rPr lang="pl-PL" smtClean="0"/>
              <a:t>18.04.2023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0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503C-4C22-42BC-98AF-55672083742E}" type="datetime1">
              <a:rPr lang="pl-PL" smtClean="0"/>
              <a:t>18.04.2023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5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31DB-EAB5-4DBE-BF13-5D4C843FEB34}" type="datetime1">
              <a:rPr lang="pl-PL" smtClean="0"/>
              <a:t>18.04.2023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3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A46-FE5B-43F0-A852-3EDBE12A132A}" type="datetime1">
              <a:rPr lang="pl-PL" smtClean="0"/>
              <a:t>18.04.2023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0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F418-D032-41FA-8263-A3A416149BFA}" type="datetime1">
              <a:rPr lang="pl-PL" smtClean="0"/>
              <a:t>18.04.2023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59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990" y="-2542032"/>
            <a:ext cx="14501543" cy="9660618"/>
          </a:xfrm>
          <a:prstGeom prst="rect">
            <a:avLst/>
          </a:prstGeom>
          <a:effectLst>
            <a:reflection stA="45000" endPos="65000" dist="63500" dir="5400000" sy="-100000" algn="bl" rotWithShape="0"/>
          </a:effectLst>
        </p:spPr>
      </p:pic>
      <p:sp>
        <p:nvSpPr>
          <p:cNvPr id="9" name="Prostokąt 8"/>
          <p:cNvSpPr/>
          <p:nvPr/>
        </p:nvSpPr>
        <p:spPr>
          <a:xfrm>
            <a:off x="6003642" y="2967335"/>
            <a:ext cx="1847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l-PL" sz="6000" b="0" cap="none" spc="0" dirty="0">
              <a:ln w="0"/>
              <a:solidFill>
                <a:srgbClr val="F5F5D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grpSp>
        <p:nvGrpSpPr>
          <p:cNvPr id="14" name="Grupa 13"/>
          <p:cNvGrpSpPr/>
          <p:nvPr/>
        </p:nvGrpSpPr>
        <p:grpSpPr>
          <a:xfrm>
            <a:off x="-739990" y="1025682"/>
            <a:ext cx="13717433" cy="1941653"/>
            <a:chOff x="-773910" y="4385994"/>
            <a:chExt cx="13717433" cy="1941653"/>
          </a:xfrm>
        </p:grpSpPr>
        <p:sp>
          <p:nvSpPr>
            <p:cNvPr id="10" name="Prostokąt zaokrąglony 9"/>
            <p:cNvSpPr/>
            <p:nvPr/>
          </p:nvSpPr>
          <p:spPr>
            <a:xfrm>
              <a:off x="61913" y="4385994"/>
              <a:ext cx="12045789" cy="1941653"/>
            </a:xfrm>
            <a:prstGeom prst="roundRect">
              <a:avLst/>
            </a:prstGeom>
            <a:solidFill>
              <a:srgbClr val="F5F5DC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-773910" y="4479657"/>
              <a:ext cx="13717433" cy="17543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 algn="ctr"/>
              <a:r>
                <a:rPr lang="pl-PL" sz="5200" dirty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Analiza cen nieruchomości w Gdańsku</a:t>
              </a:r>
            </a:p>
            <a:p>
              <a:pPr lvl="0" algn="ctr"/>
              <a:r>
                <a:rPr lang="pl-PL" sz="5200" dirty="0" smtClean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i </a:t>
              </a:r>
              <a:r>
                <a:rPr lang="pl-PL" sz="5200" dirty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przewidywanie </a:t>
              </a:r>
              <a:r>
                <a:rPr lang="pl-PL" sz="5200" dirty="0" smtClean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ceny </a:t>
              </a:r>
              <a:r>
                <a:rPr lang="pl-PL" sz="5200" dirty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mieszkania</a:t>
              </a:r>
            </a:p>
          </p:txBody>
        </p:sp>
      </p:grpSp>
      <p:grpSp>
        <p:nvGrpSpPr>
          <p:cNvPr id="15" name="Grupa 14"/>
          <p:cNvGrpSpPr/>
          <p:nvPr/>
        </p:nvGrpSpPr>
        <p:grpSpPr>
          <a:xfrm>
            <a:off x="8476682" y="3014729"/>
            <a:ext cx="3879998" cy="1466486"/>
            <a:chOff x="7033062" y="4458630"/>
            <a:chExt cx="3879998" cy="1466486"/>
          </a:xfrm>
        </p:grpSpPr>
        <p:sp>
          <p:nvSpPr>
            <p:cNvPr id="16" name="Prostokąt zaokrąglony 15"/>
            <p:cNvSpPr/>
            <p:nvPr/>
          </p:nvSpPr>
          <p:spPr>
            <a:xfrm>
              <a:off x="7033062" y="4458630"/>
              <a:ext cx="3619500" cy="1466486"/>
            </a:xfrm>
            <a:prstGeom prst="roundRect">
              <a:avLst/>
            </a:prstGeom>
            <a:solidFill>
              <a:srgbClr val="F5F5D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7033062" y="4458630"/>
              <a:ext cx="3879998" cy="138817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 algn="ctr"/>
              <a:r>
                <a:rPr lang="pl-PL" sz="2800" b="1" dirty="0" smtClean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Przygotowała :</a:t>
              </a:r>
            </a:p>
            <a:p>
              <a:pPr lvl="0"/>
              <a:r>
                <a:rPr lang="pl-PL" sz="2800" dirty="0" smtClean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Daria Przytuła</a:t>
              </a:r>
            </a:p>
            <a:p>
              <a:pPr lvl="0"/>
              <a:r>
                <a:rPr lang="pl-PL" sz="2800" dirty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n</a:t>
              </a:r>
              <a:r>
                <a:rPr lang="pl-PL" sz="2800" dirty="0" smtClean="0">
                  <a:ln w="0"/>
                  <a:solidFill>
                    <a:srgbClr val="99330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" panose="02040604050505020304" pitchFamily="18" charset="0"/>
                </a:rPr>
                <a:t>r albumu pg23368</a:t>
              </a:r>
              <a:endParaRPr lang="pl-PL" sz="2800" dirty="0">
                <a:ln w="0"/>
                <a:solidFill>
                  <a:srgbClr val="9933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1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-4.37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ostokąt 53"/>
          <p:cNvSpPr/>
          <p:nvPr/>
        </p:nvSpPr>
        <p:spPr>
          <a:xfrm>
            <a:off x="49166" y="7938"/>
            <a:ext cx="1576387" cy="6850062"/>
          </a:xfrm>
          <a:prstGeom prst="rect">
            <a:avLst/>
          </a:prstGeom>
          <a:solidFill>
            <a:srgbClr val="7A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rostokąt 72"/>
          <p:cNvSpPr/>
          <p:nvPr/>
        </p:nvSpPr>
        <p:spPr>
          <a:xfrm>
            <a:off x="5795360" y="272920"/>
            <a:ext cx="68969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b="1" dirty="0" smtClean="0">
                <a:solidFill>
                  <a:srgbClr val="993300"/>
                </a:solidFill>
              </a:rPr>
              <a:t>Zebranie danych</a:t>
            </a:r>
          </a:p>
          <a:p>
            <a:pPr lvl="0"/>
            <a:r>
              <a:rPr lang="pl-PL" sz="1600" dirty="0" smtClean="0"/>
              <a:t>Dane pobrano z serwisu Trójmiasto.pl przy użyciu wtyczki Data Miner. </a:t>
            </a:r>
            <a:br>
              <a:rPr lang="pl-PL" sz="1600" dirty="0" smtClean="0"/>
            </a:br>
            <a:r>
              <a:rPr lang="pl-PL" sz="1600" dirty="0" smtClean="0"/>
              <a:t>Zebrane dane obejmowały informacje takie jak cena, lokalizacja, </a:t>
            </a:r>
            <a:br>
              <a:rPr lang="pl-PL" sz="1600" dirty="0" smtClean="0"/>
            </a:br>
            <a:r>
              <a:rPr lang="pl-PL" sz="1600" dirty="0" smtClean="0"/>
              <a:t>powierzchnia, liczba pokoi, rok budowy i poziom piętra.</a:t>
            </a:r>
            <a:endParaRPr lang="pl-PL" sz="1600" dirty="0"/>
          </a:p>
        </p:txBody>
      </p:sp>
      <p:sp>
        <p:nvSpPr>
          <p:cNvPr id="75" name="Prostokąt 74"/>
          <p:cNvSpPr/>
          <p:nvPr/>
        </p:nvSpPr>
        <p:spPr>
          <a:xfrm>
            <a:off x="5791581" y="1619898"/>
            <a:ext cx="666727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Czyszczenie danych</a:t>
            </a:r>
          </a:p>
          <a:p>
            <a:pPr lvl="0"/>
            <a:r>
              <a:rPr lang="pl-PL" sz="1600" dirty="0" smtClean="0"/>
              <a:t>Do przygotowania danych do analizy wykorzystano bibliotekę </a:t>
            </a:r>
            <a:r>
              <a:rPr lang="pl-PL" sz="1600" dirty="0" err="1" smtClean="0"/>
              <a:t>Pandas</a:t>
            </a:r>
            <a:r>
              <a:rPr lang="pl-PL" sz="1600" dirty="0" smtClean="0"/>
              <a:t>. Głównymi wyzwaniami podczas procesu czyszczenia danych były: uporządkowanie nazw dzielnic, uzupełnienie braków, usuwanie odstających/niepoprawnych wartości oraz konwersja typów danych </a:t>
            </a:r>
            <a:br>
              <a:rPr lang="pl-PL" sz="1600" dirty="0" smtClean="0"/>
            </a:br>
            <a:r>
              <a:rPr lang="pl-PL" sz="1600" dirty="0" smtClean="0"/>
              <a:t>w celu przeprowadzenia różnych operacji na danych.</a:t>
            </a:r>
            <a:endParaRPr lang="pl-PL" sz="1600" u="sng" dirty="0" smtClean="0"/>
          </a:p>
        </p:txBody>
      </p:sp>
      <p:sp>
        <p:nvSpPr>
          <p:cNvPr id="76" name="Prostokąt 75"/>
          <p:cNvSpPr/>
          <p:nvPr/>
        </p:nvSpPr>
        <p:spPr>
          <a:xfrm>
            <a:off x="5803755" y="3459318"/>
            <a:ext cx="66660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b="1" dirty="0" smtClean="0">
                <a:solidFill>
                  <a:schemeClr val="accent5">
                    <a:lumMod val="50000"/>
                  </a:schemeClr>
                </a:solidFill>
              </a:rPr>
              <a:t>Opracowanie modelu uczenia maszynowego</a:t>
            </a:r>
          </a:p>
          <a:p>
            <a:pPr lvl="0"/>
            <a:r>
              <a:rPr lang="pl-PL" sz="1600" dirty="0"/>
              <a:t>Wykorzystano model </a:t>
            </a:r>
            <a:r>
              <a:rPr lang="pl-PL" sz="1600" dirty="0" err="1"/>
              <a:t>Ridge</a:t>
            </a:r>
            <a:r>
              <a:rPr lang="pl-PL" sz="1600" dirty="0"/>
              <a:t>, który jest rozszerzeniem modelu regresji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liniowej </a:t>
            </a:r>
            <a:r>
              <a:rPr lang="pl-PL" sz="1600" dirty="0"/>
              <a:t>o karę za duże wartości współczynników. Dzięki temu model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jest </a:t>
            </a:r>
            <a:r>
              <a:rPr lang="pl-PL" sz="1600" dirty="0"/>
              <a:t>mniej podatny na przeuczenie, bardziej stabilny i skutecznie </a:t>
            </a:r>
            <a:r>
              <a:rPr lang="pl-PL" sz="1600" dirty="0" smtClean="0"/>
              <a:t>radzi</a:t>
            </a:r>
            <a:br>
              <a:rPr lang="pl-PL" sz="1600" dirty="0" smtClean="0"/>
            </a:br>
            <a:r>
              <a:rPr lang="pl-PL" sz="1600" dirty="0" smtClean="0"/>
              <a:t>sobie </a:t>
            </a:r>
            <a:r>
              <a:rPr lang="pl-PL" sz="1600" dirty="0"/>
              <a:t>z danymi </a:t>
            </a:r>
            <a:r>
              <a:rPr lang="pl-PL" sz="1600" dirty="0" smtClean="0"/>
              <a:t>o </a:t>
            </a:r>
            <a:r>
              <a:rPr lang="pl-PL" sz="1600" dirty="0"/>
              <a:t>wysokiej korelacji. Ustawienie optymalnych wartości parametrów modelu zostało wykonane za pomocą narzędzia </a:t>
            </a:r>
            <a:r>
              <a:rPr lang="pl-PL" sz="1600" dirty="0" err="1"/>
              <a:t>GridSearchCV</a:t>
            </a:r>
            <a:r>
              <a:rPr lang="pl-PL" sz="1600" dirty="0"/>
              <a:t>.</a:t>
            </a:r>
            <a:endParaRPr lang="pl-PL" sz="1600" u="sng" dirty="0" smtClean="0"/>
          </a:p>
        </p:txBody>
      </p:sp>
      <p:sp>
        <p:nvSpPr>
          <p:cNvPr id="81" name="Prostokąt 80"/>
          <p:cNvSpPr/>
          <p:nvPr/>
        </p:nvSpPr>
        <p:spPr>
          <a:xfrm>
            <a:off x="5780691" y="5298738"/>
            <a:ext cx="65890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</a:rPr>
              <a:t>Przygotowanie </a:t>
            </a:r>
            <a:r>
              <a:rPr lang="pl-PL" b="1" dirty="0" err="1" smtClean="0">
                <a:solidFill>
                  <a:schemeClr val="accent4">
                    <a:lumMod val="50000"/>
                  </a:schemeClr>
                </a:solidFill>
              </a:rPr>
              <a:t>Dashboard’u</a:t>
            </a:r>
            <a:endParaRPr lang="pl-PL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r>
              <a:rPr lang="pl-PL" sz="1600" dirty="0"/>
              <a:t>Wykonano interaktywny </a:t>
            </a:r>
            <a:r>
              <a:rPr lang="pl-PL" sz="1600" dirty="0" err="1"/>
              <a:t>dashboard</a:t>
            </a:r>
            <a:r>
              <a:rPr lang="pl-PL" sz="1600" dirty="0"/>
              <a:t>, który składa się z dwóch części.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Pierwsza </a:t>
            </a:r>
            <a:r>
              <a:rPr lang="pl-PL" sz="1600" dirty="0"/>
              <a:t>część zawiera interaktywne wykresy pozwalające na wizualizację różnych cech mieszkań, natomiast druga część umożliwia użytkownikom oszacowanie ceny mieszkania, wybierając odpowiednie parametry.</a:t>
            </a:r>
          </a:p>
        </p:txBody>
      </p:sp>
      <p:sp>
        <p:nvSpPr>
          <p:cNvPr id="15" name="Elipsa 14"/>
          <p:cNvSpPr/>
          <p:nvPr/>
        </p:nvSpPr>
        <p:spPr>
          <a:xfrm>
            <a:off x="1161036" y="4966198"/>
            <a:ext cx="3755187" cy="493854"/>
          </a:xfrm>
          <a:prstGeom prst="ellipse">
            <a:avLst/>
          </a:prstGeom>
          <a:solidFill>
            <a:srgbClr val="000000">
              <a:alpha val="25000"/>
            </a:srgb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4" name="Grupa 13"/>
          <p:cNvGrpSpPr/>
          <p:nvPr/>
        </p:nvGrpSpPr>
        <p:grpSpPr>
          <a:xfrm>
            <a:off x="1400899" y="1453732"/>
            <a:ext cx="3385319" cy="3770115"/>
            <a:chOff x="2290812" y="259882"/>
            <a:chExt cx="4320000" cy="4320000"/>
          </a:xfrm>
          <a:scene3d>
            <a:camera prst="isometricOffAxis2Right">
              <a:rot lat="0" lon="18600000" rev="0"/>
            </a:camera>
            <a:lightRig rig="threePt" dir="t"/>
          </a:scene3d>
        </p:grpSpPr>
        <p:sp>
          <p:nvSpPr>
            <p:cNvPr id="11" name="Pierścień 10"/>
            <p:cNvSpPr/>
            <p:nvPr/>
          </p:nvSpPr>
          <p:spPr>
            <a:xfrm>
              <a:off x="2290812" y="259882"/>
              <a:ext cx="4320000" cy="4320000"/>
            </a:xfrm>
            <a:prstGeom prst="donut">
              <a:avLst>
                <a:gd name="adj" fmla="val 1267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p3d>
              <a:bevelB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12" name="Pierścień 11"/>
            <p:cNvSpPr/>
            <p:nvPr/>
          </p:nvSpPr>
          <p:spPr>
            <a:xfrm>
              <a:off x="3138532" y="1080532"/>
              <a:ext cx="2624559" cy="2678700"/>
            </a:xfrm>
            <a:prstGeom prst="donut">
              <a:avLst>
                <a:gd name="adj" fmla="val 18950"/>
              </a:avLst>
            </a:prstGeom>
            <a:solidFill>
              <a:srgbClr val="993300"/>
            </a:solidFill>
            <a:ln>
              <a:noFill/>
            </a:ln>
            <a:sp3d>
              <a:bevelB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13" name="Elipsa 12"/>
            <p:cNvSpPr/>
            <p:nvPr/>
          </p:nvSpPr>
          <p:spPr>
            <a:xfrm>
              <a:off x="3993611" y="1962682"/>
              <a:ext cx="914400" cy="914400"/>
            </a:xfrm>
            <a:prstGeom prst="ellipse">
              <a:avLst/>
            </a:prstGeom>
            <a:solidFill>
              <a:srgbClr val="000000"/>
            </a:solidFill>
            <a:sp3d>
              <a:bevelB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3" name="Grupa 82"/>
          <p:cNvGrpSpPr/>
          <p:nvPr/>
        </p:nvGrpSpPr>
        <p:grpSpPr>
          <a:xfrm rot="20805134">
            <a:off x="2740449" y="1740441"/>
            <a:ext cx="1924259" cy="911703"/>
            <a:chOff x="1910612" y="1461806"/>
            <a:chExt cx="2417163" cy="1189979"/>
          </a:xfrm>
        </p:grpSpPr>
        <p:cxnSp>
          <p:nvCxnSpPr>
            <p:cNvPr id="45" name="Łącznik prosty 44"/>
            <p:cNvCxnSpPr/>
            <p:nvPr/>
          </p:nvCxnSpPr>
          <p:spPr>
            <a:xfrm rot="13962766" flipH="1">
              <a:off x="2959335" y="1592378"/>
              <a:ext cx="10684" cy="2108130"/>
            </a:xfrm>
            <a:prstGeom prst="line">
              <a:avLst/>
            </a:prstGeom>
            <a:ln w="92075" cap="rnd">
              <a:gradFill flip="none" rotWithShape="1">
                <a:gsLst>
                  <a:gs pos="1824">
                    <a:schemeClr val="bg1">
                      <a:lumMod val="80000"/>
                      <a:lumOff val="20000"/>
                    </a:schemeClr>
                  </a:gs>
                  <a:gs pos="100000">
                    <a:schemeClr val="tx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a 45"/>
            <p:cNvGrpSpPr/>
            <p:nvPr/>
          </p:nvGrpSpPr>
          <p:grpSpPr>
            <a:xfrm rot="13962766">
              <a:off x="3645913" y="1525495"/>
              <a:ext cx="745552" cy="618173"/>
              <a:chOff x="6459650" y="729000"/>
              <a:chExt cx="1998550" cy="1102688"/>
            </a:xfrm>
          </p:grpSpPr>
          <p:sp>
            <p:nvSpPr>
              <p:cNvPr id="42" name="Dowolny kształt 41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3" name="Dowolny kształt 42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rgbClr val="7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79" name="Grupa 78"/>
          <p:cNvGrpSpPr/>
          <p:nvPr/>
        </p:nvGrpSpPr>
        <p:grpSpPr>
          <a:xfrm rot="940749">
            <a:off x="3046849" y="3363537"/>
            <a:ext cx="2529577" cy="571205"/>
            <a:chOff x="2157751" y="2850369"/>
            <a:chExt cx="3212762" cy="739732"/>
          </a:xfrm>
        </p:grpSpPr>
        <p:cxnSp>
          <p:nvCxnSpPr>
            <p:cNvPr id="49" name="Łącznik prosty 48"/>
            <p:cNvCxnSpPr/>
            <p:nvPr/>
          </p:nvCxnSpPr>
          <p:spPr>
            <a:xfrm rot="16200000" flipH="1">
              <a:off x="3434938" y="1932446"/>
              <a:ext cx="10601" cy="2564976"/>
            </a:xfrm>
            <a:prstGeom prst="line">
              <a:avLst/>
            </a:prstGeom>
            <a:ln w="92075" cap="rnd"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bg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a 50"/>
            <p:cNvGrpSpPr/>
            <p:nvPr/>
          </p:nvGrpSpPr>
          <p:grpSpPr>
            <a:xfrm rot="16200000">
              <a:off x="4624580" y="2844167"/>
              <a:ext cx="739732" cy="752135"/>
              <a:chOff x="6459650" y="729000"/>
              <a:chExt cx="1998550" cy="1102688"/>
            </a:xfrm>
          </p:grpSpPr>
          <p:sp>
            <p:nvSpPr>
              <p:cNvPr id="52" name="Dowolny kształt 51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3" name="Dowolny kształt 52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80" name="Grupa 79"/>
          <p:cNvGrpSpPr/>
          <p:nvPr/>
        </p:nvGrpSpPr>
        <p:grpSpPr>
          <a:xfrm rot="401825">
            <a:off x="3121987" y="2479701"/>
            <a:ext cx="2263189" cy="704872"/>
            <a:chOff x="2111289" y="1910418"/>
            <a:chExt cx="2874428" cy="912835"/>
          </a:xfrm>
        </p:grpSpPr>
        <p:cxnSp>
          <p:nvCxnSpPr>
            <p:cNvPr id="61" name="Łącznik prosty 60"/>
            <p:cNvCxnSpPr/>
            <p:nvPr/>
          </p:nvCxnSpPr>
          <p:spPr>
            <a:xfrm rot="15093115" flipH="1">
              <a:off x="3282100" y="1641841"/>
              <a:ext cx="10601" cy="2352224"/>
            </a:xfrm>
            <a:prstGeom prst="line">
              <a:avLst/>
            </a:prstGeom>
            <a:ln w="92075" cap="rnd"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bg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a 62"/>
            <p:cNvGrpSpPr/>
            <p:nvPr/>
          </p:nvGrpSpPr>
          <p:grpSpPr>
            <a:xfrm rot="15093115">
              <a:off x="4270977" y="1935409"/>
              <a:ext cx="739732" cy="689749"/>
              <a:chOff x="6459650" y="729000"/>
              <a:chExt cx="1998550" cy="1102688"/>
            </a:xfrm>
          </p:grpSpPr>
          <p:sp>
            <p:nvSpPr>
              <p:cNvPr id="64" name="Dowolny kształt 63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rgbClr val="00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5" name="Dowolny kształt 64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78" name="Grupa 77"/>
          <p:cNvGrpSpPr/>
          <p:nvPr/>
        </p:nvGrpSpPr>
        <p:grpSpPr>
          <a:xfrm rot="1152337">
            <a:off x="2777237" y="3996724"/>
            <a:ext cx="2253515" cy="737971"/>
            <a:chOff x="2069822" y="3698218"/>
            <a:chExt cx="2862141" cy="955700"/>
          </a:xfrm>
        </p:grpSpPr>
        <p:cxnSp>
          <p:nvCxnSpPr>
            <p:cNvPr id="67" name="Łącznik prosty 66"/>
            <p:cNvCxnSpPr/>
            <p:nvPr/>
          </p:nvCxnSpPr>
          <p:spPr>
            <a:xfrm rot="17376527" flipH="1">
              <a:off x="3240633" y="2527407"/>
              <a:ext cx="10601" cy="2352224"/>
            </a:xfrm>
            <a:prstGeom prst="line">
              <a:avLst/>
            </a:prstGeom>
            <a:ln w="92075" cap="rnd">
              <a:gradFill flip="none" rotWithShape="1">
                <a:gsLst>
                  <a:gs pos="100000">
                    <a:schemeClr val="tx1">
                      <a:lumMod val="90000"/>
                      <a:lumOff val="10000"/>
                    </a:schemeClr>
                  </a:gs>
                  <a:gs pos="0">
                    <a:schemeClr val="bg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a 68"/>
            <p:cNvGrpSpPr/>
            <p:nvPr/>
          </p:nvGrpSpPr>
          <p:grpSpPr>
            <a:xfrm rot="17376527">
              <a:off x="4217223" y="3939177"/>
              <a:ext cx="739732" cy="689749"/>
              <a:chOff x="6459650" y="729000"/>
              <a:chExt cx="1998550" cy="1102688"/>
            </a:xfrm>
          </p:grpSpPr>
          <p:sp>
            <p:nvSpPr>
              <p:cNvPr id="70" name="Dowolny kształt 69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1" name="Dowolny kształt 70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48" name="Prostokąt 47"/>
          <p:cNvSpPr/>
          <p:nvPr/>
        </p:nvSpPr>
        <p:spPr>
          <a:xfrm rot="16200000">
            <a:off x="-2250506" y="2873995"/>
            <a:ext cx="6125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Etapy projektu</a:t>
            </a:r>
            <a:endParaRPr lang="pl-PL" sz="5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>
          <a:xfrm>
            <a:off x="8254895" y="6597650"/>
            <a:ext cx="4114800" cy="365125"/>
          </a:xfrm>
        </p:spPr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78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8 -0.49421 L 4.16667E-6 1.1111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246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7 -0.5037 L 1.875E-6 -2.96296E-6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57" y="25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573 0.4956 L 4.16667E-6 4.07407E-6 " pathEditMode="relative" rAng="0" ptsTypes="AA">
                                      <p:cBhvr>
                                        <p:cTn id="13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86" y="-2479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53 0.58843 L -3.33333E-6 1.11111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1" y="-2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ostokąt 53"/>
          <p:cNvSpPr/>
          <p:nvPr/>
        </p:nvSpPr>
        <p:spPr>
          <a:xfrm>
            <a:off x="49166" y="7938"/>
            <a:ext cx="1576387" cy="6850062"/>
          </a:xfrm>
          <a:prstGeom prst="rect">
            <a:avLst/>
          </a:prstGeom>
          <a:solidFill>
            <a:srgbClr val="7A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/>
          <p:cNvSpPr/>
          <p:nvPr/>
        </p:nvSpPr>
        <p:spPr>
          <a:xfrm rot="16200000">
            <a:off x="-2662784" y="2971304"/>
            <a:ext cx="7000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Zebranie danych</a:t>
            </a:r>
            <a:endParaRPr lang="pl-PL" sz="5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grpSp>
        <p:nvGrpSpPr>
          <p:cNvPr id="24" name="Grupa 23"/>
          <p:cNvGrpSpPr/>
          <p:nvPr/>
        </p:nvGrpSpPr>
        <p:grpSpPr>
          <a:xfrm>
            <a:off x="1625552" y="616419"/>
            <a:ext cx="4335486" cy="5981231"/>
            <a:chOff x="1625552" y="616419"/>
            <a:chExt cx="4335486" cy="5981231"/>
          </a:xfrm>
        </p:grpSpPr>
        <p:sp>
          <p:nvSpPr>
            <p:cNvPr id="6" name="Prostokąt 5"/>
            <p:cNvSpPr/>
            <p:nvPr/>
          </p:nvSpPr>
          <p:spPr>
            <a:xfrm>
              <a:off x="1625552" y="616419"/>
              <a:ext cx="4335486" cy="5981231"/>
            </a:xfrm>
            <a:prstGeom prst="rect">
              <a:avLst/>
            </a:prstGeom>
            <a:solidFill>
              <a:schemeClr val="accent4">
                <a:lumMod val="50000"/>
                <a:alpha val="9000"/>
              </a:schemeClr>
            </a:solidFill>
            <a:effectLst>
              <a:softEdge rad="596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3" name="Grupa 22"/>
            <p:cNvGrpSpPr/>
            <p:nvPr/>
          </p:nvGrpSpPr>
          <p:grpSpPr>
            <a:xfrm>
              <a:off x="1780540" y="1240662"/>
              <a:ext cx="3039725" cy="4583575"/>
              <a:chOff x="1780540" y="1240662"/>
              <a:chExt cx="3039725" cy="4583575"/>
            </a:xfrm>
          </p:grpSpPr>
          <p:sp>
            <p:nvSpPr>
              <p:cNvPr id="4" name="Prostokąt 3"/>
              <p:cNvSpPr/>
              <p:nvPr/>
            </p:nvSpPr>
            <p:spPr>
              <a:xfrm>
                <a:off x="2250686" y="1240662"/>
                <a:ext cx="2569579" cy="4583575"/>
              </a:xfrm>
              <a:prstGeom prst="rect">
                <a:avLst/>
              </a:prstGeom>
              <a:solidFill>
                <a:srgbClr val="F5F5DC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" name="Prostokąt 6"/>
              <p:cNvSpPr/>
              <p:nvPr/>
            </p:nvSpPr>
            <p:spPr>
              <a:xfrm>
                <a:off x="1780540" y="1611615"/>
                <a:ext cx="1254125" cy="4159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9" name="Trójkąt prostokątny 8"/>
              <p:cNvSpPr/>
              <p:nvPr/>
            </p:nvSpPr>
            <p:spPr>
              <a:xfrm rot="10800000">
                <a:off x="1799074" y="2027540"/>
                <a:ext cx="388779" cy="336550"/>
              </a:xfrm>
              <a:prstGeom prst="rt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6" name="Prostokąt 15"/>
              <p:cNvSpPr/>
              <p:nvPr/>
            </p:nvSpPr>
            <p:spPr>
              <a:xfrm>
                <a:off x="2360856" y="2304964"/>
                <a:ext cx="2421066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Wtyczka Data Miner to dodatek do przeglądarek internetowych, który umożliwia zbieranie danych z różnych stron internetowych </a:t>
                </a:r>
                <a:endParaRPr lang="pl-PL" dirty="0" smtClean="0">
                  <a:solidFill>
                    <a:srgbClr val="990000"/>
                  </a:solidFill>
                  <a:latin typeface="Country"/>
                </a:endParaRPr>
              </a:p>
              <a:p>
                <a:pPr algn="ctr"/>
                <a:r>
                  <a:rPr lang="pl-PL" dirty="0" smtClean="0">
                    <a:solidFill>
                      <a:srgbClr val="990000"/>
                    </a:solidFill>
                    <a:latin typeface="Country"/>
                  </a:rPr>
                  <a:t>w </a:t>
                </a:r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celu przeprowadzenia analizy danych lub zbierania </a:t>
                </a:r>
                <a:r>
                  <a:rPr lang="pl-PL" dirty="0" smtClean="0">
                    <a:solidFill>
                      <a:srgbClr val="990000"/>
                    </a:solidFill>
                    <a:latin typeface="Country"/>
                  </a:rPr>
                  <a:t>informacji</a:t>
                </a:r>
                <a:endParaRPr lang="pl-PL" dirty="0">
                  <a:solidFill>
                    <a:srgbClr val="990000"/>
                  </a:solidFill>
                  <a:latin typeface="Country"/>
                </a:endParaRPr>
              </a:p>
            </p:txBody>
          </p:sp>
          <p:sp>
            <p:nvSpPr>
              <p:cNvPr id="20" name="Gwiazda 5-ramienna 19"/>
              <p:cNvSpPr/>
              <p:nvPr/>
            </p:nvSpPr>
            <p:spPr>
              <a:xfrm>
                <a:off x="2187853" y="1632843"/>
                <a:ext cx="360000" cy="360000"/>
              </a:xfrm>
              <a:prstGeom prst="star5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21" name="Grupa 20"/>
          <p:cNvGrpSpPr/>
          <p:nvPr/>
        </p:nvGrpSpPr>
        <p:grpSpPr>
          <a:xfrm>
            <a:off x="8521809" y="548743"/>
            <a:ext cx="4296724" cy="6015069"/>
            <a:chOff x="8521809" y="548743"/>
            <a:chExt cx="4296724" cy="6015069"/>
          </a:xfrm>
        </p:grpSpPr>
        <p:grpSp>
          <p:nvGrpSpPr>
            <p:cNvPr id="10" name="Grupa 9"/>
            <p:cNvGrpSpPr/>
            <p:nvPr/>
          </p:nvGrpSpPr>
          <p:grpSpPr>
            <a:xfrm>
              <a:off x="8521809" y="548743"/>
              <a:ext cx="4296724" cy="6015069"/>
              <a:chOff x="8605078" y="1229478"/>
              <a:chExt cx="4335486" cy="5981231"/>
            </a:xfrm>
          </p:grpSpPr>
          <p:sp>
            <p:nvSpPr>
              <p:cNvPr id="55" name="Prostokąt 54"/>
              <p:cNvSpPr/>
              <p:nvPr/>
            </p:nvSpPr>
            <p:spPr>
              <a:xfrm>
                <a:off x="8605078" y="1229478"/>
                <a:ext cx="4335486" cy="5981231"/>
              </a:xfrm>
              <a:prstGeom prst="rect">
                <a:avLst/>
              </a:prstGeom>
              <a:solidFill>
                <a:schemeClr val="accent4">
                  <a:lumMod val="50000"/>
                  <a:alpha val="9000"/>
                </a:schemeClr>
              </a:solidFill>
              <a:effectLst>
                <a:softEdge rad="596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6" name="Prostokąt 55"/>
              <p:cNvSpPr/>
              <p:nvPr/>
            </p:nvSpPr>
            <p:spPr>
              <a:xfrm>
                <a:off x="9290563" y="1921397"/>
                <a:ext cx="2569579" cy="4583575"/>
              </a:xfrm>
              <a:prstGeom prst="rect">
                <a:avLst/>
              </a:prstGeom>
              <a:solidFill>
                <a:srgbClr val="F5F5DC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7" name="Prostokąt 56"/>
              <p:cNvSpPr/>
              <p:nvPr/>
            </p:nvSpPr>
            <p:spPr>
              <a:xfrm>
                <a:off x="8820417" y="2292350"/>
                <a:ext cx="1254125" cy="41592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58" name="Trójkąt prostokątny 57"/>
              <p:cNvSpPr/>
              <p:nvPr/>
            </p:nvSpPr>
            <p:spPr>
              <a:xfrm rot="10800000">
                <a:off x="8838951" y="2708275"/>
                <a:ext cx="388779" cy="336550"/>
              </a:xfrm>
              <a:prstGeom prst="rt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8" name="Prostokąt 17"/>
            <p:cNvSpPr/>
            <p:nvPr/>
          </p:nvSpPr>
          <p:spPr>
            <a:xfrm>
              <a:off x="9181705" y="2427922"/>
              <a:ext cx="2560771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Zgromadzone </a:t>
              </a:r>
              <a:r>
                <a:rPr lang="pl-PL" dirty="0">
                  <a:solidFill>
                    <a:srgbClr val="990000"/>
                  </a:solidFill>
                  <a:latin typeface="Country"/>
                </a:rPr>
                <a:t>informacje obejmują takie dane jak cena, miejsce położenia, metraż, ilość pokoi</a:t>
              </a:r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,</a:t>
              </a:r>
            </a:p>
            <a:p>
              <a:pPr algn="ctr"/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rok </a:t>
              </a:r>
              <a:r>
                <a:rPr lang="pl-PL" dirty="0">
                  <a:solidFill>
                    <a:srgbClr val="990000"/>
                  </a:solidFill>
                  <a:latin typeface="Country"/>
                </a:rPr>
                <a:t>zbudowania oraz piętro, na którym znajduje się </a:t>
              </a:r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nieruchomość</a:t>
              </a:r>
              <a:endParaRPr lang="pl-PL" dirty="0">
                <a:solidFill>
                  <a:srgbClr val="990000"/>
                </a:solidFill>
                <a:latin typeface="Country"/>
              </a:endParaRPr>
            </a:p>
          </p:txBody>
        </p:sp>
        <p:sp>
          <p:nvSpPr>
            <p:cNvPr id="59" name="Gwiazda 5-ramienna 58"/>
            <p:cNvSpPr/>
            <p:nvPr/>
          </p:nvSpPr>
          <p:spPr>
            <a:xfrm>
              <a:off x="9181705" y="1632843"/>
              <a:ext cx="360000" cy="360000"/>
            </a:xfrm>
            <a:prstGeom prst="star5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5157759" y="582581"/>
            <a:ext cx="4335486" cy="5981231"/>
            <a:chOff x="5157759" y="582581"/>
            <a:chExt cx="4335486" cy="5981231"/>
          </a:xfrm>
        </p:grpSpPr>
        <p:sp>
          <p:nvSpPr>
            <p:cNvPr id="41" name="Prostokąt 40"/>
            <p:cNvSpPr/>
            <p:nvPr/>
          </p:nvSpPr>
          <p:spPr>
            <a:xfrm>
              <a:off x="5157759" y="582581"/>
              <a:ext cx="4335486" cy="5981231"/>
            </a:xfrm>
            <a:prstGeom prst="rect">
              <a:avLst/>
            </a:prstGeom>
            <a:solidFill>
              <a:schemeClr val="accent4">
                <a:lumMod val="50000"/>
                <a:alpha val="9000"/>
              </a:schemeClr>
            </a:solidFill>
            <a:effectLst>
              <a:softEdge rad="596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2" name="Grupa 21"/>
            <p:cNvGrpSpPr/>
            <p:nvPr/>
          </p:nvGrpSpPr>
          <p:grpSpPr>
            <a:xfrm>
              <a:off x="5312747" y="1240662"/>
              <a:ext cx="3039725" cy="4583575"/>
              <a:chOff x="5312747" y="1240662"/>
              <a:chExt cx="3039725" cy="4583575"/>
            </a:xfrm>
          </p:grpSpPr>
          <p:sp>
            <p:nvSpPr>
              <p:cNvPr id="44" name="Prostokąt 43"/>
              <p:cNvSpPr/>
              <p:nvPr/>
            </p:nvSpPr>
            <p:spPr>
              <a:xfrm>
                <a:off x="5782893" y="1240662"/>
                <a:ext cx="2569579" cy="4583575"/>
              </a:xfrm>
              <a:prstGeom prst="rect">
                <a:avLst/>
              </a:prstGeom>
              <a:solidFill>
                <a:srgbClr val="F5F5DC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7" name="Prostokąt 46"/>
              <p:cNvSpPr/>
              <p:nvPr/>
            </p:nvSpPr>
            <p:spPr>
              <a:xfrm>
                <a:off x="5312747" y="1611615"/>
                <a:ext cx="1254125" cy="4159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50" name="Trójkąt prostokątny 49"/>
              <p:cNvSpPr/>
              <p:nvPr/>
            </p:nvSpPr>
            <p:spPr>
              <a:xfrm rot="10800000">
                <a:off x="5331281" y="2027540"/>
                <a:ext cx="388779" cy="336550"/>
              </a:xfrm>
              <a:prstGeom prst="rt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7" name="Prostokąt 16"/>
              <p:cNvSpPr/>
              <p:nvPr/>
            </p:nvSpPr>
            <p:spPr>
              <a:xfrm>
                <a:off x="5826169" y="3120418"/>
                <a:ext cx="251897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Do analizy cen nieruchomości pobrano 3000 ofert </a:t>
                </a:r>
                <a:endParaRPr lang="pl-PL" dirty="0" smtClean="0">
                  <a:solidFill>
                    <a:srgbClr val="990000"/>
                  </a:solidFill>
                  <a:latin typeface="Country"/>
                </a:endParaRPr>
              </a:p>
              <a:p>
                <a:pPr algn="ctr"/>
                <a:r>
                  <a:rPr lang="pl-PL" dirty="0" smtClean="0">
                    <a:solidFill>
                      <a:srgbClr val="990000"/>
                    </a:solidFill>
                    <a:latin typeface="Country"/>
                  </a:rPr>
                  <a:t>z </a:t>
                </a:r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portalu Trójmiasto.pl</a:t>
                </a:r>
              </a:p>
            </p:txBody>
          </p:sp>
          <p:sp>
            <p:nvSpPr>
              <p:cNvPr id="60" name="Gwiazda 5-ramienna 59"/>
              <p:cNvSpPr/>
              <p:nvPr/>
            </p:nvSpPr>
            <p:spPr>
              <a:xfrm>
                <a:off x="5706852" y="1652035"/>
                <a:ext cx="360000" cy="3600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8166100" y="6597650"/>
            <a:ext cx="4114800" cy="365125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05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ostokąt 53"/>
          <p:cNvSpPr/>
          <p:nvPr/>
        </p:nvSpPr>
        <p:spPr>
          <a:xfrm>
            <a:off x="49166" y="7938"/>
            <a:ext cx="1576387" cy="6850062"/>
          </a:xfrm>
          <a:prstGeom prst="rect">
            <a:avLst/>
          </a:prstGeom>
          <a:solidFill>
            <a:srgbClr val="7A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/>
          <p:cNvSpPr/>
          <p:nvPr/>
        </p:nvSpPr>
        <p:spPr>
          <a:xfrm rot="16200000">
            <a:off x="-2662784" y="2971304"/>
            <a:ext cx="7000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Czyszczenie danych</a:t>
            </a:r>
            <a:endParaRPr lang="pl-PL" sz="5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39647417"/>
              </p:ext>
            </p:extLst>
          </p:nvPr>
        </p:nvGraphicFramePr>
        <p:xfrm>
          <a:off x="1964780" y="110067"/>
          <a:ext cx="97409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1665750"/>
              </p:ext>
            </p:extLst>
          </p:nvPr>
        </p:nvGraphicFramePr>
        <p:xfrm>
          <a:off x="1964780" y="2395523"/>
          <a:ext cx="97409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32092765"/>
              </p:ext>
            </p:extLst>
          </p:nvPr>
        </p:nvGraphicFramePr>
        <p:xfrm>
          <a:off x="1952080" y="4680979"/>
          <a:ext cx="97409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8178800" y="6597650"/>
            <a:ext cx="4114800" cy="365125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90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Graphic spid="5" grpId="0">
        <p:bldAsOne/>
      </p:bldGraphic>
      <p:bldGraphic spid="10" grpId="0">
        <p:bldAsOne/>
      </p:bldGraphic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0" y="7938"/>
            <a:ext cx="1576387" cy="685006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 rot="16200000">
            <a:off x="-2274547" y="2971304"/>
            <a:ext cx="6125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Machine learning</a:t>
            </a:r>
            <a:endParaRPr lang="pl-PL" sz="5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12" name="Prostokąt 11"/>
          <p:cNvSpPr/>
          <p:nvPr/>
        </p:nvSpPr>
        <p:spPr>
          <a:xfrm rot="16200000">
            <a:off x="-2274547" y="2971305"/>
            <a:ext cx="6125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Machine learning</a:t>
            </a:r>
            <a:endParaRPr lang="pl-PL" sz="5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3247" y="7939"/>
            <a:ext cx="1576387" cy="685006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 rot="16200000">
            <a:off x="-2261300" y="3017472"/>
            <a:ext cx="61254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Czyszczenie danych</a:t>
            </a:r>
            <a:endParaRPr lang="pl-PL" sz="48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61119"/>
            <a:ext cx="8410575" cy="6743700"/>
          </a:xfrm>
          <a:prstGeom prst="rect">
            <a:avLst/>
          </a:prstGeom>
        </p:spPr>
      </p:pic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>
          <a:xfrm>
            <a:off x="8166100" y="6597650"/>
            <a:ext cx="4114800" cy="365125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5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ostokąt 53"/>
          <p:cNvSpPr/>
          <p:nvPr/>
        </p:nvSpPr>
        <p:spPr>
          <a:xfrm>
            <a:off x="49166" y="7938"/>
            <a:ext cx="1576387" cy="6850062"/>
          </a:xfrm>
          <a:prstGeom prst="rect">
            <a:avLst/>
          </a:prstGeom>
          <a:solidFill>
            <a:srgbClr val="7A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Country"/>
            </a:endParaRPr>
          </a:p>
        </p:txBody>
      </p:sp>
      <p:sp>
        <p:nvSpPr>
          <p:cNvPr id="48" name="Prostokąt 47"/>
          <p:cNvSpPr/>
          <p:nvPr/>
        </p:nvSpPr>
        <p:spPr>
          <a:xfrm rot="16200000">
            <a:off x="-2662784" y="2755862"/>
            <a:ext cx="7000286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Uczenie </a:t>
            </a:r>
            <a:r>
              <a:rPr lang="pl-PL" sz="54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maszynowe</a:t>
            </a:r>
          </a:p>
          <a:p>
            <a:pPr algn="ctr"/>
            <a:r>
              <a:rPr lang="pl-PL" sz="28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Regresja liniowa </a:t>
            </a:r>
            <a:r>
              <a:rPr lang="pl-PL" sz="2800" b="1" cap="none" spc="0" dirty="0" err="1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Ridge</a:t>
            </a:r>
            <a:endParaRPr lang="pl-PL" sz="28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6291218"/>
              </p:ext>
            </p:extLst>
          </p:nvPr>
        </p:nvGraphicFramePr>
        <p:xfrm>
          <a:off x="1625552" y="2303403"/>
          <a:ext cx="10566448" cy="4604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upa 14"/>
          <p:cNvGrpSpPr/>
          <p:nvPr/>
        </p:nvGrpSpPr>
        <p:grpSpPr>
          <a:xfrm>
            <a:off x="1952080" y="120316"/>
            <a:ext cx="10020763" cy="2229184"/>
            <a:chOff x="1952080" y="120316"/>
            <a:chExt cx="10020763" cy="2229184"/>
          </a:xfrm>
        </p:grpSpPr>
        <p:sp>
          <p:nvSpPr>
            <p:cNvPr id="17" name="Prostokąt zaokrąglony 16"/>
            <p:cNvSpPr/>
            <p:nvPr/>
          </p:nvSpPr>
          <p:spPr>
            <a:xfrm>
              <a:off x="1952080" y="120316"/>
              <a:ext cx="2985110" cy="2229184"/>
            </a:xfrm>
            <a:prstGeom prst="roundRect">
              <a:avLst/>
            </a:prstGeom>
            <a:solidFill>
              <a:srgbClr val="EE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Country"/>
              </a:endParaRPr>
            </a:p>
          </p:txBody>
        </p:sp>
        <p:sp>
          <p:nvSpPr>
            <p:cNvPr id="16" name="Prostokąt zaokrąglony 15"/>
            <p:cNvSpPr/>
            <p:nvPr/>
          </p:nvSpPr>
          <p:spPr>
            <a:xfrm>
              <a:off x="5555195" y="120316"/>
              <a:ext cx="2985110" cy="2229184"/>
            </a:xfrm>
            <a:prstGeom prst="roundRect">
              <a:avLst/>
            </a:prstGeom>
            <a:solidFill>
              <a:srgbClr val="E5E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Country"/>
              </a:endParaRPr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8987733" y="120316"/>
              <a:ext cx="2985110" cy="2229184"/>
            </a:xfrm>
            <a:prstGeom prst="roundRect">
              <a:avLst/>
            </a:prstGeom>
            <a:solidFill>
              <a:srgbClr val="D5D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Country"/>
              </a:endParaRPr>
            </a:p>
          </p:txBody>
        </p:sp>
        <p:sp>
          <p:nvSpPr>
            <p:cNvPr id="8" name="Prostokąt 7"/>
            <p:cNvSpPr/>
            <p:nvPr/>
          </p:nvSpPr>
          <p:spPr>
            <a:xfrm>
              <a:off x="5658371" y="696299"/>
              <a:ext cx="277875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S</a:t>
              </a:r>
              <a:r>
                <a:rPr lang="pl-PL" sz="1600" dirty="0" smtClean="0">
                  <a:solidFill>
                    <a:srgbClr val="7A0000"/>
                  </a:solidFill>
                  <a:latin typeface="Country"/>
                </a:rPr>
                <a:t>zczególnie </a:t>
              </a:r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przydatna w przypadku, gdy mamy wiele cech w porównaniu do liczby obserwacji.</a:t>
              </a:r>
              <a:endParaRPr lang="pl-PL" sz="1600" dirty="0">
                <a:solidFill>
                  <a:srgbClr val="7A0000"/>
                </a:solidFill>
                <a:latin typeface="Country"/>
              </a:endParaRPr>
            </a:p>
          </p:txBody>
        </p:sp>
        <p:sp>
          <p:nvSpPr>
            <p:cNvPr id="9" name="Prostokąt 8"/>
            <p:cNvSpPr/>
            <p:nvPr/>
          </p:nvSpPr>
          <p:spPr>
            <a:xfrm>
              <a:off x="8987733" y="326967"/>
              <a:ext cx="29851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1600" dirty="0" smtClean="0">
                  <a:solidFill>
                    <a:srgbClr val="7A0000"/>
                  </a:solidFill>
                  <a:latin typeface="Country"/>
                </a:rPr>
                <a:t>Popularna </a:t>
              </a:r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metoda w analizie danych i uczeniu maszynowym, która umożliwia zmniejszenie przeuczenia modelu i zwiększenie jego zdolności do przewidywania wartości na nowych danych.</a:t>
              </a: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2493672" y="696299"/>
              <a:ext cx="187531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1600" dirty="0" smtClean="0">
                  <a:solidFill>
                    <a:srgbClr val="7A0000"/>
                  </a:solidFill>
                  <a:latin typeface="Country"/>
                </a:rPr>
                <a:t>Metoda </a:t>
              </a:r>
              <a:r>
                <a:rPr lang="pl-PL" sz="1600" dirty="0" err="1">
                  <a:solidFill>
                    <a:srgbClr val="7A0000"/>
                  </a:solidFill>
                  <a:latin typeface="Country"/>
                </a:rPr>
                <a:t>regularyzacji</a:t>
              </a:r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 modelu regresyjnego.</a:t>
              </a:r>
              <a:endParaRPr lang="pl-PL" sz="1600" dirty="0">
                <a:solidFill>
                  <a:srgbClr val="7A0000"/>
                </a:solidFill>
                <a:latin typeface="Country"/>
              </a:endParaRPr>
            </a:p>
          </p:txBody>
        </p:sp>
      </p:grpSp>
      <p:sp>
        <p:nvSpPr>
          <p:cNvPr id="18" name="Symbol zastępczy stopki 17"/>
          <p:cNvSpPr>
            <a:spLocks noGrp="1"/>
          </p:cNvSpPr>
          <p:nvPr>
            <p:ph type="ftr" sz="quarter" idx="11"/>
          </p:nvPr>
        </p:nvSpPr>
        <p:spPr>
          <a:xfrm>
            <a:off x="8191500" y="6597650"/>
            <a:ext cx="4114800" cy="365125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0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0" y="7938"/>
            <a:ext cx="1576387" cy="685006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170656"/>
            <a:ext cx="8239125" cy="6524625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 rot="16200000">
            <a:off x="-2274547" y="2971304"/>
            <a:ext cx="6125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Machine learning</a:t>
            </a:r>
            <a:endParaRPr lang="pl-PL" sz="5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12" name="Prostokąt 11"/>
          <p:cNvSpPr/>
          <p:nvPr/>
        </p:nvSpPr>
        <p:spPr>
          <a:xfrm rot="16200000">
            <a:off x="-2274547" y="2971305"/>
            <a:ext cx="6125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Machine learning</a:t>
            </a:r>
            <a:endParaRPr lang="pl-PL" sz="5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3247" y="7939"/>
            <a:ext cx="1576387" cy="685006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 rot="16200000">
            <a:off x="-2261300" y="3017472"/>
            <a:ext cx="61254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Uczenie maszynowe</a:t>
            </a:r>
            <a:endParaRPr lang="pl-PL" sz="48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>
          <a:xfrm>
            <a:off x="8240167" y="6597650"/>
            <a:ext cx="4114800" cy="365125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59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a 40"/>
          <p:cNvGrpSpPr/>
          <p:nvPr/>
        </p:nvGrpSpPr>
        <p:grpSpPr>
          <a:xfrm>
            <a:off x="6047635" y="4489551"/>
            <a:ext cx="2060711" cy="2060710"/>
            <a:chOff x="6256543" y="4781416"/>
            <a:chExt cx="2060711" cy="2060710"/>
          </a:xfrm>
        </p:grpSpPr>
        <p:sp>
          <p:nvSpPr>
            <p:cNvPr id="13" name="Dowolny kształt 12"/>
            <p:cNvSpPr/>
            <p:nvPr/>
          </p:nvSpPr>
          <p:spPr>
            <a:xfrm>
              <a:off x="6256543" y="4781416"/>
              <a:ext cx="2060711" cy="2060710"/>
            </a:xfrm>
            <a:custGeom>
              <a:avLst/>
              <a:gdLst>
                <a:gd name="connsiteX0" fmla="*/ 0 w 1713282"/>
                <a:gd name="connsiteY0" fmla="*/ 0 h 1713282"/>
                <a:gd name="connsiteX1" fmla="*/ 1713282 w 1713282"/>
                <a:gd name="connsiteY1" fmla="*/ 0 h 1713282"/>
                <a:gd name="connsiteX2" fmla="*/ 1708157 w 1713282"/>
                <a:gd name="connsiteY2" fmla="*/ 101490 h 1713282"/>
                <a:gd name="connsiteX3" fmla="*/ 101490 w 1713282"/>
                <a:gd name="connsiteY3" fmla="*/ 1708157 h 1713282"/>
                <a:gd name="connsiteX4" fmla="*/ 0 w 1713282"/>
                <a:gd name="connsiteY4" fmla="*/ 1713282 h 1713282"/>
                <a:gd name="connsiteX5" fmla="*/ 0 w 1713282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2" h="1713282">
                  <a:moveTo>
                    <a:pt x="0" y="0"/>
                  </a:moveTo>
                  <a:lnTo>
                    <a:pt x="1713282" y="0"/>
                  </a:lnTo>
                  <a:lnTo>
                    <a:pt x="1708157" y="101490"/>
                  </a:lnTo>
                  <a:cubicBezTo>
                    <a:pt x="1622124" y="948640"/>
                    <a:pt x="948640" y="1622124"/>
                    <a:pt x="101490" y="1708157"/>
                  </a:cubicBezTo>
                  <a:lnTo>
                    <a:pt x="0" y="1713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32" name="Prostokąt 31"/>
            <p:cNvSpPr/>
            <p:nvPr/>
          </p:nvSpPr>
          <p:spPr>
            <a:xfrm>
              <a:off x="6390341" y="5411661"/>
              <a:ext cx="9685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smtClean="0">
                  <a:solidFill>
                    <a:schemeClr val="bg1"/>
                  </a:solidFill>
                  <a:latin typeface="Country"/>
                </a:rPr>
                <a:t>0.6830</a:t>
              </a:r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364864" y="2057803"/>
            <a:ext cx="3492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2400" b="1" dirty="0" smtClean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pl-PL" sz="2800" b="1" baseline="28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4">
                    <a:lumMod val="75000"/>
                  </a:schemeClr>
                </a:solidFill>
              </a:rPr>
              <a:t>Score</a:t>
            </a:r>
            <a:r>
              <a:rPr lang="pl-PL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r"/>
            <a:r>
              <a:rPr lang="pl-PL" dirty="0"/>
              <a:t>M</a:t>
            </a:r>
            <a:r>
              <a:rPr lang="pl-PL" dirty="0" smtClean="0"/>
              <a:t>ierzy </a:t>
            </a:r>
            <a:r>
              <a:rPr lang="pl-PL" dirty="0"/>
              <a:t>odsetek zmienności </a:t>
            </a:r>
            <a:endParaRPr lang="pl-PL" dirty="0" smtClean="0"/>
          </a:p>
          <a:p>
            <a:pPr algn="r"/>
            <a:r>
              <a:rPr lang="pl-PL" dirty="0" smtClean="0"/>
              <a:t>w </a:t>
            </a:r>
            <a:r>
              <a:rPr lang="pl-PL" dirty="0"/>
              <a:t>danych wyjaśnionej przez model.</a:t>
            </a:r>
          </a:p>
          <a:p>
            <a:endParaRPr lang="pl-PL" sz="2000" b="1" dirty="0">
              <a:solidFill>
                <a:schemeClr val="bg1"/>
              </a:solidFill>
              <a:latin typeface="Country"/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8039076" y="2023533"/>
            <a:ext cx="3723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pl-PL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6">
                    <a:lumMod val="50000"/>
                  </a:schemeClr>
                </a:solidFill>
              </a:rPr>
              <a:t>Squared</a:t>
            </a:r>
            <a:r>
              <a:rPr lang="pl-PL" sz="2400" b="1" dirty="0">
                <a:solidFill>
                  <a:schemeClr val="accent6">
                    <a:lumMod val="50000"/>
                  </a:schemeClr>
                </a:solidFill>
              </a:rPr>
              <a:t> Error (MSE) </a:t>
            </a:r>
            <a:r>
              <a:rPr lang="pl-PL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dirty="0" smtClean="0"/>
              <a:t>Mierzy </a:t>
            </a:r>
            <a:r>
              <a:rPr lang="pl-PL" dirty="0"/>
              <a:t>średni kwadrat błędu </a:t>
            </a:r>
            <a:r>
              <a:rPr lang="pl-PL" dirty="0" smtClean="0"/>
              <a:t>między </a:t>
            </a:r>
          </a:p>
          <a:p>
            <a:r>
              <a:rPr lang="pl-PL" dirty="0" smtClean="0"/>
              <a:t>przewidywanymi </a:t>
            </a:r>
            <a:r>
              <a:rPr lang="pl-PL" dirty="0"/>
              <a:t>a prawdziwymi </a:t>
            </a:r>
            <a:endParaRPr lang="pl-PL" dirty="0" smtClean="0"/>
          </a:p>
          <a:p>
            <a:r>
              <a:rPr lang="pl-PL" dirty="0" smtClean="0"/>
              <a:t>wartościami</a:t>
            </a:r>
            <a:r>
              <a:rPr lang="pl-PL" dirty="0"/>
              <a:t>.</a:t>
            </a:r>
          </a:p>
          <a:p>
            <a:endParaRPr lang="pl-PL" b="1" dirty="0">
              <a:latin typeface="Country"/>
            </a:endParaRPr>
          </a:p>
        </p:txBody>
      </p:sp>
      <p:grpSp>
        <p:nvGrpSpPr>
          <p:cNvPr id="42" name="Grupa 41"/>
          <p:cNvGrpSpPr/>
          <p:nvPr/>
        </p:nvGrpSpPr>
        <p:grpSpPr>
          <a:xfrm>
            <a:off x="3788346" y="4489551"/>
            <a:ext cx="7126355" cy="2060710"/>
            <a:chOff x="3997254" y="4781416"/>
            <a:chExt cx="7126355" cy="2060710"/>
          </a:xfrm>
        </p:grpSpPr>
        <p:sp>
          <p:nvSpPr>
            <p:cNvPr id="14" name="Dowolny kształt 13"/>
            <p:cNvSpPr/>
            <p:nvPr/>
          </p:nvSpPr>
          <p:spPr>
            <a:xfrm>
              <a:off x="3997254" y="4781416"/>
              <a:ext cx="2060710" cy="2060710"/>
            </a:xfrm>
            <a:custGeom>
              <a:avLst/>
              <a:gdLst>
                <a:gd name="connsiteX0" fmla="*/ 0 w 1713281"/>
                <a:gd name="connsiteY0" fmla="*/ 0 h 1713282"/>
                <a:gd name="connsiteX1" fmla="*/ 1713281 w 1713281"/>
                <a:gd name="connsiteY1" fmla="*/ 0 h 1713282"/>
                <a:gd name="connsiteX2" fmla="*/ 1713281 w 1713281"/>
                <a:gd name="connsiteY2" fmla="*/ 1713282 h 1713282"/>
                <a:gd name="connsiteX3" fmla="*/ 1611791 w 1713281"/>
                <a:gd name="connsiteY3" fmla="*/ 1708157 h 1713282"/>
                <a:gd name="connsiteX4" fmla="*/ 5124 w 1713281"/>
                <a:gd name="connsiteY4" fmla="*/ 101490 h 1713282"/>
                <a:gd name="connsiteX5" fmla="*/ 0 w 1713281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1" h="1713282">
                  <a:moveTo>
                    <a:pt x="0" y="0"/>
                  </a:moveTo>
                  <a:lnTo>
                    <a:pt x="1713281" y="0"/>
                  </a:lnTo>
                  <a:lnTo>
                    <a:pt x="1713281" y="1713282"/>
                  </a:lnTo>
                  <a:lnTo>
                    <a:pt x="1611791" y="1708157"/>
                  </a:lnTo>
                  <a:cubicBezTo>
                    <a:pt x="764641" y="1622124"/>
                    <a:pt x="91157" y="948640"/>
                    <a:pt x="5124" y="1014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29" name="Prostokąt 28"/>
            <p:cNvSpPr/>
            <p:nvPr/>
          </p:nvSpPr>
          <p:spPr>
            <a:xfrm>
              <a:off x="5027609" y="5420757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2000" b="1" dirty="0" smtClean="0">
                  <a:solidFill>
                    <a:schemeClr val="bg1"/>
                  </a:solidFill>
                  <a:latin typeface="Country"/>
                </a:rPr>
                <a:t>14693</a:t>
              </a:r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</p:grpSp>
      <p:sp>
        <p:nvSpPr>
          <p:cNvPr id="30" name="pole tekstowe 29"/>
          <p:cNvSpPr txBox="1"/>
          <p:nvPr/>
        </p:nvSpPr>
        <p:spPr>
          <a:xfrm>
            <a:off x="11113" y="4906449"/>
            <a:ext cx="38465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2400" b="1" dirty="0" err="1">
                <a:solidFill>
                  <a:srgbClr val="C00000"/>
                </a:solidFill>
              </a:rPr>
              <a:t>Mean</a:t>
            </a:r>
            <a:r>
              <a:rPr lang="pl-PL" sz="2400" b="1" dirty="0">
                <a:solidFill>
                  <a:srgbClr val="C00000"/>
                </a:solidFill>
              </a:rPr>
              <a:t> </a:t>
            </a:r>
            <a:r>
              <a:rPr lang="pl-PL" sz="2400" b="1" dirty="0" err="1">
                <a:solidFill>
                  <a:srgbClr val="C00000"/>
                </a:solidFill>
              </a:rPr>
              <a:t>Absolute</a:t>
            </a:r>
            <a:r>
              <a:rPr lang="pl-PL" sz="2400" b="1" dirty="0">
                <a:solidFill>
                  <a:srgbClr val="C00000"/>
                </a:solidFill>
              </a:rPr>
              <a:t> Error (MAE) </a:t>
            </a:r>
            <a:r>
              <a:rPr lang="pl-PL" sz="2400" b="1" dirty="0" smtClean="0">
                <a:solidFill>
                  <a:srgbClr val="C00000"/>
                </a:solidFill>
              </a:rPr>
              <a:t> </a:t>
            </a:r>
          </a:p>
          <a:p>
            <a:pPr algn="r"/>
            <a:r>
              <a:rPr lang="pl-PL" dirty="0"/>
              <a:t>M</a:t>
            </a:r>
            <a:r>
              <a:rPr lang="pl-PL" dirty="0" smtClean="0"/>
              <a:t>ierzy </a:t>
            </a:r>
            <a:r>
              <a:rPr lang="pl-PL" dirty="0"/>
              <a:t>średni błąd </a:t>
            </a:r>
            <a:r>
              <a:rPr lang="pl-PL" dirty="0" smtClean="0"/>
              <a:t>między </a:t>
            </a:r>
          </a:p>
          <a:p>
            <a:pPr algn="r"/>
            <a:r>
              <a:rPr lang="pl-PL" dirty="0" smtClean="0"/>
              <a:t>przewidywanymi a </a:t>
            </a:r>
            <a:r>
              <a:rPr lang="pl-PL" dirty="0"/>
              <a:t>prawdziwymi </a:t>
            </a:r>
            <a:endParaRPr lang="pl-PL" dirty="0" smtClean="0"/>
          </a:p>
          <a:p>
            <a:pPr algn="r"/>
            <a:r>
              <a:rPr lang="pl-PL" dirty="0" smtClean="0"/>
              <a:t>wartościami </a:t>
            </a:r>
            <a:r>
              <a:rPr lang="pl-PL" dirty="0"/>
              <a:t>bezwzględnymi.</a:t>
            </a:r>
          </a:p>
          <a:p>
            <a:endParaRPr lang="pl-PL" sz="2000" b="1" dirty="0">
              <a:solidFill>
                <a:schemeClr val="bg1"/>
              </a:solidFill>
              <a:latin typeface="Country"/>
            </a:endParaRPr>
          </a:p>
        </p:txBody>
      </p:sp>
      <p:grpSp>
        <p:nvGrpSpPr>
          <p:cNvPr id="40" name="Grupa 39"/>
          <p:cNvGrpSpPr/>
          <p:nvPr/>
        </p:nvGrpSpPr>
        <p:grpSpPr>
          <a:xfrm>
            <a:off x="6047635" y="2205784"/>
            <a:ext cx="6229798" cy="2060710"/>
            <a:chOff x="6256543" y="2497649"/>
            <a:chExt cx="6229798" cy="2060710"/>
          </a:xfrm>
        </p:grpSpPr>
        <p:sp>
          <p:nvSpPr>
            <p:cNvPr id="18" name="Dowolny kształt 17"/>
            <p:cNvSpPr/>
            <p:nvPr/>
          </p:nvSpPr>
          <p:spPr>
            <a:xfrm>
              <a:off x="6256543" y="2497649"/>
              <a:ext cx="2060711" cy="2060710"/>
            </a:xfrm>
            <a:custGeom>
              <a:avLst/>
              <a:gdLst>
                <a:gd name="connsiteX0" fmla="*/ 0 w 1713282"/>
                <a:gd name="connsiteY0" fmla="*/ 0 h 1713282"/>
                <a:gd name="connsiteX1" fmla="*/ 101490 w 1713282"/>
                <a:gd name="connsiteY1" fmla="*/ 5125 h 1713282"/>
                <a:gd name="connsiteX2" fmla="*/ 1708157 w 1713282"/>
                <a:gd name="connsiteY2" fmla="*/ 1611792 h 1713282"/>
                <a:gd name="connsiteX3" fmla="*/ 1713282 w 1713282"/>
                <a:gd name="connsiteY3" fmla="*/ 1713282 h 1713282"/>
                <a:gd name="connsiteX4" fmla="*/ 0 w 1713282"/>
                <a:gd name="connsiteY4" fmla="*/ 1713282 h 1713282"/>
                <a:gd name="connsiteX5" fmla="*/ 0 w 1713282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2" h="1713282">
                  <a:moveTo>
                    <a:pt x="0" y="0"/>
                  </a:moveTo>
                  <a:lnTo>
                    <a:pt x="101490" y="5125"/>
                  </a:lnTo>
                  <a:cubicBezTo>
                    <a:pt x="948640" y="91158"/>
                    <a:pt x="1622124" y="764642"/>
                    <a:pt x="1708157" y="1611792"/>
                  </a:cubicBezTo>
                  <a:lnTo>
                    <a:pt x="1713282" y="1713282"/>
                  </a:lnTo>
                  <a:lnTo>
                    <a:pt x="0" y="1713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31" name="Prostokąt 30"/>
            <p:cNvSpPr/>
            <p:nvPr/>
          </p:nvSpPr>
          <p:spPr>
            <a:xfrm>
              <a:off x="6390341" y="3571051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2000" b="1" dirty="0" smtClean="0">
                  <a:solidFill>
                    <a:schemeClr val="bg1"/>
                  </a:solidFill>
                  <a:latin typeface="Country"/>
                </a:rPr>
                <a:t>57479102114</a:t>
              </a:r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</p:grpSp>
      <p:grpSp>
        <p:nvGrpSpPr>
          <p:cNvPr id="36" name="Grupa 35"/>
          <p:cNvGrpSpPr/>
          <p:nvPr/>
        </p:nvGrpSpPr>
        <p:grpSpPr>
          <a:xfrm>
            <a:off x="3788346" y="2230261"/>
            <a:ext cx="2089153" cy="2060710"/>
            <a:chOff x="3997254" y="2522126"/>
            <a:chExt cx="2089153" cy="2060710"/>
          </a:xfrm>
        </p:grpSpPr>
        <p:sp>
          <p:nvSpPr>
            <p:cNvPr id="19" name="Dowolny kształt 18"/>
            <p:cNvSpPr/>
            <p:nvPr/>
          </p:nvSpPr>
          <p:spPr>
            <a:xfrm>
              <a:off x="3997254" y="2522126"/>
              <a:ext cx="2060710" cy="2060710"/>
            </a:xfrm>
            <a:custGeom>
              <a:avLst/>
              <a:gdLst>
                <a:gd name="connsiteX0" fmla="*/ 1713281 w 1713281"/>
                <a:gd name="connsiteY0" fmla="*/ 0 h 1713282"/>
                <a:gd name="connsiteX1" fmla="*/ 1713281 w 1713281"/>
                <a:gd name="connsiteY1" fmla="*/ 1713282 h 1713282"/>
                <a:gd name="connsiteX2" fmla="*/ 0 w 1713281"/>
                <a:gd name="connsiteY2" fmla="*/ 1713282 h 1713282"/>
                <a:gd name="connsiteX3" fmla="*/ 5124 w 1713281"/>
                <a:gd name="connsiteY3" fmla="*/ 1611792 h 1713282"/>
                <a:gd name="connsiteX4" fmla="*/ 1611791 w 1713281"/>
                <a:gd name="connsiteY4" fmla="*/ 5125 h 1713282"/>
                <a:gd name="connsiteX5" fmla="*/ 1713281 w 1713281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1" h="1713282">
                  <a:moveTo>
                    <a:pt x="1713281" y="0"/>
                  </a:moveTo>
                  <a:lnTo>
                    <a:pt x="1713281" y="1713282"/>
                  </a:lnTo>
                  <a:lnTo>
                    <a:pt x="0" y="1713282"/>
                  </a:lnTo>
                  <a:lnTo>
                    <a:pt x="5124" y="1611792"/>
                  </a:lnTo>
                  <a:cubicBezTo>
                    <a:pt x="91157" y="764642"/>
                    <a:pt x="764641" y="91158"/>
                    <a:pt x="1611791" y="5125"/>
                  </a:cubicBezTo>
                  <a:lnTo>
                    <a:pt x="171328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4836632" y="3652670"/>
              <a:ext cx="1249775" cy="481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>
                  <a:solidFill>
                    <a:schemeClr val="bg1"/>
                  </a:solidFill>
                  <a:latin typeface="Country"/>
                </a:rPr>
                <a:t> 0.6827</a:t>
              </a:r>
            </a:p>
          </p:txBody>
        </p:sp>
      </p:grpSp>
      <p:sp>
        <p:nvSpPr>
          <p:cNvPr id="33" name="pole tekstowe 32"/>
          <p:cNvSpPr txBox="1"/>
          <p:nvPr/>
        </p:nvSpPr>
        <p:spPr>
          <a:xfrm>
            <a:off x="7969807" y="4906449"/>
            <a:ext cx="4177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accent2">
                    <a:lumMod val="50000"/>
                  </a:schemeClr>
                </a:solidFill>
              </a:rPr>
              <a:t>Explained</a:t>
            </a:r>
            <a:r>
              <a:rPr lang="pl-PL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2">
                    <a:lumMod val="50000"/>
                  </a:schemeClr>
                </a:solidFill>
              </a:rPr>
              <a:t>Variance</a:t>
            </a:r>
            <a:r>
              <a:rPr lang="pl-PL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l-PL" sz="2400" b="1" dirty="0" err="1" smtClean="0">
                <a:solidFill>
                  <a:schemeClr val="accent2">
                    <a:lumMod val="50000"/>
                  </a:schemeClr>
                </a:solidFill>
              </a:rPr>
              <a:t>Score</a:t>
            </a:r>
            <a:r>
              <a:rPr lang="pl-PL" sz="2400" b="1" dirty="0" smtClean="0">
                <a:solidFill>
                  <a:schemeClr val="accent2">
                    <a:lumMod val="50000"/>
                  </a:schemeClr>
                </a:solidFill>
              </a:rPr>
              <a:t> (EVS) </a:t>
            </a:r>
          </a:p>
          <a:p>
            <a:r>
              <a:rPr lang="pl-PL" dirty="0"/>
              <a:t>M</a:t>
            </a:r>
            <a:r>
              <a:rPr lang="pl-PL" dirty="0" smtClean="0"/>
              <a:t>ierzy </a:t>
            </a:r>
            <a:r>
              <a:rPr lang="pl-PL" dirty="0"/>
              <a:t>ilość wariancji wyjaśnionej </a:t>
            </a:r>
            <a:endParaRPr lang="pl-PL" dirty="0" smtClean="0"/>
          </a:p>
          <a:p>
            <a:r>
              <a:rPr lang="pl-PL" dirty="0" smtClean="0"/>
              <a:t>przez </a:t>
            </a:r>
            <a:r>
              <a:rPr lang="pl-PL" dirty="0"/>
              <a:t>model.</a:t>
            </a:r>
          </a:p>
          <a:p>
            <a:endParaRPr lang="pl-PL" sz="2000" b="1" dirty="0">
              <a:solidFill>
                <a:schemeClr val="bg1"/>
              </a:solidFill>
              <a:latin typeface="Country"/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4727160" y="1621602"/>
            <a:ext cx="1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 rot="5400000">
            <a:off x="5313363" y="-5279097"/>
            <a:ext cx="1576387" cy="12180887"/>
          </a:xfrm>
          <a:prstGeom prst="rect">
            <a:avLst/>
          </a:prstGeom>
          <a:solidFill>
            <a:srgbClr val="7A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/>
          <p:cNvSpPr/>
          <p:nvPr/>
        </p:nvSpPr>
        <p:spPr>
          <a:xfrm rot="16200000">
            <a:off x="5265004" y="-5037268"/>
            <a:ext cx="1661993" cy="1156845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Metryki wykorzystane do </a:t>
            </a:r>
            <a:br>
              <a:rPr lang="pl-PL" sz="48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</a:br>
            <a:r>
              <a:rPr lang="pl-PL" sz="48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oceny jakości modelu</a:t>
            </a:r>
            <a:endParaRPr lang="pl-PL" sz="48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>
          <a:xfrm>
            <a:off x="8216193" y="6577474"/>
            <a:ext cx="4114800" cy="365125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8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8 -0.06296 L -4.16667E-6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55 -0.04815 L -0.0013 0.0048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84 0.08195 L 0.00026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409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7 0.0662 L -4.58333E-6 -1.11111E-6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33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ostokąt 53"/>
          <p:cNvSpPr/>
          <p:nvPr/>
        </p:nvSpPr>
        <p:spPr>
          <a:xfrm>
            <a:off x="49166" y="7938"/>
            <a:ext cx="1576387" cy="6850062"/>
          </a:xfrm>
          <a:prstGeom prst="rect">
            <a:avLst/>
          </a:prstGeom>
          <a:solidFill>
            <a:srgbClr val="7A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/>
          <p:cNvSpPr/>
          <p:nvPr/>
        </p:nvSpPr>
        <p:spPr>
          <a:xfrm rot="16200000">
            <a:off x="-2662784" y="3048248"/>
            <a:ext cx="70002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Interaktywny Dashboard</a:t>
            </a:r>
            <a:endParaRPr lang="pl-PL" sz="4400" b="1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5" name="Dowolny kształt 4"/>
          <p:cNvSpPr/>
          <p:nvPr/>
        </p:nvSpPr>
        <p:spPr>
          <a:xfrm>
            <a:off x="5877297" y="2944140"/>
            <a:ext cx="3680496" cy="3680496"/>
          </a:xfrm>
          <a:custGeom>
            <a:avLst/>
            <a:gdLst>
              <a:gd name="connsiteX0" fmla="*/ 2612432 w 3680496"/>
              <a:gd name="connsiteY0" fmla="*/ 586813 h 3680496"/>
              <a:gd name="connsiteX1" fmla="*/ 2898716 w 3680496"/>
              <a:gd name="connsiteY1" fmla="*/ 346579 h 3680496"/>
              <a:gd name="connsiteX2" fmla="*/ 3127424 w 3680496"/>
              <a:gd name="connsiteY2" fmla="*/ 538488 h 3680496"/>
              <a:gd name="connsiteX3" fmla="*/ 2940553 w 3680496"/>
              <a:gd name="connsiteY3" fmla="*/ 862139 h 3680496"/>
              <a:gd name="connsiteX4" fmla="*/ 3237468 w 3680496"/>
              <a:gd name="connsiteY4" fmla="*/ 1376411 h 3680496"/>
              <a:gd name="connsiteX5" fmla="*/ 3611193 w 3680496"/>
              <a:gd name="connsiteY5" fmla="*/ 1376401 h 3680496"/>
              <a:gd name="connsiteX6" fmla="*/ 3663037 w 3680496"/>
              <a:gd name="connsiteY6" fmla="*/ 1670422 h 3680496"/>
              <a:gd name="connsiteX7" fmla="*/ 3311847 w 3680496"/>
              <a:gd name="connsiteY7" fmla="*/ 1798235 h 3680496"/>
              <a:gd name="connsiteX8" fmla="*/ 3208730 w 3680496"/>
              <a:gd name="connsiteY8" fmla="*/ 2383044 h 3680496"/>
              <a:gd name="connsiteX9" fmla="*/ 3495026 w 3680496"/>
              <a:gd name="connsiteY9" fmla="*/ 2623263 h 3680496"/>
              <a:gd name="connsiteX10" fmla="*/ 3345747 w 3680496"/>
              <a:gd name="connsiteY10" fmla="*/ 2881820 h 3680496"/>
              <a:gd name="connsiteX11" fmla="*/ 2994564 w 3680496"/>
              <a:gd name="connsiteY11" fmla="*/ 2753990 h 3680496"/>
              <a:gd name="connsiteX12" fmla="*/ 2539664 w 3680496"/>
              <a:gd name="connsiteY12" fmla="*/ 3135697 h 3680496"/>
              <a:gd name="connsiteX13" fmla="*/ 2604569 w 3680496"/>
              <a:gd name="connsiteY13" fmla="*/ 3503743 h 3680496"/>
              <a:gd name="connsiteX14" fmla="*/ 2324018 w 3680496"/>
              <a:gd name="connsiteY14" fmla="*/ 3605855 h 3680496"/>
              <a:gd name="connsiteX15" fmla="*/ 2137163 w 3680496"/>
              <a:gd name="connsiteY15" fmla="*/ 3282194 h 3680496"/>
              <a:gd name="connsiteX16" fmla="*/ 1543333 w 3680496"/>
              <a:gd name="connsiteY16" fmla="*/ 3282194 h 3680496"/>
              <a:gd name="connsiteX17" fmla="*/ 1356478 w 3680496"/>
              <a:gd name="connsiteY17" fmla="*/ 3605855 h 3680496"/>
              <a:gd name="connsiteX18" fmla="*/ 1075927 w 3680496"/>
              <a:gd name="connsiteY18" fmla="*/ 3503743 h 3680496"/>
              <a:gd name="connsiteX19" fmla="*/ 1140833 w 3680496"/>
              <a:gd name="connsiteY19" fmla="*/ 3135696 h 3680496"/>
              <a:gd name="connsiteX20" fmla="*/ 685933 w 3680496"/>
              <a:gd name="connsiteY20" fmla="*/ 2753989 h 3680496"/>
              <a:gd name="connsiteX21" fmla="*/ 334749 w 3680496"/>
              <a:gd name="connsiteY21" fmla="*/ 2881820 h 3680496"/>
              <a:gd name="connsiteX22" fmla="*/ 185470 w 3680496"/>
              <a:gd name="connsiteY22" fmla="*/ 2623263 h 3680496"/>
              <a:gd name="connsiteX23" fmla="*/ 471767 w 3680496"/>
              <a:gd name="connsiteY23" fmla="*/ 2383044 h 3680496"/>
              <a:gd name="connsiteX24" fmla="*/ 368649 w 3680496"/>
              <a:gd name="connsiteY24" fmla="*/ 1798235 h 3680496"/>
              <a:gd name="connsiteX25" fmla="*/ 17459 w 3680496"/>
              <a:gd name="connsiteY25" fmla="*/ 1670422 h 3680496"/>
              <a:gd name="connsiteX26" fmla="*/ 69303 w 3680496"/>
              <a:gd name="connsiteY26" fmla="*/ 1376401 h 3680496"/>
              <a:gd name="connsiteX27" fmla="*/ 443028 w 3680496"/>
              <a:gd name="connsiteY27" fmla="*/ 1376411 h 3680496"/>
              <a:gd name="connsiteX28" fmla="*/ 739943 w 3680496"/>
              <a:gd name="connsiteY28" fmla="*/ 862139 h 3680496"/>
              <a:gd name="connsiteX29" fmla="*/ 553072 w 3680496"/>
              <a:gd name="connsiteY29" fmla="*/ 538488 h 3680496"/>
              <a:gd name="connsiteX30" fmla="*/ 781780 w 3680496"/>
              <a:gd name="connsiteY30" fmla="*/ 346579 h 3680496"/>
              <a:gd name="connsiteX31" fmla="*/ 1068064 w 3680496"/>
              <a:gd name="connsiteY31" fmla="*/ 586813 h 3680496"/>
              <a:gd name="connsiteX32" fmla="*/ 1626082 w 3680496"/>
              <a:gd name="connsiteY32" fmla="*/ 383711 h 3680496"/>
              <a:gd name="connsiteX33" fmla="*/ 1690970 w 3680496"/>
              <a:gd name="connsiteY33" fmla="*/ 15661 h 3680496"/>
              <a:gd name="connsiteX34" fmla="*/ 1989526 w 3680496"/>
              <a:gd name="connsiteY34" fmla="*/ 15661 h 3680496"/>
              <a:gd name="connsiteX35" fmla="*/ 2054414 w 3680496"/>
              <a:gd name="connsiteY35" fmla="*/ 383711 h 3680496"/>
              <a:gd name="connsiteX36" fmla="*/ 2612432 w 3680496"/>
              <a:gd name="connsiteY36" fmla="*/ 586813 h 368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680496" h="3680496">
                <a:moveTo>
                  <a:pt x="2612432" y="586813"/>
                </a:moveTo>
                <a:lnTo>
                  <a:pt x="2898716" y="346579"/>
                </a:lnTo>
                <a:lnTo>
                  <a:pt x="3127424" y="538488"/>
                </a:lnTo>
                <a:lnTo>
                  <a:pt x="2940553" y="862139"/>
                </a:lnTo>
                <a:cubicBezTo>
                  <a:pt x="3073429" y="1011615"/>
                  <a:pt x="3174456" y="1186599"/>
                  <a:pt x="3237468" y="1376411"/>
                </a:cubicBezTo>
                <a:lnTo>
                  <a:pt x="3611193" y="1376401"/>
                </a:lnTo>
                <a:lnTo>
                  <a:pt x="3663037" y="1670422"/>
                </a:lnTo>
                <a:lnTo>
                  <a:pt x="3311847" y="1798235"/>
                </a:lnTo>
                <a:cubicBezTo>
                  <a:pt x="3317555" y="1998152"/>
                  <a:pt x="3282468" y="2197135"/>
                  <a:pt x="3208730" y="2383044"/>
                </a:cubicBezTo>
                <a:lnTo>
                  <a:pt x="3495026" y="2623263"/>
                </a:lnTo>
                <a:lnTo>
                  <a:pt x="3345747" y="2881820"/>
                </a:lnTo>
                <a:lnTo>
                  <a:pt x="2994564" y="2753990"/>
                </a:lnTo>
                <a:cubicBezTo>
                  <a:pt x="2870432" y="2910804"/>
                  <a:pt x="2715650" y="3040681"/>
                  <a:pt x="2539664" y="3135697"/>
                </a:cubicBezTo>
                <a:lnTo>
                  <a:pt x="2604569" y="3503743"/>
                </a:lnTo>
                <a:lnTo>
                  <a:pt x="2324018" y="3605855"/>
                </a:lnTo>
                <a:lnTo>
                  <a:pt x="2137163" y="3282194"/>
                </a:lnTo>
                <a:cubicBezTo>
                  <a:pt x="1941274" y="3322530"/>
                  <a:pt x="1739221" y="3322530"/>
                  <a:pt x="1543333" y="3282194"/>
                </a:cubicBezTo>
                <a:lnTo>
                  <a:pt x="1356478" y="3605855"/>
                </a:lnTo>
                <a:lnTo>
                  <a:pt x="1075927" y="3503743"/>
                </a:lnTo>
                <a:lnTo>
                  <a:pt x="1140833" y="3135696"/>
                </a:lnTo>
                <a:cubicBezTo>
                  <a:pt x="964846" y="3040680"/>
                  <a:pt x="810064" y="2910803"/>
                  <a:pt x="685933" y="2753989"/>
                </a:cubicBezTo>
                <a:lnTo>
                  <a:pt x="334749" y="2881820"/>
                </a:lnTo>
                <a:lnTo>
                  <a:pt x="185470" y="2623263"/>
                </a:lnTo>
                <a:lnTo>
                  <a:pt x="471767" y="2383044"/>
                </a:lnTo>
                <a:cubicBezTo>
                  <a:pt x="398028" y="2197136"/>
                  <a:pt x="362942" y="1998152"/>
                  <a:pt x="368649" y="1798235"/>
                </a:cubicBezTo>
                <a:lnTo>
                  <a:pt x="17459" y="1670422"/>
                </a:lnTo>
                <a:lnTo>
                  <a:pt x="69303" y="1376401"/>
                </a:lnTo>
                <a:lnTo>
                  <a:pt x="443028" y="1376411"/>
                </a:lnTo>
                <a:cubicBezTo>
                  <a:pt x="506040" y="1186599"/>
                  <a:pt x="607067" y="1011615"/>
                  <a:pt x="739943" y="862139"/>
                </a:cubicBezTo>
                <a:lnTo>
                  <a:pt x="553072" y="538488"/>
                </a:lnTo>
                <a:lnTo>
                  <a:pt x="781780" y="346579"/>
                </a:lnTo>
                <a:lnTo>
                  <a:pt x="1068064" y="586813"/>
                </a:lnTo>
                <a:cubicBezTo>
                  <a:pt x="1238343" y="481912"/>
                  <a:pt x="1428211" y="412805"/>
                  <a:pt x="1626082" y="383711"/>
                </a:cubicBezTo>
                <a:lnTo>
                  <a:pt x="1690970" y="15661"/>
                </a:lnTo>
                <a:lnTo>
                  <a:pt x="1989526" y="15661"/>
                </a:lnTo>
                <a:lnTo>
                  <a:pt x="2054414" y="383711"/>
                </a:lnTo>
                <a:cubicBezTo>
                  <a:pt x="2252285" y="412805"/>
                  <a:pt x="2442153" y="481912"/>
                  <a:pt x="2612432" y="58681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0263" tIns="882459" rIns="760263" bIns="94682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600" kern="1200" dirty="0"/>
          </a:p>
        </p:txBody>
      </p:sp>
      <p:sp>
        <p:nvSpPr>
          <p:cNvPr id="6" name="Dowolny kształt 5"/>
          <p:cNvSpPr/>
          <p:nvPr/>
        </p:nvSpPr>
        <p:spPr>
          <a:xfrm>
            <a:off x="3735917" y="2074204"/>
            <a:ext cx="2676724" cy="2676724"/>
          </a:xfrm>
          <a:custGeom>
            <a:avLst/>
            <a:gdLst>
              <a:gd name="connsiteX0" fmla="*/ 2002851 w 2676724"/>
              <a:gd name="connsiteY0" fmla="*/ 677946 h 2676724"/>
              <a:gd name="connsiteX1" fmla="*/ 2397758 w 2676724"/>
              <a:gd name="connsiteY1" fmla="*/ 558928 h 2676724"/>
              <a:gd name="connsiteX2" fmla="*/ 2543069 w 2676724"/>
              <a:gd name="connsiteY2" fmla="*/ 810615 h 2676724"/>
              <a:gd name="connsiteX3" fmla="*/ 2242543 w 2676724"/>
              <a:gd name="connsiteY3" fmla="*/ 1093106 h 2676724"/>
              <a:gd name="connsiteX4" fmla="*/ 2242543 w 2676724"/>
              <a:gd name="connsiteY4" fmla="*/ 1583618 h 2676724"/>
              <a:gd name="connsiteX5" fmla="*/ 2543069 w 2676724"/>
              <a:gd name="connsiteY5" fmla="*/ 1866109 h 2676724"/>
              <a:gd name="connsiteX6" fmla="*/ 2397758 w 2676724"/>
              <a:gd name="connsiteY6" fmla="*/ 2117796 h 2676724"/>
              <a:gd name="connsiteX7" fmla="*/ 2002851 w 2676724"/>
              <a:gd name="connsiteY7" fmla="*/ 1998778 h 2676724"/>
              <a:gd name="connsiteX8" fmla="*/ 1578055 w 2676724"/>
              <a:gd name="connsiteY8" fmla="*/ 2244034 h 2676724"/>
              <a:gd name="connsiteX9" fmla="*/ 1483673 w 2676724"/>
              <a:gd name="connsiteY9" fmla="*/ 2645543 h 2676724"/>
              <a:gd name="connsiteX10" fmla="*/ 1193051 w 2676724"/>
              <a:gd name="connsiteY10" fmla="*/ 2645543 h 2676724"/>
              <a:gd name="connsiteX11" fmla="*/ 1098669 w 2676724"/>
              <a:gd name="connsiteY11" fmla="*/ 2244034 h 2676724"/>
              <a:gd name="connsiteX12" fmla="*/ 673873 w 2676724"/>
              <a:gd name="connsiteY12" fmla="*/ 1998778 h 2676724"/>
              <a:gd name="connsiteX13" fmla="*/ 278966 w 2676724"/>
              <a:gd name="connsiteY13" fmla="*/ 2117796 h 2676724"/>
              <a:gd name="connsiteX14" fmla="*/ 133655 w 2676724"/>
              <a:gd name="connsiteY14" fmla="*/ 1866109 h 2676724"/>
              <a:gd name="connsiteX15" fmla="*/ 434181 w 2676724"/>
              <a:gd name="connsiteY15" fmla="*/ 1583618 h 2676724"/>
              <a:gd name="connsiteX16" fmla="*/ 434181 w 2676724"/>
              <a:gd name="connsiteY16" fmla="*/ 1093106 h 2676724"/>
              <a:gd name="connsiteX17" fmla="*/ 133655 w 2676724"/>
              <a:gd name="connsiteY17" fmla="*/ 810615 h 2676724"/>
              <a:gd name="connsiteX18" fmla="*/ 278966 w 2676724"/>
              <a:gd name="connsiteY18" fmla="*/ 558928 h 2676724"/>
              <a:gd name="connsiteX19" fmla="*/ 673873 w 2676724"/>
              <a:gd name="connsiteY19" fmla="*/ 677946 h 2676724"/>
              <a:gd name="connsiteX20" fmla="*/ 1098669 w 2676724"/>
              <a:gd name="connsiteY20" fmla="*/ 432690 h 2676724"/>
              <a:gd name="connsiteX21" fmla="*/ 1193051 w 2676724"/>
              <a:gd name="connsiteY21" fmla="*/ 31181 h 2676724"/>
              <a:gd name="connsiteX22" fmla="*/ 1483673 w 2676724"/>
              <a:gd name="connsiteY22" fmla="*/ 31181 h 2676724"/>
              <a:gd name="connsiteX23" fmla="*/ 1578055 w 2676724"/>
              <a:gd name="connsiteY23" fmla="*/ 432690 h 2676724"/>
              <a:gd name="connsiteX24" fmla="*/ 2002851 w 2676724"/>
              <a:gd name="connsiteY24" fmla="*/ 677946 h 267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76724" h="2676724">
                <a:moveTo>
                  <a:pt x="2002851" y="677946"/>
                </a:moveTo>
                <a:lnTo>
                  <a:pt x="2397758" y="558928"/>
                </a:lnTo>
                <a:lnTo>
                  <a:pt x="2543069" y="810615"/>
                </a:lnTo>
                <a:lnTo>
                  <a:pt x="2242543" y="1093106"/>
                </a:lnTo>
                <a:cubicBezTo>
                  <a:pt x="2286106" y="1253708"/>
                  <a:pt x="2286106" y="1423016"/>
                  <a:pt x="2242543" y="1583618"/>
                </a:cubicBezTo>
                <a:lnTo>
                  <a:pt x="2543069" y="1866109"/>
                </a:lnTo>
                <a:lnTo>
                  <a:pt x="2397758" y="2117796"/>
                </a:lnTo>
                <a:lnTo>
                  <a:pt x="2002851" y="1998778"/>
                </a:lnTo>
                <a:cubicBezTo>
                  <a:pt x="1885547" y="2116806"/>
                  <a:pt x="1738922" y="2201459"/>
                  <a:pt x="1578055" y="2244034"/>
                </a:cubicBezTo>
                <a:lnTo>
                  <a:pt x="1483673" y="2645543"/>
                </a:lnTo>
                <a:lnTo>
                  <a:pt x="1193051" y="2645543"/>
                </a:lnTo>
                <a:lnTo>
                  <a:pt x="1098669" y="2244034"/>
                </a:lnTo>
                <a:cubicBezTo>
                  <a:pt x="937802" y="2201459"/>
                  <a:pt x="791177" y="2116806"/>
                  <a:pt x="673873" y="1998778"/>
                </a:cubicBezTo>
                <a:lnTo>
                  <a:pt x="278966" y="2117796"/>
                </a:lnTo>
                <a:lnTo>
                  <a:pt x="133655" y="1866109"/>
                </a:lnTo>
                <a:lnTo>
                  <a:pt x="434181" y="1583618"/>
                </a:lnTo>
                <a:cubicBezTo>
                  <a:pt x="390618" y="1423016"/>
                  <a:pt x="390618" y="1253708"/>
                  <a:pt x="434181" y="1093106"/>
                </a:cubicBezTo>
                <a:lnTo>
                  <a:pt x="133655" y="810615"/>
                </a:lnTo>
                <a:lnTo>
                  <a:pt x="278966" y="558928"/>
                </a:lnTo>
                <a:lnTo>
                  <a:pt x="673873" y="677946"/>
                </a:lnTo>
                <a:cubicBezTo>
                  <a:pt x="791177" y="559918"/>
                  <a:pt x="937802" y="475265"/>
                  <a:pt x="1098669" y="432690"/>
                </a:cubicBezTo>
                <a:lnTo>
                  <a:pt x="1193051" y="31181"/>
                </a:lnTo>
                <a:lnTo>
                  <a:pt x="1483673" y="31181"/>
                </a:lnTo>
                <a:lnTo>
                  <a:pt x="1578055" y="432690"/>
                </a:lnTo>
                <a:cubicBezTo>
                  <a:pt x="1738922" y="475265"/>
                  <a:pt x="1885547" y="559918"/>
                  <a:pt x="2002851" y="67794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93" tIns="698266" rIns="694193" bIns="69826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600" kern="1200" dirty="0"/>
          </a:p>
        </p:txBody>
      </p:sp>
      <p:sp>
        <p:nvSpPr>
          <p:cNvPr id="7" name="Dowolny kształt 6"/>
          <p:cNvSpPr/>
          <p:nvPr/>
        </p:nvSpPr>
        <p:spPr>
          <a:xfrm>
            <a:off x="5219089" y="31528"/>
            <a:ext cx="2838836" cy="2702840"/>
          </a:xfrm>
          <a:custGeom>
            <a:avLst/>
            <a:gdLst>
              <a:gd name="connsiteX0" fmla="*/ 1962385 w 2622643"/>
              <a:gd name="connsiteY0" fmla="*/ 664249 h 2622643"/>
              <a:gd name="connsiteX1" fmla="*/ 2349313 w 2622643"/>
              <a:gd name="connsiteY1" fmla="*/ 547636 h 2622643"/>
              <a:gd name="connsiteX2" fmla="*/ 2491689 w 2622643"/>
              <a:gd name="connsiteY2" fmla="*/ 794237 h 2622643"/>
              <a:gd name="connsiteX3" fmla="*/ 2197235 w 2622643"/>
              <a:gd name="connsiteY3" fmla="*/ 1071021 h 2622643"/>
              <a:gd name="connsiteX4" fmla="*/ 2197235 w 2622643"/>
              <a:gd name="connsiteY4" fmla="*/ 1551623 h 2622643"/>
              <a:gd name="connsiteX5" fmla="*/ 2491689 w 2622643"/>
              <a:gd name="connsiteY5" fmla="*/ 1828406 h 2622643"/>
              <a:gd name="connsiteX6" fmla="*/ 2349313 w 2622643"/>
              <a:gd name="connsiteY6" fmla="*/ 2075007 h 2622643"/>
              <a:gd name="connsiteX7" fmla="*/ 1962385 w 2622643"/>
              <a:gd name="connsiteY7" fmla="*/ 1958394 h 2622643"/>
              <a:gd name="connsiteX8" fmla="*/ 1546171 w 2622643"/>
              <a:gd name="connsiteY8" fmla="*/ 2198695 h 2622643"/>
              <a:gd name="connsiteX9" fmla="*/ 1453697 w 2622643"/>
              <a:gd name="connsiteY9" fmla="*/ 2592092 h 2622643"/>
              <a:gd name="connsiteX10" fmla="*/ 1168946 w 2622643"/>
              <a:gd name="connsiteY10" fmla="*/ 2592092 h 2622643"/>
              <a:gd name="connsiteX11" fmla="*/ 1076472 w 2622643"/>
              <a:gd name="connsiteY11" fmla="*/ 2198695 h 2622643"/>
              <a:gd name="connsiteX12" fmla="*/ 660258 w 2622643"/>
              <a:gd name="connsiteY12" fmla="*/ 1958394 h 2622643"/>
              <a:gd name="connsiteX13" fmla="*/ 273330 w 2622643"/>
              <a:gd name="connsiteY13" fmla="*/ 2075007 h 2622643"/>
              <a:gd name="connsiteX14" fmla="*/ 130954 w 2622643"/>
              <a:gd name="connsiteY14" fmla="*/ 1828406 h 2622643"/>
              <a:gd name="connsiteX15" fmla="*/ 425408 w 2622643"/>
              <a:gd name="connsiteY15" fmla="*/ 1551622 h 2622643"/>
              <a:gd name="connsiteX16" fmla="*/ 425408 w 2622643"/>
              <a:gd name="connsiteY16" fmla="*/ 1071020 h 2622643"/>
              <a:gd name="connsiteX17" fmla="*/ 130954 w 2622643"/>
              <a:gd name="connsiteY17" fmla="*/ 794237 h 2622643"/>
              <a:gd name="connsiteX18" fmla="*/ 273330 w 2622643"/>
              <a:gd name="connsiteY18" fmla="*/ 547636 h 2622643"/>
              <a:gd name="connsiteX19" fmla="*/ 660258 w 2622643"/>
              <a:gd name="connsiteY19" fmla="*/ 664249 h 2622643"/>
              <a:gd name="connsiteX20" fmla="*/ 1076472 w 2622643"/>
              <a:gd name="connsiteY20" fmla="*/ 423948 h 2622643"/>
              <a:gd name="connsiteX21" fmla="*/ 1168946 w 2622643"/>
              <a:gd name="connsiteY21" fmla="*/ 30551 h 2622643"/>
              <a:gd name="connsiteX22" fmla="*/ 1453697 w 2622643"/>
              <a:gd name="connsiteY22" fmla="*/ 30551 h 2622643"/>
              <a:gd name="connsiteX23" fmla="*/ 1546171 w 2622643"/>
              <a:gd name="connsiteY23" fmla="*/ 423948 h 2622643"/>
              <a:gd name="connsiteX24" fmla="*/ 1962385 w 2622643"/>
              <a:gd name="connsiteY24" fmla="*/ 664249 h 262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22643" h="2622643">
                <a:moveTo>
                  <a:pt x="1688057" y="663406"/>
                </a:moveTo>
                <a:lnTo>
                  <a:pt x="1968574" y="489668"/>
                </a:lnTo>
                <a:lnTo>
                  <a:pt x="2132975" y="654069"/>
                </a:lnTo>
                <a:lnTo>
                  <a:pt x="1959238" y="934587"/>
                </a:lnTo>
                <a:cubicBezTo>
                  <a:pt x="2026155" y="1049671"/>
                  <a:pt x="2061210" y="1180501"/>
                  <a:pt x="2060801" y="1313626"/>
                </a:cubicBezTo>
                <a:lnTo>
                  <a:pt x="2351521" y="1469692"/>
                </a:lnTo>
                <a:lnTo>
                  <a:pt x="2291345" y="1694268"/>
                </a:lnTo>
                <a:lnTo>
                  <a:pt x="1961542" y="1684066"/>
                </a:lnTo>
                <a:cubicBezTo>
                  <a:pt x="1895334" y="1799559"/>
                  <a:pt x="1799560" y="1895334"/>
                  <a:pt x="1684065" y="1961541"/>
                </a:cubicBezTo>
                <a:lnTo>
                  <a:pt x="1694268" y="2291346"/>
                </a:lnTo>
                <a:lnTo>
                  <a:pt x="1469692" y="2351521"/>
                </a:lnTo>
                <a:lnTo>
                  <a:pt x="1313626" y="2060800"/>
                </a:lnTo>
                <a:cubicBezTo>
                  <a:pt x="1180502" y="2061210"/>
                  <a:pt x="1049671" y="2026153"/>
                  <a:pt x="934586" y="1959237"/>
                </a:cubicBezTo>
                <a:lnTo>
                  <a:pt x="654069" y="2132975"/>
                </a:lnTo>
                <a:lnTo>
                  <a:pt x="489668" y="1968574"/>
                </a:lnTo>
                <a:lnTo>
                  <a:pt x="663405" y="1688056"/>
                </a:lnTo>
                <a:cubicBezTo>
                  <a:pt x="596488" y="1572972"/>
                  <a:pt x="561433" y="1442142"/>
                  <a:pt x="561842" y="1309017"/>
                </a:cubicBezTo>
                <a:lnTo>
                  <a:pt x="271122" y="1152951"/>
                </a:lnTo>
                <a:lnTo>
                  <a:pt x="331298" y="928375"/>
                </a:lnTo>
                <a:lnTo>
                  <a:pt x="661101" y="938577"/>
                </a:lnTo>
                <a:cubicBezTo>
                  <a:pt x="727309" y="823084"/>
                  <a:pt x="823083" y="727309"/>
                  <a:pt x="938578" y="661102"/>
                </a:cubicBezTo>
                <a:lnTo>
                  <a:pt x="928375" y="331297"/>
                </a:lnTo>
                <a:lnTo>
                  <a:pt x="1152951" y="271122"/>
                </a:lnTo>
                <a:lnTo>
                  <a:pt x="1309017" y="561843"/>
                </a:lnTo>
                <a:cubicBezTo>
                  <a:pt x="1442141" y="561433"/>
                  <a:pt x="1572972" y="596490"/>
                  <a:pt x="1688057" y="6634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0256" tIns="890256" rIns="890255" bIns="89025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600" kern="1200" dirty="0"/>
          </a:p>
        </p:txBody>
      </p:sp>
      <p:sp>
        <p:nvSpPr>
          <p:cNvPr id="8" name="Strzałka kolista 7"/>
          <p:cNvSpPr/>
          <p:nvPr/>
        </p:nvSpPr>
        <p:spPr>
          <a:xfrm>
            <a:off x="5622562" y="2372532"/>
            <a:ext cx="4711035" cy="4711035"/>
          </a:xfrm>
          <a:prstGeom prst="circularArrow">
            <a:avLst>
              <a:gd name="adj1" fmla="val 4687"/>
              <a:gd name="adj2" fmla="val 299029"/>
              <a:gd name="adj3" fmla="val 2555077"/>
              <a:gd name="adj4" fmla="val 15779863"/>
              <a:gd name="adj5" fmla="val 546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Kształt 8"/>
          <p:cNvSpPr/>
          <p:nvPr/>
        </p:nvSpPr>
        <p:spPr>
          <a:xfrm>
            <a:off x="3261874" y="1471228"/>
            <a:ext cx="3422861" cy="3422861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Strzałka kolista 9"/>
          <p:cNvSpPr/>
          <p:nvPr/>
        </p:nvSpPr>
        <p:spPr>
          <a:xfrm>
            <a:off x="4839468" y="-487474"/>
            <a:ext cx="3690534" cy="369053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8077200" y="6567987"/>
            <a:ext cx="4114800" cy="365125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962005" y="1070016"/>
            <a:ext cx="144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/>
              <a:t>Wstęp i </a:t>
            </a:r>
            <a:br>
              <a:rPr lang="pl-PL" b="1" dirty="0" smtClean="0"/>
            </a:br>
            <a:r>
              <a:rPr lang="pl-PL" b="1" dirty="0" smtClean="0"/>
              <a:t>opis projektu</a:t>
            </a:r>
            <a:endParaRPr lang="pl-PL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310250" y="2882706"/>
            <a:ext cx="1582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/>
              <a:t>Analiza cen </a:t>
            </a:r>
            <a:br>
              <a:rPr lang="pl-PL" b="1" dirty="0" smtClean="0"/>
            </a:br>
            <a:r>
              <a:rPr lang="pl-PL" b="1" dirty="0" smtClean="0"/>
              <a:t>nieruchomości</a:t>
            </a:r>
          </a:p>
          <a:p>
            <a:pPr algn="ctr"/>
            <a:r>
              <a:rPr lang="pl-PL" b="1" dirty="0" smtClean="0"/>
              <a:t>w Gdańsku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577034" y="4174068"/>
            <a:ext cx="2448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/>
              <a:t>Kalkulator wyceny </a:t>
            </a:r>
            <a:endParaRPr lang="pl-PL" b="1" dirty="0"/>
          </a:p>
          <a:p>
            <a:pPr algn="ctr"/>
            <a:r>
              <a:rPr lang="pl-PL" b="1" dirty="0" smtClean="0"/>
              <a:t>mieszkania </a:t>
            </a:r>
          </a:p>
          <a:p>
            <a:pPr algn="ctr"/>
            <a:r>
              <a:rPr lang="pl-PL" b="1" dirty="0" smtClean="0"/>
              <a:t>na </a:t>
            </a:r>
            <a:r>
              <a:rPr lang="pl-PL" b="1" dirty="0"/>
              <a:t>podstawie </a:t>
            </a:r>
            <a:r>
              <a:rPr lang="pl-PL" b="1" dirty="0" smtClean="0"/>
              <a:t>podanych</a:t>
            </a:r>
          </a:p>
          <a:p>
            <a:pPr algn="ctr"/>
            <a:r>
              <a:rPr lang="pl-PL" b="1" dirty="0" smtClean="0"/>
              <a:t>parametrów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3886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13004</TotalTime>
  <Words>479</Words>
  <Application>Microsoft Office PowerPoint</Application>
  <PresentationFormat>Panoramiczny</PresentationFormat>
  <Paragraphs>97</Paragraphs>
  <Slides>9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</vt:lpstr>
      <vt:lpstr>Country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Daria Przytuła</dc:creator>
  <cp:lastModifiedBy>Daria Przytuła</cp:lastModifiedBy>
  <cp:revision>69</cp:revision>
  <dcterms:created xsi:type="dcterms:W3CDTF">2023-04-15T07:38:06Z</dcterms:created>
  <dcterms:modified xsi:type="dcterms:W3CDTF">2023-04-24T08:30:32Z</dcterms:modified>
</cp:coreProperties>
</file>