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40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9" r:id="rId39"/>
    <p:sldId id="400" r:id="rId40"/>
    <p:sldId id="398" r:id="rId41"/>
    <p:sldId id="40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Россия, Сахалинская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1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Посмотреть</a:t>
            </a:r>
            <a:r>
              <a:rPr lang="ru-RU" baseline="0" dirty="0" smtClean="0"/>
              <a:t> версию из </a:t>
            </a:r>
            <a:r>
              <a:rPr lang="en-US" baseline="0" dirty="0" smtClean="0"/>
              <a:t>CLICS3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1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у нас крошечная</a:t>
            </a:r>
            <a:r>
              <a:rPr lang="ru-RU" baseline="0" dirty="0" smtClean="0"/>
              <a:t> система, можно не прописывать правила образования форм винительного падежа, а просто всё занести в словарь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чихает те же ограничения</a:t>
            </a:r>
            <a:r>
              <a:rPr lang="ru-RU" baseline="0" dirty="0" smtClean="0"/>
              <a:t>, что и у «спит»</a:t>
            </a:r>
          </a:p>
          <a:p>
            <a:r>
              <a:rPr lang="ru-RU" baseline="0" dirty="0" smtClean="0"/>
              <a:t>у ест, пьет, наливает ограничения на первое существительное такие же, как у видит, спит, чихает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4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inform.ru/pub/ruthes/index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202</a:t>
            </a:r>
            <a:r>
              <a:rPr lang="en-US" dirty="0" smtClean="0"/>
              <a:t>2</a:t>
            </a:r>
            <a:endParaRPr lang="ru-RU" dirty="0" smtClean="0"/>
          </a:p>
          <a:p>
            <a:r>
              <a:rPr lang="en-US" sz="2000" cap="none" dirty="0" smtClean="0"/>
              <a:t>daria.ryzhova@mail.ru</a:t>
            </a:r>
            <a:r>
              <a:rPr lang="en-US" sz="1800" dirty="0" smtClean="0"/>
              <a:t>, 8-915-286-74-76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631" y="176380"/>
            <a:ext cx="10396882" cy="449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IDS: </a:t>
            </a:r>
            <a:r>
              <a:rPr lang="ru-RU" dirty="0" smtClean="0"/>
              <a:t>Примеры. Хинди</a:t>
            </a:r>
            <a:endParaRPr lang="ru-RU" dirty="0"/>
          </a:p>
        </p:txBody>
      </p:sp>
      <p:pic>
        <p:nvPicPr>
          <p:cNvPr id="4" name="Google Shape;4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52" y="714696"/>
            <a:ext cx="8373511" cy="568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CLICS: </a:t>
            </a:r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Слишком общие значения!</a:t>
            </a:r>
          </a:p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кластер </a:t>
            </a:r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ru-R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30" y="132736"/>
            <a:ext cx="8037871" cy="5678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8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13852"/>
            <a:ext cx="10396882" cy="1151965"/>
          </a:xfrm>
        </p:spPr>
        <p:txBody>
          <a:bodyPr>
            <a:noAutofit/>
          </a:bodyPr>
          <a:lstStyle/>
          <a:p>
            <a:r>
              <a:rPr lang="ru-RU" sz="4400" dirty="0" smtClean="0"/>
              <a:t>Другие возможные </a:t>
            </a:r>
            <a:r>
              <a:rPr lang="ru-RU" sz="4400" dirty="0" err="1" smtClean="0"/>
              <a:t>колексификации</a:t>
            </a:r>
            <a:r>
              <a:rPr lang="ru-RU" sz="4400" dirty="0" smtClean="0"/>
              <a:t> и </a:t>
            </a:r>
            <a:r>
              <a:rPr lang="ru-RU" sz="4400" dirty="0" err="1" smtClean="0"/>
              <a:t>дислексификации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65189"/>
            <a:ext cx="10394707" cy="4071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Bottleneck, neck of a violin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Перешеек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Люди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 (см.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холка, загривок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Разные части: шея + плечи; дыхательное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пищевое горло</a:t>
            </a:r>
          </a:p>
          <a:p>
            <a:pPr marL="0" indent="0">
              <a:buNone/>
            </a:pPr>
            <a:r>
              <a:rPr lang="ru-RU" sz="2400" b="1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Типологические исследования должны предшествовать составлению словника!</a:t>
            </a:r>
            <a:endParaRPr lang="en-US" sz="2400" b="1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91729" y="4793226"/>
            <a:ext cx="491896" cy="353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D5993-7B77-4A9E-AB14-8A04381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1432"/>
            <a:ext cx="10515600" cy="1092804"/>
          </a:xfrm>
        </p:spPr>
        <p:txBody>
          <a:bodyPr>
            <a:noAutofit/>
          </a:bodyPr>
          <a:lstStyle/>
          <a:p>
            <a:r>
              <a:rPr lang="en-US" sz="4400" dirty="0" err="1"/>
              <a:t>DatSemShift</a:t>
            </a:r>
            <a:r>
              <a:rPr lang="ru-RU" sz="4400" dirty="0"/>
              <a:t> – каталог семантических </a:t>
            </a:r>
            <a:r>
              <a:rPr lang="ru-RU" sz="4400" dirty="0" smtClean="0"/>
              <a:t>переходов (</a:t>
            </a:r>
            <a:r>
              <a:rPr lang="en-US" sz="4400" dirty="0"/>
              <a:t>https://datsemshift.ru</a:t>
            </a:r>
            <a:r>
              <a:rPr lang="en-US" sz="4400" dirty="0" smtClean="0"/>
              <a:t>/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F35C-2A5B-4F0A-ADD1-DBD604744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5343"/>
            <a:ext cx="10394707" cy="45529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Семантические переходы: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синхронная полисемия: англ.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‘звать’ и ‘звонить по телефону’; бросать; глава.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диахроническая эволюция:  ст.-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шведск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 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boskap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' →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шведск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boskap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cattle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' (CATTLE &gt; PROPERTY)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морфологическая деривация: нем.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rufen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‘звать &lt;кого-то&gt;’ и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anrufen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‘звонить &lt;кому-то&gt; по телефону’;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заимствования,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когнаты: рус.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место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‘место’ и польск.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miasto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‘город’.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20CA0-51C4-442B-BAD8-258BF2E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6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Другие лексикографические ресурсы:</a:t>
            </a:r>
            <a:br>
              <a:rPr lang="ru-RU" dirty="0" smtClean="0"/>
            </a:br>
            <a:r>
              <a:rPr lang="ru-RU" dirty="0" smtClean="0"/>
              <a:t>тезаурусы и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90" y="390379"/>
            <a:ext cx="10759126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Игрушечная система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erb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Verb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438" y="404446"/>
            <a:ext cx="11000934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«правильное» предложение?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14733"/>
            <a:ext cx="3900268" cy="361612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спит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 ест мясо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 пьет вода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чихает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Вода пьет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Суп чихает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6069" y="1814732"/>
            <a:ext cx="6420728" cy="361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5689176"/>
            <a:ext cx="867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Ср. Н. Хомский: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Бесцветные зеленые идеи яростно спят</a:t>
            </a:r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05884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епереходные глаголы</a:t>
            </a: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наливает, ест, пьет, видит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400" b="1" i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sz="2400" b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сложность:</a:t>
            </a:r>
          </a:p>
          <a:p>
            <a:pPr marL="0" indent="0">
              <a:buNone/>
            </a:pP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ест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VS. *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наливает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падеж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Винительный (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девочку, кошку, собаку, воду, кофе, суп, 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 спит</a:t>
            </a:r>
            <a:endParaRPr lang="en-US" sz="2400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видит девочку</a:t>
            </a:r>
            <a:endParaRPr lang="en-US" sz="2400" i="1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Мультиязычный</a:t>
            </a:r>
            <a:r>
              <a:rPr lang="ru-RU" dirty="0" smtClean="0"/>
              <a:t> словарный </a:t>
            </a:r>
            <a:r>
              <a:rPr lang="ru-RU" dirty="0" err="1" smtClean="0"/>
              <a:t>агрегатор</a:t>
            </a:r>
            <a:r>
              <a:rPr lang="ru-RU" dirty="0" smtClean="0"/>
              <a:t> </a:t>
            </a:r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" sz="3200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https://clics.clld.org/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1181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6815" y="1837765"/>
            <a:ext cx="10394707" cy="3817447"/>
          </a:xfrm>
        </p:spPr>
        <p:txBody>
          <a:bodyPr numCol="2">
            <a:normAutofit/>
          </a:bodyPr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альчик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девочку,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чихать,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5243"/>
            <a:ext cx="10394707" cy="4149970"/>
          </a:xfrm>
        </p:spPr>
        <p:txBody>
          <a:bodyPr numCol="4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??мальчика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??девочку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915393" y="1617785"/>
            <a:ext cx="7937695" cy="4149970"/>
          </a:xfrm>
        </p:spPr>
        <p:txBody>
          <a:bodyPr numCol="2">
            <a:noAutofit/>
          </a:bodyPr>
          <a:lstStyle/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</p:txBody>
      </p:sp>
    </p:spTree>
    <p:extLst>
      <p:ext uri="{BB962C8B-B14F-4D97-AF65-F5344CB8AC3E}">
        <p14:creationId xmlns:p14="http://schemas.microsoft.com/office/powerpoint/2010/main" val="27084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200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существительных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72005"/>
            <a:ext cx="10394707" cy="405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авая круглая скобка 3"/>
          <p:cNvSpPr/>
          <p:nvPr/>
        </p:nvSpPr>
        <p:spPr>
          <a:xfrm>
            <a:off x="2025748" y="1645920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2025748" y="2611852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круглая скобка 6"/>
          <p:cNvSpPr/>
          <p:nvPr/>
        </p:nvSpPr>
        <p:spPr>
          <a:xfrm>
            <a:off x="2025748" y="3599743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2025748" y="4587634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839286" y="1640998"/>
            <a:ext cx="180535" cy="177271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>
            <a:off x="4839286" y="3616781"/>
            <a:ext cx="180535" cy="127877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88455" y="1857262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люди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2735" y="2828115"/>
            <a:ext cx="13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8454" y="3798968"/>
            <a:ext cx="13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383" y="4769821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308" y="2212708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живые существа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1993" y="4000672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жидкости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http://www.labinform.ru/pub/ruthes/index.htm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</p:txBody>
      </p:sp>
    </p:spTree>
    <p:extLst>
      <p:ext uri="{BB962C8B-B14F-4D97-AF65-F5344CB8AC3E}">
        <p14:creationId xmlns:p14="http://schemas.microsoft.com/office/powerpoint/2010/main" val="1055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88122"/>
            <a:ext cx="10394707" cy="438912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значения которых полностью или в значительной мере совпадают: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любовь – увлечение – симпатия;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бегемот – гиппопотам;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оливки – маслины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 с противоположным значением: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холодный – горячий, садизм – мазохизм, внутри – снаружи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716258"/>
            <a:ext cx="9864969" cy="38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Родо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-видовые отношения: гипонимы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видовые названия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родовые названия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собака – гипоним по отношению к животному и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дворняжке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слова одного уровня: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кофе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267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типы семантических отношений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домашние животные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07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5422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хомячки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дворняжки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1391" y="2509976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227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209" y="1419490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201" y="3344699"/>
            <a:ext cx="122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21204" y="3339777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51" y="5075993"/>
            <a:ext cx="96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у слова «кофе»? А гипоним? 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1968305" y="1852871"/>
            <a:ext cx="365304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5621352" y="1852871"/>
            <a:ext cx="2453503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3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17786"/>
            <a:ext cx="10394707" cy="375680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часть-целое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отражающее составную часть другого понятия: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компьютеру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относящееся к другому понятию, как целое к своей составной части: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антонимы: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молодой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новый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тяжелый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теплый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2728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" sz="4000" cap="none" dirty="0"/>
              <a:t>Database of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ross-</a:t>
            </a:r>
            <a:r>
              <a:rPr lang="ru" sz="4000" cap="none" dirty="0">
                <a:solidFill>
                  <a:srgbClr val="FF0000"/>
                </a:solidFill>
              </a:rPr>
              <a:t>Li</a:t>
            </a:r>
            <a:r>
              <a:rPr lang="ru" sz="4000" cap="none" dirty="0"/>
              <a:t>nguistic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olexification</a:t>
            </a:r>
            <a:r>
              <a:rPr lang="ru" sz="4000" cap="none" dirty="0">
                <a:solidFill>
                  <a:srgbClr val="FF0000"/>
                </a:solidFill>
              </a:rPr>
              <a:t>s (CLICS)</a:t>
            </a:r>
            <a:endParaRPr lang="ru-RU" cap="none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0" y="178317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Агрегатор доступных электронных словарей (словников) и баз данных</a:t>
            </a:r>
          </a:p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Содержит: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лексических значений («концептов»)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Сведения о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синонимы: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– облако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дел – море, гора, уйма, куча…</a:t>
            </a:r>
          </a:p>
        </p:txBody>
      </p:sp>
    </p:spTree>
    <p:extLst>
      <p:ext uri="{BB962C8B-B14F-4D97-AF65-F5344CB8AC3E}">
        <p14:creationId xmlns:p14="http://schemas.microsoft.com/office/powerpoint/2010/main" val="2288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7837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8296"/>
            <a:ext cx="10394707" cy="4066290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и для скачивания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казаны типы семантических отношений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(слово в данном значении и его 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 той же структурой для других языков (см.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MultiWordNet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семантические отношения в </a:t>
            </a:r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online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wordnetweb.princeton.edu/perl/webwn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гипонимы,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ещё семантические связи для этого слова отражены в семантической сети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разных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выделено в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ordNet?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Попробуйте построить набор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русского слова ЯЗЫК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Проверим себя: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www.ruwordnet.ru/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4365"/>
            <a:ext cx="10394707" cy="434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wn.synsets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список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один конкретный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wn.lemmas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список лемм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одна лемма</a:t>
            </a: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wn.synset.name()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wn.synset.definition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wn.synset.lemma_names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wn.synset.examples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близкие слова (синонимы)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antonyms()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Деривационные отношения –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derivationally_related_forms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относительных прилагательных – существительные, от которых они образованы: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pertainyms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1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0561" y="11519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http://compling.hss.ntu.edu.sg/omw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 основу взята структура (семантическое дерево)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 нее наложены данные других языков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доступны 29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версия на 150 языков (данные собраны автоматически по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Wiktionary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доступна для скачивания, см.: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compling.hss.ntu.edu.sg/omw/summx.html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2889"/>
            <a:ext cx="10396882" cy="1151965"/>
          </a:xfrm>
        </p:spPr>
        <p:txBody>
          <a:bodyPr/>
          <a:lstStyle/>
          <a:p>
            <a:r>
              <a:rPr lang="ru-RU" dirty="0" err="1" smtClean="0"/>
              <a:t>колексификация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79872"/>
            <a:ext cx="10394707" cy="419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или более значений покрываются одним и тем же словом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336;p22"/>
          <p:cNvSpPr/>
          <p:nvPr/>
        </p:nvSpPr>
        <p:spPr>
          <a:xfrm>
            <a:off x="3189529" y="2688490"/>
            <a:ext cx="762877" cy="6712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7;p22"/>
          <p:cNvSpPr txBox="1"/>
          <p:nvPr/>
        </p:nvSpPr>
        <p:spPr>
          <a:xfrm>
            <a:off x="4344405" y="2755872"/>
            <a:ext cx="3425795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англ. </a:t>
            </a:r>
            <a:r>
              <a:rPr lang="ru" sz="2000" i="1" dirty="0">
                <a:latin typeface="Nunito"/>
                <a:ea typeface="Nunito"/>
                <a:cs typeface="Nunito"/>
                <a:sym typeface="Nunito"/>
              </a:rPr>
              <a:t>brother, </a:t>
            </a: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русск. </a:t>
            </a:r>
            <a:r>
              <a:rPr lang="ru" sz="2000" i="1" dirty="0" smtClean="0">
                <a:latin typeface="Nunito"/>
                <a:ea typeface="Nunito"/>
                <a:cs typeface="Nunito"/>
                <a:sym typeface="Nunito"/>
              </a:rPr>
              <a:t>брат</a:t>
            </a:r>
            <a:endParaRPr sz="2000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38;p22"/>
          <p:cNvSpPr/>
          <p:nvPr/>
        </p:nvSpPr>
        <p:spPr>
          <a:xfrm>
            <a:off x="3189529" y="4346703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8;p22"/>
          <p:cNvSpPr/>
          <p:nvPr/>
        </p:nvSpPr>
        <p:spPr>
          <a:xfrm>
            <a:off x="3195332" y="4785691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1;p22"/>
          <p:cNvSpPr txBox="1"/>
          <p:nvPr/>
        </p:nvSpPr>
        <p:spPr>
          <a:xfrm>
            <a:off x="4419088" y="4631246"/>
            <a:ext cx="2919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ɲɪray nəkun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339;p22"/>
          <p:cNvSpPr txBox="1"/>
          <p:nvPr/>
        </p:nvSpPr>
        <p:spPr>
          <a:xfrm>
            <a:off x="4423202" y="4187767"/>
            <a:ext cx="1634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akɪn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42;p22"/>
          <p:cNvSpPr txBox="1"/>
          <p:nvPr/>
        </p:nvSpPr>
        <p:spPr>
          <a:xfrm>
            <a:off x="3070413" y="5228916"/>
            <a:ext cx="427269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1600" dirty="0" smtClean="0">
                <a:latin typeface="Nunito"/>
                <a:ea typeface="Nunito"/>
                <a:cs typeface="Nunito"/>
                <a:sym typeface="Nunito"/>
              </a:rPr>
              <a:t>рокский язык (тунгусо-маньчжурский) 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102" y="2810813"/>
            <a:ext cx="3860740" cy="241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https://colab.research.google.com/drive/10YNTqAA2PVrt4yKZDCLcd8PULrWFqUWr?usp=sharing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://www.nltk.org/howto/wordnet.html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396882" cy="1151965"/>
          </a:xfrm>
        </p:spPr>
        <p:txBody>
          <a:bodyPr/>
          <a:lstStyle/>
          <a:p>
            <a:r>
              <a:rPr lang="ru-RU" dirty="0" smtClean="0"/>
              <a:t>Практические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50086"/>
            <a:ext cx="10394707" cy="428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составьте с помощью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существительных, которые могут выступать в качестве прямого дополнения при глаголе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предложениях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John eats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поиск общего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potatos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2: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найдите 10 ближайших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‘cow.n.01’ (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один самый близкий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304" y="-110613"/>
            <a:ext cx="10396882" cy="1151965"/>
          </a:xfrm>
        </p:spPr>
        <p:txBody>
          <a:bodyPr/>
          <a:lstStyle/>
          <a:p>
            <a:pPr algn="ctr"/>
            <a:r>
              <a:rPr lang="ru-RU" dirty="0" smtClean="0"/>
              <a:t>Кластер </a:t>
            </a:r>
            <a:r>
              <a:rPr lang="en-US" dirty="0" smtClean="0"/>
              <a:t>‘</a:t>
            </a:r>
            <a:r>
              <a:rPr lang="ru-RU" dirty="0" smtClean="0"/>
              <a:t>старший брат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Google Shape;34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1033" y="855565"/>
            <a:ext cx="7501449" cy="558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8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6284"/>
            <a:ext cx="3416427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CLICS </a:t>
            </a:r>
            <a:r>
              <a:rPr lang="ru-RU" cap="none" dirty="0" smtClean="0"/>
              <a:t>целиком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55" y="0"/>
            <a:ext cx="7035034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3804"/>
            <a:ext cx="3535795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Набор концептов</a:t>
            </a:r>
            <a:endParaRPr lang="ru-RU" dirty="0"/>
          </a:p>
        </p:txBody>
      </p:sp>
      <p:graphicFrame>
        <p:nvGraphicFramePr>
          <p:cNvPr id="4" name="Google Shape;419;p35"/>
          <p:cNvGraphicFramePr/>
          <p:nvPr>
            <p:extLst/>
          </p:nvPr>
        </p:nvGraphicFramePr>
        <p:xfrm>
          <a:off x="3200399" y="17327"/>
          <a:ext cx="8415078" cy="6009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</a:t>
                      </a:r>
                      <a:endParaRPr sz="2000"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Concepts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Language varieties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Bantu Basic Vocabulary Database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Chinese Dialect Vocabularies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700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Computational Phylogenetics and the Internal Structure of Pama-Nyungan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Comparative vocabulary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Intercontinental Dictionary Series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1310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Chadic Wordlists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NorthEuraLex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940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Phylogenetic inference of the Tibeto-Burman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Tibeto-Burman phonology and lexicon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Tanzania Language Survey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1037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Solomon Islands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World Loanword Database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1460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530" y="15485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Intercontinental dictionary series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22322"/>
            <a:ext cx="10394707" cy="4011562"/>
          </a:xfrm>
        </p:spPr>
        <p:txBody>
          <a:bodyPr>
            <a:normAutofit fontScale="77500" lnSpcReduction="20000"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 идеи и руководитель проекта: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Ritchie Key (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1924-2003)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1980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-е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(University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of California, Irvine)</a:t>
            </a: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Начиная с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1998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сотрудничестве с Бернардом </a:t>
            </a:r>
            <a:r>
              <a:rPr lang="ru-RU" sz="33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Комри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Planck Institute for Evolutionary </a:t>
            </a:r>
            <a:r>
              <a:rPr lang="en-US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Anthropology</a:t>
            </a:r>
            <a:r>
              <a:rPr lang="ru-RU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Лейпциг, Германия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первых глобальных кросс-лингвистических проектов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Серия электронных словников, находящихся в открытом доступе</a:t>
            </a: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база: 1310 «входов», разбитых на 22 раздела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548" y="0"/>
            <a:ext cx="10396882" cy="63418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IDS: </a:t>
            </a:r>
            <a:r>
              <a:rPr lang="ru-RU" sz="4800" dirty="0" smtClean="0"/>
              <a:t>примеры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3961" y="1547202"/>
            <a:ext cx="11415251" cy="3311189"/>
          </a:xfrm>
        </p:spPr>
        <p:txBody>
          <a:bodyPr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Физический мир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sand, water, sea, island, mountain, sun, moon, wind, burn (v)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Термины родства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boy, girl, man, woman, brother, sister, marry, </a:t>
            </a:r>
            <a:r>
              <a:rPr lang="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личные местоимения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 тела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Еда и напитки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Одежда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Дом, домашняя утварь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Сельское хозяйство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Базовые действия и технологии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do / make, work, bend, cut, break, pull, stretch…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 отношения…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7836</TotalTime>
  <Words>1489</Words>
  <Application>Microsoft Office PowerPoint</Application>
  <PresentationFormat>Широкоэкранный</PresentationFormat>
  <Paragraphs>383</Paragraphs>
  <Slides>41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Impact</vt:lpstr>
      <vt:lpstr>Nunito</vt:lpstr>
      <vt:lpstr>Главное мероприятие</vt:lpstr>
      <vt:lpstr>Компьютерная лексикография</vt:lpstr>
      <vt:lpstr>Мультиязычный словарный агрегатор CLICS</vt:lpstr>
      <vt:lpstr>Database of Cross-Linguistic Colexifications (CLICS)</vt:lpstr>
      <vt:lpstr>колексификация</vt:lpstr>
      <vt:lpstr>Кластер ‘старший брат’</vt:lpstr>
      <vt:lpstr>CLICS целиком</vt:lpstr>
      <vt:lpstr>Набор концептов</vt:lpstr>
      <vt:lpstr>Intercontinental dictionary series</vt:lpstr>
      <vt:lpstr>IDS: примеры</vt:lpstr>
      <vt:lpstr>IDS: Примеры. Хинди</vt:lpstr>
      <vt:lpstr>CLICS: проблемы</vt:lpstr>
      <vt:lpstr>Презентация PowerPoint</vt:lpstr>
      <vt:lpstr>Другие возможные колексификации и дислексификации</vt:lpstr>
      <vt:lpstr>DatSemShift – каталог семантических переходов (https://datsemshift.ru/)</vt:lpstr>
      <vt:lpstr>Другие лексикографические ресурсы: тезаурусы и онтологии</vt:lpstr>
      <vt:lpstr>Игрушечная система генерации текста</vt:lpstr>
      <vt:lpstr>Что такое «правильное» предложение?</vt:lpstr>
      <vt:lpstr>Грамматическая правильность</vt:lpstr>
      <vt:lpstr>Грамматическая правильность</vt:lpstr>
      <vt:lpstr>Грамматическая правильность</vt:lpstr>
      <vt:lpstr>Семантическая правильность</vt:lpstr>
      <vt:lpstr>семантическая правильность</vt:lpstr>
      <vt:lpstr>классификация существительных</vt:lpstr>
      <vt:lpstr>тезаурусы</vt:lpstr>
      <vt:lpstr>Типы семантических отношений</vt:lpstr>
      <vt:lpstr>Типы семантических отношений</vt:lpstr>
      <vt:lpstr>   типы семантических отношений</vt:lpstr>
      <vt:lpstr>типы семантических отношений</vt:lpstr>
      <vt:lpstr>Семантические отношения</vt:lpstr>
      <vt:lpstr>Семантические отношения</vt:lpstr>
      <vt:lpstr>Wordnet</vt:lpstr>
      <vt:lpstr>семантические отношения в wordnet</vt:lpstr>
      <vt:lpstr>Wordnet</vt:lpstr>
      <vt:lpstr>Wordnet из Nltk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Wordnet из nltk</vt:lpstr>
      <vt:lpstr>Практические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185</cp:revision>
  <dcterms:created xsi:type="dcterms:W3CDTF">2017-03-14T07:57:43Z</dcterms:created>
  <dcterms:modified xsi:type="dcterms:W3CDTF">2022-03-04T23:32:15Z</dcterms:modified>
</cp:coreProperties>
</file>