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7"/>
  </p:notesMasterIdLst>
  <p:sldIdLst>
    <p:sldId id="256" r:id="rId2"/>
    <p:sldId id="344" r:id="rId3"/>
    <p:sldId id="345" r:id="rId4"/>
    <p:sldId id="347" r:id="rId5"/>
    <p:sldId id="348" r:id="rId6"/>
    <p:sldId id="349" r:id="rId7"/>
    <p:sldId id="339" r:id="rId8"/>
    <p:sldId id="334" r:id="rId9"/>
    <p:sldId id="335" r:id="rId10"/>
    <p:sldId id="336" r:id="rId11"/>
    <p:sldId id="337" r:id="rId12"/>
    <p:sldId id="338" r:id="rId13"/>
    <p:sldId id="320" r:id="rId14"/>
    <p:sldId id="321" r:id="rId15"/>
    <p:sldId id="306" r:id="rId16"/>
    <p:sldId id="269" r:id="rId17"/>
    <p:sldId id="270" r:id="rId18"/>
    <p:sldId id="271" r:id="rId19"/>
    <p:sldId id="308" r:id="rId20"/>
    <p:sldId id="273" r:id="rId21"/>
    <p:sldId id="274" r:id="rId22"/>
    <p:sldId id="312" r:id="rId23"/>
    <p:sldId id="275" r:id="rId24"/>
    <p:sldId id="343" r:id="rId25"/>
    <p:sldId id="322" r:id="rId26"/>
    <p:sldId id="340" r:id="rId27"/>
    <p:sldId id="341" r:id="rId28"/>
    <p:sldId id="313" r:id="rId29"/>
    <p:sldId id="299" r:id="rId30"/>
    <p:sldId id="307" r:id="rId31"/>
    <p:sldId id="350" r:id="rId32"/>
    <p:sldId id="351" r:id="rId33"/>
    <p:sldId id="352" r:id="rId34"/>
    <p:sldId id="353" r:id="rId35"/>
    <p:sldId id="35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Строго говоря, всё ещё сложнее,</a:t>
            </a:r>
            <a:r>
              <a:rPr lang="ru-RU" baseline="0" dirty="0" smtClean="0"/>
              <a:t> ср.: Розы быстро выпили всю воду; *Кошка пьет кофе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5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0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9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1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1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слова в РЯ можно</a:t>
            </a:r>
            <a:r>
              <a:rPr lang="ru-RU" baseline="0" dirty="0" smtClean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1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слова в РЯ можно</a:t>
            </a:r>
            <a:r>
              <a:rPr lang="ru-RU" baseline="0" dirty="0" smtClean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основном с опорой на синтаксическую</a:t>
            </a:r>
            <a:r>
              <a:rPr lang="ru-RU" baseline="0" dirty="0" smtClean="0"/>
              <a:t> разметку (а можно и с учетом семантической, подключая </a:t>
            </a:r>
            <a:r>
              <a:rPr lang="ru-RU" baseline="0" dirty="0" err="1" smtClean="0"/>
              <a:t>ворднет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9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enet2.icsi.berkeley.edu/fnReports/data/frameIndex.xml?frame=Plac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.cs.cmu.edu/SEMAF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</a:t>
            </a:r>
            <a:r>
              <a:rPr lang="ru-RU" dirty="0" smtClean="0"/>
              <a:t>202</a:t>
            </a:r>
            <a:r>
              <a:rPr lang="en-US" dirty="0" smtClean="0"/>
              <a:t>2</a:t>
            </a:r>
            <a:endParaRPr lang="ru-RU" dirty="0" smtClean="0"/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</a:t>
            </a:r>
            <a:r>
              <a:rPr lang="en-US" sz="1800" dirty="0" smtClean="0"/>
              <a:t>8-915-286-74-76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189" y="63644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1" y="1965277"/>
          <a:ext cx="103432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грамматические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семантические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напиток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1" y="1215609"/>
            <a:ext cx="396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264" y="4684542"/>
            <a:ext cx="910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глаголов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наливать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45396"/>
            <a:ext cx="10394707" cy="4295749"/>
          </a:xfrm>
        </p:spPr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выйти за рамки нашей задачи: каждый из этих глаголов может вводить дополнительных участников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Маша пьет чай из кружки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 ест кашу ложкой / из миски 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pPr marL="0" indent="0">
              <a:buNone/>
            </a:pP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управления?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67165" y="2856433"/>
          <a:ext cx="1068519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043" y="221566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528710" y="1246922"/>
            <a:ext cx="11034933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отличную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учебу директор наградил Васю дипломом: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наградил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 Z 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41705"/>
              </p:ext>
            </p:extLst>
          </p:nvPr>
        </p:nvGraphicFramePr>
        <p:xfrm>
          <a:off x="794043" y="2567698"/>
          <a:ext cx="922215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 +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ins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действие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(достижение)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r>
                        <a:rPr lang="ru-RU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(коллектив, организация)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предмет (ценный)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Объект 4"/>
          <p:cNvSpPr txBox="1">
            <a:spLocks/>
          </p:cNvSpPr>
          <p:nvPr/>
        </p:nvSpPr>
        <p:spPr>
          <a:xfrm>
            <a:off x="528710" y="4496558"/>
            <a:ext cx="10394707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 у глагола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вручить?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54647" y="2485427"/>
            <a:ext cx="10394707" cy="3311189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Разные глаголы вводят похожих участников (ср.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оворят, что у каждого участника своя «роль»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писок возможных ролей более или менее фиксированный (хотя его объем сильно зависит от задачи)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Филлмо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368" y="332777"/>
            <a:ext cx="212407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492" y="248542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Филлмор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937" y="202870"/>
            <a:ext cx="10396882" cy="1151965"/>
          </a:xfrm>
        </p:spPr>
        <p:txBody>
          <a:bodyPr/>
          <a:lstStyle/>
          <a:p>
            <a:r>
              <a:rPr lang="ru-RU" dirty="0" smtClean="0"/>
              <a:t>Основные семантические роли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59424" y="1071228"/>
            <a:ext cx="10505908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одушевленный  участник, контролирующий действие (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прыгает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режет хлеб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Пациенс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пассивный участник, не контролирующий ситуацию и претерпевающий изменения в ходе ее осуществления (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спит,  Ребенок мучает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Экспериенцер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Получатель информации при глаголах восприятия, носитель непроизвольного чувства  (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Ребенок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видит кошку,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любит Машу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 – источник информации при глаголах восприятия (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Ребенок видит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Вася любит </a:t>
            </a:r>
            <a:r>
              <a:rPr lang="ru-RU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Машу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Причина – участник (неодушевленный или действующий не намеренно), который является причиной ситуации (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из-за тебя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мы опоздаем,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ветер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разбил окно)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249" y="81887"/>
            <a:ext cx="9348947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семантические роли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92370" y="1383280"/>
            <a:ext cx="10452295" cy="43740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Бенефактив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: участник, чьи интересы каким-либо образом затронуты в ситуации (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получил награду,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Васе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подарили попугая,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Маши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украли машину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Адресат: получатель информации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Маша рассказала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Пете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эту историю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Инструмент: объект, при помощи которого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осуществляет действие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Маша открыла дверь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своим ключом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 (начальная точка): исходный пункт движения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Мы вышли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дома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(конечная точка): конечный пункт движения (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Мы едем </a:t>
            </a:r>
            <a:r>
              <a:rPr lang="ru-RU" sz="22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Париж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Место: локализация ситуации в целом (Мы живем </a:t>
            </a:r>
            <a:r>
              <a:rPr lang="ru-RU" sz="2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Австралии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Определите семантические роли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55466" y="1534568"/>
            <a:ext cx="88637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400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 боюсь темноты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ест кашу</a:t>
            </a:r>
          </a:p>
          <a:p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 smtClean="0"/>
              <a:t>модель управления</a:t>
            </a:r>
            <a:r>
              <a:rPr lang="en-US" dirty="0" smtClean="0"/>
              <a:t>: UPD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74995"/>
              </p:ext>
            </p:extLst>
          </p:nvPr>
        </p:nvGraphicFramePr>
        <p:xfrm>
          <a:off x="667165" y="2856433"/>
          <a:ext cx="106851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бенефициант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пациенс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источник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cap="none" dirty="0" smtClean="0"/>
              <a:t>Заключительные слова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61733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14399" y="1600201"/>
            <a:ext cx="1029755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связывают.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фрагмент. 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фрейма.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0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 </a:t>
            </a:r>
            <a:r>
              <a:rPr lang="ru-RU" sz="3600" dirty="0"/>
              <a:t>фрейм </a:t>
            </a:r>
            <a:r>
              <a:rPr lang="en-US" sz="3600" dirty="0"/>
              <a:t>Commercial event (Fillmore)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006288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78634"/>
            <a:ext cx="10394707" cy="4080357"/>
          </a:xfrm>
        </p:spPr>
        <p:txBody>
          <a:bodyPr>
            <a:normAutofit/>
          </a:bodyPr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13 000 лексических единиц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858" y="5711483"/>
            <a:ext cx="67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https://framenet.icsi.berkeley.edu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https://framenet2.icsi.berkeley.edu/fnReports/data/frameIndex.xml?frame=Placing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lvl="0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Резким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маневром он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поставил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машину перед ней</a:t>
            </a:r>
          </a:p>
          <a:p>
            <a:pPr lvl="0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например, когда стираю тюль и шторы,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вешаю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их после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стиралки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влажными сразу на окна, чтобы не помялись…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Ломтики хлеба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погружают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на несколько минут в приготовленную смесь, обжаривают на небольшом огне с двух сторон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Справедливости ради стоит отметить, что некоторых районах урожайность снижена из-за того, что ветер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положил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хлеба, но в целом прогнозы на окончание сельскохозяйственного года у нас хорошие.</a:t>
            </a:r>
            <a:endParaRPr lang="ru-RU" sz="2400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 – frame.ID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frame.name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frame.definition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frame.lexUnit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frame.FE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8474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Framenet</a:t>
            </a:r>
            <a:r>
              <a:rPr lang="en-US" sz="4400" dirty="0" smtClean="0"/>
              <a:t> </a:t>
            </a:r>
            <a:r>
              <a:rPr lang="ru-RU" sz="4400" dirty="0" smtClean="0"/>
              <a:t>из </a:t>
            </a:r>
            <a:r>
              <a:rPr lang="en-US" sz="4400" dirty="0" err="1" smtClean="0"/>
              <a:t>nltk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053491"/>
            <a:ext cx="10394707" cy="43210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из словаря лексем, относящихся к фрейму: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Placing.lexUnit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 (5356):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put into a box or wrapping.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frame] Placing(62)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incorporatedFE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Goal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POS] V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status]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Finished_Initial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lexemes] package/V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semTypes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0 semantic types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URL] https://framenet2.icsi.berkeley.edu/fnReports/data/lu/lu5356.xml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subCorpus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18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V-570-s20-np-ppin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V-570-s20-np-ppinto,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V-570-s20-np-ppwith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exemplars] 9 sentences across all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Практическое задание: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1) Найдите все ядерные элементы фрейма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Найдите 5 примеров употребления лексемы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take.v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 фрейма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 разметкой)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3) Найдите все фреймы, в которых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входит в число ядерных элементов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64566"/>
            <a:ext cx="10394707" cy="401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ФреймНета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русского языка:</a:t>
            </a:r>
          </a:p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://www.framebank.ru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Русские </a:t>
            </a:r>
            <a:r>
              <a:rPr lang="ru-RU" dirty="0" err="1" smtClean="0"/>
              <a:t>ворднеты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YARN (Yet Another Russian Net):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https://russianword.net/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9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роблема, наоборот, не порождения, а понимания текста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www.ark.cs.cmu.edu/SEMAFOR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ак строятся такие системы?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672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242887"/>
            <a:ext cx="10396882" cy="1151965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Что успели обсудить</a:t>
            </a:r>
            <a:endParaRPr lang="ru-RU" sz="4800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7975" y="1537727"/>
            <a:ext cx="10394707" cy="3979733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Общие тенденции в лексикографии: компьютеризация, автоматизация, глобализация…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 один из основных форматов хранения лексикографических данных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Новые возможности в лексикографии: ресурсы новых форматов и масштабов (см.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CLICS)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Лексикографические ресурсы, которые широко используются в компьютерно-лингвистических задачах: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WordNet,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78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71513"/>
            <a:ext cx="10396882" cy="1000125"/>
          </a:xfrm>
        </p:spPr>
        <p:txBody>
          <a:bodyPr/>
          <a:lstStyle/>
          <a:p>
            <a:r>
              <a:rPr lang="ru-RU" dirty="0" smtClean="0"/>
              <a:t>Что осталось за бортом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871663"/>
            <a:ext cx="10394707" cy="3502922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Онтологии (базы знаний о мире, хотя см.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Нестандартные употребления слов (метафоры) – см.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MetaNet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постепенного изменения семантики слова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shift detection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Формулы и идиомы (см.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Конструктиконы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Прагматиконы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10396882" cy="1151965"/>
          </a:xfrm>
        </p:spPr>
        <p:txBody>
          <a:bodyPr>
            <a:noAutofit/>
          </a:bodyPr>
          <a:lstStyle/>
          <a:p>
            <a:r>
              <a:rPr lang="ru-RU" sz="3200" dirty="0" smtClean="0"/>
              <a:t>Теоретическое обобщение:</a:t>
            </a:r>
            <a:r>
              <a:rPr lang="ru-RU" sz="3200" dirty="0"/>
              <a:t> </a:t>
            </a:r>
            <a:r>
              <a:rPr lang="ru-RU" sz="3200" dirty="0" smtClean="0"/>
              <a:t>семантическая близость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2179992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Тезаурусная (см. близость в дереве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Типологическая (см. кратчайшие пути в графе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CLICS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Дистрибутивная (см. курс по машинному обучению)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47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2926"/>
            <a:ext cx="10396882" cy="871538"/>
          </a:xfrm>
        </p:spPr>
        <p:txBody>
          <a:bodyPr/>
          <a:lstStyle/>
          <a:p>
            <a:r>
              <a:rPr lang="ru-RU" dirty="0" smtClean="0"/>
              <a:t>Дистрибутивные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Попытка извлечения семантических отношений непосредственно из текста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Представление слова как суммы контекстов его употребления в корпусе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моделирование семантического пространства</a:t>
            </a:r>
          </a:p>
          <a:p>
            <a:pPr marL="0" indent="0">
              <a:buNone/>
            </a:pPr>
            <a:r>
              <a:rPr lang="ru-RU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(совпадает ли оно с типологическим и тезаурусным?..)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Для решения каких задач может пригодиться </a:t>
            </a:r>
            <a:r>
              <a:rPr lang="en-US" sz="3200" dirty="0" err="1" smtClean="0"/>
              <a:t>wordnet</a:t>
            </a:r>
            <a:r>
              <a:rPr lang="en-US" sz="32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Информационный поиск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дизамбигуация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Диалоговые системы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реферирование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Машинный перевод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проч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1463"/>
            <a:ext cx="10396882" cy="1151965"/>
          </a:xfrm>
        </p:spPr>
        <p:txBody>
          <a:bodyPr/>
          <a:lstStyle/>
          <a:p>
            <a:r>
              <a:rPr lang="ru-RU" sz="4800" dirty="0" smtClean="0"/>
              <a:t>Как создаются </a:t>
            </a:r>
            <a:r>
              <a:rPr lang="ru-RU" sz="4800" dirty="0" err="1" smtClean="0"/>
              <a:t>ворднеты</a:t>
            </a:r>
            <a:r>
              <a:rPr lang="ru-RU" sz="48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23428"/>
            <a:ext cx="10394707" cy="3951157"/>
          </a:xfrm>
        </p:spPr>
        <p:txBody>
          <a:bodyPr>
            <a:normAutofit fontScale="92500"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Вручную (см. Принстонский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Краудсорсинг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Конвертация из существующих ресурсов (см.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 с другого языка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словаря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неразмеченного корпуса</a:t>
            </a:r>
          </a:p>
          <a:p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векторных моделей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(см. Алексеевский 2018)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5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095" y="474785"/>
            <a:ext cx="9948705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Обратно к задаче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erb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Verb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обратно к задаче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Классификация существительных – частичное решение проблемы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 часть: прописать, какие требования выдвигают глаголы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живое существо,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напиток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парадигматика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парадигматика – соотношение слов (значений) в лексической системе языка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отношения, которые мы рассматривали в прошлый раз, - парадигматические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синтагматика – сочетаемость (требования к соседям)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5666</TotalTime>
  <Words>1575</Words>
  <Application>Microsoft Office PowerPoint</Application>
  <PresentationFormat>Широкоэкранный</PresentationFormat>
  <Paragraphs>265</Paragraphs>
  <Slides>35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Impact</vt:lpstr>
      <vt:lpstr>Главное мероприятие</vt:lpstr>
      <vt:lpstr>Компьютерная лексикография</vt:lpstr>
      <vt:lpstr>Wordnet</vt:lpstr>
      <vt:lpstr>Русские ворднеты</vt:lpstr>
      <vt:lpstr>Для решения каких задач может пригодиться wordnet?</vt:lpstr>
      <vt:lpstr>Как создаются ворднеты?</vt:lpstr>
      <vt:lpstr>framenet</vt:lpstr>
      <vt:lpstr>Обратно к задаче генерации текста</vt:lpstr>
      <vt:lpstr>обратно к задаче генерации текста</vt:lpstr>
      <vt:lpstr>семантические отношения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семантические роли</vt:lpstr>
      <vt:lpstr>Основные семантические роли</vt:lpstr>
      <vt:lpstr>Основные семантические роли</vt:lpstr>
      <vt:lpstr>Определите семантические роли </vt:lpstr>
      <vt:lpstr>модель управления: UPD</vt:lpstr>
      <vt:lpstr>Фреймы</vt:lpstr>
      <vt:lpstr>Пример: фрейм Commercial event (Fillmore)</vt:lpstr>
      <vt:lpstr>Framenet</vt:lpstr>
      <vt:lpstr>Framenet: пример</vt:lpstr>
      <vt:lpstr>Framenet: пример</vt:lpstr>
      <vt:lpstr>Framenet из nltk</vt:lpstr>
      <vt:lpstr>Framenet из nltk</vt:lpstr>
      <vt:lpstr>Framenet из nltk</vt:lpstr>
      <vt:lpstr>Framenet из nltk</vt:lpstr>
      <vt:lpstr>Презентация PowerPoint</vt:lpstr>
      <vt:lpstr>Semantic role labeling</vt:lpstr>
      <vt:lpstr>заключение</vt:lpstr>
      <vt:lpstr>Что успели обсудить</vt:lpstr>
      <vt:lpstr>Что осталось за бортом</vt:lpstr>
      <vt:lpstr>Теоретическое обобщение: семантическая близость</vt:lpstr>
      <vt:lpstr>Дистрибутивные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ДР</cp:lastModifiedBy>
  <cp:revision>136</cp:revision>
  <dcterms:created xsi:type="dcterms:W3CDTF">2017-03-14T07:57:43Z</dcterms:created>
  <dcterms:modified xsi:type="dcterms:W3CDTF">2022-03-11T21:37:16Z</dcterms:modified>
</cp:coreProperties>
</file>