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2"/>
  </p:notesMasterIdLst>
  <p:sldIdLst>
    <p:sldId id="256" r:id="rId2"/>
    <p:sldId id="361" r:id="rId3"/>
    <p:sldId id="262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400" r:id="rId29"/>
    <p:sldId id="398" r:id="rId30"/>
    <p:sldId id="401" r:id="rId31"/>
    <p:sldId id="347" r:id="rId32"/>
    <p:sldId id="348" r:id="rId33"/>
    <p:sldId id="345" r:id="rId34"/>
    <p:sldId id="349" r:id="rId35"/>
    <p:sldId id="339" r:id="rId36"/>
    <p:sldId id="334" r:id="rId37"/>
    <p:sldId id="335" r:id="rId38"/>
    <p:sldId id="336" r:id="rId39"/>
    <p:sldId id="337" r:id="rId40"/>
    <p:sldId id="338" r:id="rId41"/>
    <p:sldId id="320" r:id="rId42"/>
    <p:sldId id="321" r:id="rId43"/>
    <p:sldId id="306" r:id="rId44"/>
    <p:sldId id="269" r:id="rId45"/>
    <p:sldId id="270" r:id="rId46"/>
    <p:sldId id="271" r:id="rId47"/>
    <p:sldId id="308" r:id="rId48"/>
    <p:sldId id="273" r:id="rId49"/>
    <p:sldId id="274" r:id="rId50"/>
    <p:sldId id="312" r:id="rId51"/>
    <p:sldId id="275" r:id="rId52"/>
    <p:sldId id="343" r:id="rId53"/>
    <p:sldId id="402" r:id="rId54"/>
    <p:sldId id="322" r:id="rId55"/>
    <p:sldId id="340" r:id="rId56"/>
    <p:sldId id="341" r:id="rId57"/>
    <p:sldId id="313" r:id="rId58"/>
    <p:sldId id="299" r:id="rId59"/>
    <p:sldId id="307" r:id="rId60"/>
    <p:sldId id="296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6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у нас крошечная</a:t>
            </a:r>
            <a:r>
              <a:rPr lang="ru-RU" baseline="0" dirty="0"/>
              <a:t> система, можно не прописывать правила образования форм винительного падежа, а просто всё занести в словарь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3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1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слова в РЯ можно</a:t>
            </a:r>
            <a:r>
              <a:rPr lang="ru-RU" baseline="0" dirty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1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слова в РЯ можно</a:t>
            </a:r>
            <a:r>
              <a:rPr lang="ru-RU" baseline="0" dirty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5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основном с опорой на синтаксическую</a:t>
            </a:r>
            <a:r>
              <a:rPr lang="ru-RU" baseline="0" dirty="0"/>
              <a:t> разметку (а можно и с учетом семантической, подключая </a:t>
            </a:r>
            <a:r>
              <a:rPr lang="ru-RU" baseline="0" dirty="0" err="1"/>
              <a:t>ворднет</a:t>
            </a:r>
            <a:r>
              <a:rPr lang="ru-RU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9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чихает те же ограничения</a:t>
            </a:r>
            <a:r>
              <a:rPr lang="ru-RU" baseline="0" dirty="0"/>
              <a:t>, что и у «спит»</a:t>
            </a:r>
          </a:p>
          <a:p>
            <a:r>
              <a:rPr lang="ru-RU" baseline="0" dirty="0"/>
              <a:t>у ест, пьет, наливает ограничения на первое существительное такие же, как у видит, спит, чихает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4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4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 говоря, всё ещё сложнее,</a:t>
            </a:r>
            <a:r>
              <a:rPr lang="ru-RU" baseline="0" dirty="0"/>
              <a:t> ср.: Розы быстро выпили всю воду; *Кошка пьет кофе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0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9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inform.ru/pub/ruthes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net2.icsi.berkeley.edu/fnReports/data/frameIndex.xml?frame=Plac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.cs.cmu.edu/SEMAF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rbatla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лексикография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Дарья </a:t>
            </a:r>
            <a:r>
              <a:rPr lang="ru-RU" dirty="0" err="1"/>
              <a:t>рыжова</a:t>
            </a:r>
            <a:r>
              <a:rPr lang="ru-RU" dirty="0"/>
              <a:t>, </a:t>
            </a:r>
            <a:r>
              <a:rPr lang="ru-RU" dirty="0" err="1"/>
              <a:t>ниу</a:t>
            </a:r>
            <a:r>
              <a:rPr lang="ru-RU" dirty="0"/>
              <a:t> </a:t>
            </a:r>
            <a:r>
              <a:rPr lang="ru-RU" dirty="0" err="1"/>
              <a:t>вшэ</a:t>
            </a:r>
            <a:r>
              <a:rPr lang="ru-RU" dirty="0"/>
              <a:t> 2024</a:t>
            </a:r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8-915-286-74-76, @rydasha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ru-RU" dirty="0"/>
              <a:t>Семантическая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5243"/>
            <a:ext cx="10394707" cy="4149970"/>
          </a:xfrm>
        </p:spPr>
        <p:txBody>
          <a:bodyPr numCol="4"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спит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видит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ест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0"/>
            <a:ext cx="10396882" cy="1151965"/>
          </a:xfrm>
        </p:spPr>
        <p:txBody>
          <a:bodyPr/>
          <a:lstStyle/>
          <a:p>
            <a:r>
              <a:rPr lang="ru-RU" dirty="0"/>
              <a:t>семантическая правильность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915393" y="1617785"/>
            <a:ext cx="7937695" cy="4149970"/>
          </a:xfrm>
        </p:spPr>
        <p:txBody>
          <a:bodyPr numCol="2">
            <a:noAutofit/>
          </a:bodyPr>
          <a:lstStyle/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</p:txBody>
      </p:sp>
    </p:spTree>
    <p:extLst>
      <p:ext uri="{BB962C8B-B14F-4D97-AF65-F5344CB8AC3E}">
        <p14:creationId xmlns:p14="http://schemas.microsoft.com/office/powerpoint/2010/main" val="270847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200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существительных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72005"/>
            <a:ext cx="10394707" cy="405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</p:txBody>
      </p:sp>
      <p:sp>
        <p:nvSpPr>
          <p:cNvPr id="4" name="Правая круглая скобка 3"/>
          <p:cNvSpPr/>
          <p:nvPr/>
        </p:nvSpPr>
        <p:spPr>
          <a:xfrm>
            <a:off x="2025748" y="1645920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2025748" y="2611852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круглая скобка 6"/>
          <p:cNvSpPr/>
          <p:nvPr/>
        </p:nvSpPr>
        <p:spPr>
          <a:xfrm>
            <a:off x="2025748" y="3599743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2025748" y="4587634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839286" y="1640998"/>
            <a:ext cx="180535" cy="177271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>
            <a:off x="4839286" y="3616781"/>
            <a:ext cx="180535" cy="127877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88455" y="1857262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люди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2735" y="2828115"/>
            <a:ext cx="13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454" y="3798968"/>
            <a:ext cx="13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5383" y="4769821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9308" y="2212708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живые существа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1993" y="4000672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жидкости</a:t>
            </a:r>
          </a:p>
        </p:txBody>
      </p:sp>
    </p:spTree>
    <p:extLst>
      <p:ext uri="{BB962C8B-B14F-4D97-AF65-F5344CB8AC3E}">
        <p14:creationId xmlns:p14="http://schemas.microsoft.com/office/powerpoint/2010/main" val="10678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тезаурусы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http://www.labinform.ru/pub/ruthes/index.htm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</p:txBody>
      </p:sp>
    </p:spTree>
    <p:extLst>
      <p:ext uri="{BB962C8B-B14F-4D97-AF65-F5344CB8AC3E}">
        <p14:creationId xmlns:p14="http://schemas.microsoft.com/office/powerpoint/2010/main" val="105506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88122"/>
            <a:ext cx="10394707" cy="438912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Синонимы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значения которых полностью или в значительной мере совпадают: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любовь – увлечение – симпатия;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бегемот – гиппопотам;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оливки – маслины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 с противоположным значением: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холодный – горячий, садизм – мазохизм, внутри – снаружи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41366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716258"/>
            <a:ext cx="9864969" cy="38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Родо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-видовые отношения: гипонимы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Гипонимы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видовые названия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родовые названия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собака – гипоним по отношению к животному и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дворняжке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слова одного уровня: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овчарка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кофе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125690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267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   типы семантических отношений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домашние животные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07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кошки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собаки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422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хомячки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дворняжки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1391" y="2509976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227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овчарки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4209" y="1419490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201" y="3344699"/>
            <a:ext cx="122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1204" y="3339777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51" y="5075993"/>
            <a:ext cx="96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у слова «кофе»? А гипоним? 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1968305" y="1852871"/>
            <a:ext cx="365304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5621352" y="1852871"/>
            <a:ext cx="2453503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3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17786"/>
            <a:ext cx="10394707" cy="3756800"/>
          </a:xfrm>
        </p:spPr>
        <p:txBody>
          <a:bodyPr>
            <a:norm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часть-целое</a:t>
            </a:r>
          </a:p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понятие, отражающее составную часть другого понятия: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винчестер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компьютеру</a:t>
            </a:r>
          </a:p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понятие, относящееся к другому понятию, как целое к своей составной части: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винчестеру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монитору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433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антонимы: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Старый – молодой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Старый – новый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Легкий – тяжелый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Легкий – теплый</a:t>
            </a:r>
          </a:p>
        </p:txBody>
      </p:sp>
    </p:spTree>
    <p:extLst>
      <p:ext uri="{BB962C8B-B14F-4D97-AF65-F5344CB8AC3E}">
        <p14:creationId xmlns:p14="http://schemas.microsoft.com/office/powerpoint/2010/main" val="16650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синонимы: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Туча – облако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Туча дел – море, гора, уйма, куча…</a:t>
            </a:r>
          </a:p>
        </p:txBody>
      </p:sp>
    </p:spTree>
    <p:extLst>
      <p:ext uri="{BB962C8B-B14F-4D97-AF65-F5344CB8AC3E}">
        <p14:creationId xmlns:p14="http://schemas.microsoft.com/office/powerpoint/2010/main" val="2288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152678"/>
            <a:ext cx="10396882" cy="1151965"/>
          </a:xfrm>
        </p:spPr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158240"/>
            <a:ext cx="10394707" cy="4389120"/>
          </a:xfrm>
        </p:spPr>
        <p:txBody>
          <a:bodyPr>
            <a:normAutofit fontScale="85000" lnSpcReduction="20000"/>
          </a:bodyPr>
          <a:lstStyle/>
          <a:p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Специалитет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ОТиПЛ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МГУ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Магистратура: «Компьютерная лингвистика», НИУ ВШЭ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К.ф.н.: «Автоматизация лексико-типологических исследований: методы и инструменты», НИУ ВШЭ, 2018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Сейчас:</a:t>
            </a:r>
          </a:p>
          <a:p>
            <a:pPr lvl="1"/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преподаю в школе лингвистики НИУ ВШЭ</a:t>
            </a:r>
            <a:b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(курсы: теоретическая и компьютерная семантика, лексическая типология, полевая лексикография…)</a:t>
            </a:r>
          </a:p>
          <a:p>
            <a:pPr lvl="1"/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участвую в нескольких лексикографических проектах (новый сербско-русский словарь; лексика малых языков)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118360" y="1615440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7837"/>
            <a:ext cx="10396882" cy="1151965"/>
          </a:xfrm>
        </p:spPr>
        <p:txBody>
          <a:bodyPr/>
          <a:lstStyle/>
          <a:p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8296"/>
            <a:ext cx="10394707" cy="4066290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и для скачивания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(слово в данном значении и его синонимы)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 той же структурой для других языков (см.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MultiWordNet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1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семантические отношения в </a:t>
            </a:r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online: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http://wordnetweb.princeton.edu/perl/webwn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гипонимы,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какие ещё семантические связи для этого слова отражены в семантической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Сколько разных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выделено в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Попробуйте построить набор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русского слова ЯЗЫК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Проверим себя: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http://www.ruwordnet.ru/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4365"/>
            <a:ext cx="10394707" cy="434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список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один конкретный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wn.lemmas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список лемм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wn.lemma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одна лемма</a:t>
            </a: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wn.synset.name()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wn.synset.definition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wn.synset.lemmas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wn.synset.lemma_names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wn.synset.examples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близкие слова (синонимы)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antonyms()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Деривационные отношения –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derivationally_related_forms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относительных прилагательных – существительные, от которых они образованы: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pertainyms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1" y="0"/>
            <a:ext cx="10396882" cy="1151965"/>
          </a:xfrm>
        </p:spPr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0561" y="11519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http://compling.hss.ntu.edu.sg/omw/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 основу взята структура (семантическое дерево) английского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 нее наложены данные других языков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доступны 32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версия на 150 языков (данные собраны автоматически по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Wiktionary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доступна для скачивания, см.: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http://compling.hss.ntu.edu.sg/omw/summx.html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8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https://colab.research.google.com/drive/10YNTqAA2PVrt4yKZDCLcd8PULrWFqUWr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http://www.nltk.org/howto/wordnet.html</a:t>
            </a:r>
          </a:p>
          <a:p>
            <a:pPr marL="0" indent="0">
              <a:buNone/>
            </a:pPr>
            <a:endParaRPr lang="en-US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3869342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Парадигматические семантические отношения.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Синтагматические семантические отношения.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 Форматы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writing systems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(Юрий Макаров)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396882" cy="1151965"/>
          </a:xfrm>
        </p:spPr>
        <p:txBody>
          <a:bodyPr/>
          <a:lstStyle/>
          <a:p>
            <a:r>
              <a:rPr lang="ru-RU" dirty="0"/>
              <a:t>Практические 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50086"/>
            <a:ext cx="10394707" cy="428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составьте с помощью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существительных, которые могут выступать в качестве прямого дополнения при глаголе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предложениях вида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John eats N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поиск общего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potatos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Задача 2: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найдите 10 ближайших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‘cow.n.01’ 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или один самый близкий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19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решения каких задач может пригодиться </a:t>
            </a:r>
            <a:r>
              <a:rPr lang="en-US" sz="3200" dirty="0" err="1"/>
              <a:t>wordnet</a:t>
            </a:r>
            <a:r>
              <a:rPr lang="en-US" sz="3200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поиск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дизамбигуация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Диалоговые системы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реферирование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Машинный перевод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…и проч.</a:t>
            </a:r>
          </a:p>
        </p:txBody>
      </p:sp>
    </p:spTree>
    <p:extLst>
      <p:ext uri="{BB962C8B-B14F-4D97-AF65-F5344CB8AC3E}">
        <p14:creationId xmlns:p14="http://schemas.microsoft.com/office/powerpoint/2010/main" val="13249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1463"/>
            <a:ext cx="10396882" cy="1151965"/>
          </a:xfrm>
        </p:spPr>
        <p:txBody>
          <a:bodyPr/>
          <a:lstStyle/>
          <a:p>
            <a:r>
              <a:rPr lang="ru-RU" sz="4800" dirty="0"/>
              <a:t>Как создаются </a:t>
            </a:r>
            <a:r>
              <a:rPr lang="ru-RU" sz="4800" dirty="0" err="1"/>
              <a:t>ворднеты</a:t>
            </a:r>
            <a:r>
              <a:rPr lang="ru-RU" sz="4800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23428"/>
            <a:ext cx="10394707" cy="3951157"/>
          </a:xfrm>
        </p:spPr>
        <p:txBody>
          <a:bodyPr>
            <a:normAutofit fontScale="92500"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Вручную (см. Принстонский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Краудсорсинг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из существующих ресурсов (см.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Перевод с другого языка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словаря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неразмеченного корпуса</a:t>
            </a:r>
          </a:p>
          <a:p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векторных моделей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(см. Алексеевский 2018)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YARN (Yet Another Russian Net):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https://russianword.net/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94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095" y="474785"/>
            <a:ext cx="9948705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Обратно к задаче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 Noun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4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обратно к задаче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 существительных – частичное решение проблемы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Вторая часть: прописать, какие требования выдвигают глаголы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живое существо,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напиток</a:t>
            </a:r>
          </a:p>
        </p:txBody>
      </p:sp>
    </p:spTree>
    <p:extLst>
      <p:ext uri="{BB962C8B-B14F-4D97-AF65-F5344CB8AC3E}">
        <p14:creationId xmlns:p14="http://schemas.microsoft.com/office/powerpoint/2010/main" val="291134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парадигматика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парадигматика – соотношение слов (значений) в лексической системе языка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отношения, на которых построен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- парадигматические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синтагматика – сочетаемость (требования к соседям)</a:t>
            </a:r>
          </a:p>
        </p:txBody>
      </p:sp>
    </p:spTree>
    <p:extLst>
      <p:ext uri="{BB962C8B-B14F-4D97-AF65-F5344CB8AC3E}">
        <p14:creationId xmlns:p14="http://schemas.microsoft.com/office/powerpoint/2010/main" val="159878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89" y="63644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</p:nvPr>
        </p:nvGraphicFramePr>
        <p:xfrm>
          <a:off x="685801" y="1965277"/>
          <a:ext cx="103432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грамматические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семантические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напиток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1215609"/>
            <a:ext cx="396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264" y="4684542"/>
            <a:ext cx="91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глаголов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наливать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86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45396"/>
            <a:ext cx="10394707" cy="4295749"/>
          </a:xfrm>
        </p:spPr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Если выйти за рамки нашей задачи: каждый из этих глаголов может вводить дополнительных участников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пьет чай из кружки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 ест кашу ложкой / из миски 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Модели управления?</a:t>
            </a:r>
          </a:p>
        </p:txBody>
      </p:sp>
    </p:spTree>
    <p:extLst>
      <p:ext uri="{BB962C8B-B14F-4D97-AF65-F5344CB8AC3E}">
        <p14:creationId xmlns:p14="http://schemas.microsoft.com/office/powerpoint/2010/main" val="25265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лексикографические ресурсы:</a:t>
            </a:r>
            <a:br>
              <a:rPr lang="ru-RU" dirty="0"/>
            </a:br>
            <a:r>
              <a:rPr lang="en-US" dirty="0"/>
              <a:t>wordnet </a:t>
            </a:r>
            <a:r>
              <a:rPr lang="ru-RU" dirty="0"/>
              <a:t>и </a:t>
            </a:r>
            <a:r>
              <a:rPr lang="en-US" dirty="0" err="1"/>
              <a:t>framenet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95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67165" y="2856433"/>
          <a:ext cx="1068519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5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043" y="221566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528710" y="1246922"/>
            <a:ext cx="11034933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За отличную учебу директор наградил Васю дипломом: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наградил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Y Z 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94043" y="2567698"/>
          <a:ext cx="922215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 +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ins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действие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(достижение)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(коллектив, организация)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предмет (ценный)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Объект 4"/>
          <p:cNvSpPr txBox="1">
            <a:spLocks/>
          </p:cNvSpPr>
          <p:nvPr/>
        </p:nvSpPr>
        <p:spPr>
          <a:xfrm>
            <a:off x="528710" y="4496558"/>
            <a:ext cx="10394707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 у глагола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вручить?</a:t>
            </a:r>
          </a:p>
        </p:txBody>
      </p:sp>
    </p:spTree>
    <p:extLst>
      <p:ext uri="{BB962C8B-B14F-4D97-AF65-F5344CB8AC3E}">
        <p14:creationId xmlns:p14="http://schemas.microsoft.com/office/powerpoint/2010/main" val="1925202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роли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4647" y="2485427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Разные глаголы вводят похожих участников (ср.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Говорят, что у каждого участника своя «роль»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возможных ролей более или менее фиксированный (хотя его объем сильно зависит от задачи)</a:t>
            </a:r>
          </a:p>
        </p:txBody>
      </p:sp>
      <p:pic>
        <p:nvPicPr>
          <p:cNvPr id="4" name="Рисунок 3" descr="Филлмо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368" y="332777"/>
            <a:ext cx="212407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492" y="248542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8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937" y="202870"/>
            <a:ext cx="10396882" cy="1151965"/>
          </a:xfrm>
        </p:spPr>
        <p:txBody>
          <a:bodyPr/>
          <a:lstStyle/>
          <a:p>
            <a:r>
              <a:rPr lang="ru-RU" dirty="0"/>
              <a:t>Основные семантические роли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9424" y="1071228"/>
            <a:ext cx="10505908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одушевленный  участник, контролирующий действие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прыгает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режет хлеб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Пациенс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пассивный участник, не контролирующий ситуацию и претерпевающий изменения в ходе ее осуществления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спит,  Ребенок мучает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Экспериенцер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: Получатель информации при глаголах восприятия, носитель непроизвольного чувства 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Ребенок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видит кошку,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любит Машу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Стимул – источник информации при глаголах восприятия (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Ребенок видит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, Вася любит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Причина – участник (неодушевленный или действующий не намеренно), который является причиной ситуации (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из-за тебя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мы опоздаем,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ветер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разбил окно)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49" y="81887"/>
            <a:ext cx="9348947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семантические роли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92370" y="1383280"/>
            <a:ext cx="10452295" cy="43740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Бенефактив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: участник, чьи интересы каким-либо образом затронуты в ситуации (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получил награду,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Васе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подарили попугая,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у Маши 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украли машину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Адресат: получатель информации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рассказала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Пете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эту историю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Инструмент: объект, при помощи которого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осуществляет действие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открыла дверь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своим ключом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Источник (начальная точка): исходный пункт движения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Мы вышли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из дома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Цель (конечная точка): конечный пункт движения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Мы едем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 Париж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Место: локализация ситуации в целом (Мы живем </a:t>
            </a:r>
            <a:r>
              <a:rPr lang="ru-RU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в Австралии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Определите семантические роли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55466" y="1534568"/>
            <a:ext cx="88637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Я боюсь темноты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ест кашу</a:t>
            </a: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19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  <a:r>
              <a:rPr lang="en-US" dirty="0"/>
              <a:t>: UPD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67165" y="2856433"/>
          <a:ext cx="106851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бенефициант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пациенс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источник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89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14399" y="1600201"/>
            <a:ext cx="1029755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фрагмент.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37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0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(Fillmore)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006288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90" y="390379"/>
            <a:ext cx="10759126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Игрушечная система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 Noun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0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78634"/>
            <a:ext cx="10394707" cy="4080357"/>
          </a:xfrm>
        </p:spPr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858" y="5711483"/>
            <a:ext cx="67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https://framenet.icsi.berkeley.edu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: </a:t>
            </a:r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https://framenet2.icsi.berkeley.edu/fnReports/data/frameIndex.xml?frame=Placing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5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: </a:t>
            </a:r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Резким маневром он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поставил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машину перед ней</a:t>
            </a:r>
          </a:p>
          <a:p>
            <a:pPr lvl="0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Я, например, когда стираю тюль и шторы,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вешаю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их после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стиралки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влажными сразу на окна, чтобы не помялись…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Ломтики хлеба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погружают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 несколько минут в приготовленную смесь, обжаривают на небольшом огне с двух сторон.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Справедливости ради стоит отметить, что некоторых районах урожайность снижена из-за того, что ветер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положил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хлеба, но в целом прогнозы на окончание сельскохозяйственного года у нас хорошие.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49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E273A-4236-4BEA-95AB-6E29E8C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: </a:t>
            </a:r>
            <a:r>
              <a:rPr lang="ru-RU" dirty="0"/>
              <a:t>упражнение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0ED4D-E0F9-4443-B935-16CCC2ECBA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984604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 устроен фрейм прятания объекта? Какие в нем есть участники, как они соотносятся между собой?</a:t>
            </a:r>
          </a:p>
        </p:txBody>
      </p:sp>
    </p:spTree>
    <p:extLst>
      <p:ext uri="{BB962C8B-B14F-4D97-AF65-F5344CB8AC3E}">
        <p14:creationId xmlns:p14="http://schemas.microsoft.com/office/powerpoint/2010/main" val="955603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Тетрадка: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https://colab.research.google.com/drive/1knTGdG5m1EbwRfxC0hpK60Ssmd5UC0C5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4140976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 – frame.ID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frame.name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frame.definition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23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8474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err="1"/>
              <a:t>Framenet</a:t>
            </a:r>
            <a:r>
              <a:rPr lang="en-US" sz="4400" dirty="0"/>
              <a:t> </a:t>
            </a:r>
            <a:r>
              <a:rPr lang="ru-RU" sz="4400" dirty="0"/>
              <a:t>из </a:t>
            </a:r>
            <a:r>
              <a:rPr lang="en-US" sz="4400" dirty="0" err="1"/>
              <a:t>nltk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053491"/>
            <a:ext cx="10394707" cy="43210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 из словаря лексем, относящихся к фрейму: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Placing.lexUnit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 (5356):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[definition]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COD: put into a box or wrapping.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[frame] Placing(62)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incorporatedFE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Goal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[POS] V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[status]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Finished_Initial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[lexemes] package/V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semTypes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0 semantic types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[URL] https://framenet2.icsi.berkeley.edu/fnReports/data/lu/lu5356.xml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subCorpus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18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V-570-s20-np-ppin, V-570-s20-np-ppinto, V-570-s20-np-ppwith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[exemplars] 9 sentences across all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19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Практическое задание: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1) Найдите все ядерные элементы фрейма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Найдите 5 примеров употребления лексемы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take.v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фрейма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(с разметкой)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3) Найдите все фреймы, в которых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входит в число ядерных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91978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64566"/>
            <a:ext cx="10394707" cy="401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ФреймНета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русского языка: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https://github.com/olesar/framebank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51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Проблема, наоборот, не порождения, а понимания текста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http://www.ark.cs.cmu.edu/SEMAFOR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https://verbatlas.org/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 строятся такие системы?</a:t>
            </a:r>
          </a:p>
        </p:txBody>
      </p:sp>
    </p:spTree>
    <p:extLst>
      <p:ext uri="{BB962C8B-B14F-4D97-AF65-F5344CB8AC3E}">
        <p14:creationId xmlns:p14="http://schemas.microsoft.com/office/powerpoint/2010/main" val="40743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438" y="404446"/>
            <a:ext cx="11000934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«правильное» предложение?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14733"/>
            <a:ext cx="3900268" cy="361612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Мальчик спит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Собака ест мясо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Кошка пьет вода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мальчик чихает кошку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Вода пьет кошку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Суп чихает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6069" y="1814732"/>
            <a:ext cx="6420728" cy="361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</a:p>
          <a:p>
            <a:pPr marL="0" indent="0">
              <a:buNone/>
            </a:pPr>
            <a:r>
              <a:rPr lang="ru-RU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5689176"/>
            <a:ext cx="867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Ср. Н. Хомский: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Бесцветные зеленые идеи яростно спят</a:t>
            </a:r>
          </a:p>
        </p:txBody>
      </p:sp>
    </p:spTree>
    <p:extLst>
      <p:ext uri="{BB962C8B-B14F-4D97-AF65-F5344CB8AC3E}">
        <p14:creationId xmlns:p14="http://schemas.microsoft.com/office/powerpoint/2010/main" val="1496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1A82-5D8E-47EF-B005-59063955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5693423" cy="1325563"/>
          </a:xfrm>
        </p:spPr>
        <p:txBody>
          <a:bodyPr>
            <a:noAutofit/>
          </a:bodyPr>
          <a:lstStyle/>
          <a:p>
            <a:r>
              <a:rPr lang="ru-RU" sz="4400" dirty="0"/>
              <a:t>Фреймовая разметка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2A2D4-39C0-4C71-9EE0-CA0508EC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1"/>
            <a:ext cx="5581650" cy="3788053"/>
          </a:xfrm>
        </p:spPr>
        <p:txBody>
          <a:bodyPr>
            <a:normAutofit fontScale="92500" lnSpcReduction="20000"/>
          </a:bodyPr>
          <a:lstStyle/>
          <a:p>
            <a:r>
              <a:rPr lang="en-US" sz="2400" cap="none" dirty="0">
                <a:latin typeface="MuseoSans"/>
              </a:rPr>
              <a:t>ImageNet</a:t>
            </a:r>
            <a:r>
              <a:rPr lang="ru-RU" sz="2400" cap="none" dirty="0">
                <a:latin typeface="MuseoSans"/>
              </a:rPr>
              <a:t> (</a:t>
            </a:r>
            <a:r>
              <a:rPr lang="en-US" sz="2400" cap="none" dirty="0">
                <a:latin typeface="MuseoSans"/>
              </a:rPr>
              <a:t>https://www.image-net.org/</a:t>
            </a:r>
            <a:r>
              <a:rPr lang="ru-RU" sz="2400" cap="none" dirty="0">
                <a:latin typeface="MuseoSans"/>
              </a:rPr>
              <a:t>)</a:t>
            </a:r>
            <a:r>
              <a:rPr lang="en-US" sz="2400" cap="none" dirty="0">
                <a:latin typeface="MuseoSans"/>
              </a:rPr>
              <a:t> – </a:t>
            </a:r>
            <a:r>
              <a:rPr lang="ru-RU" sz="2400" cap="none" dirty="0">
                <a:latin typeface="MuseoSans"/>
              </a:rPr>
              <a:t>база изображений, привязанных к иерархии </a:t>
            </a:r>
            <a:r>
              <a:rPr lang="en-US" sz="2400" cap="none" dirty="0">
                <a:latin typeface="MuseoSans"/>
              </a:rPr>
              <a:t>WordNet-a </a:t>
            </a:r>
            <a:r>
              <a:rPr lang="ru-RU" sz="2400" cap="none" dirty="0">
                <a:latin typeface="MuseoSans"/>
              </a:rPr>
              <a:t>(только для имен; используются для идентификации участников ситуаций)</a:t>
            </a:r>
          </a:p>
          <a:p>
            <a:r>
              <a:rPr lang="en-US" sz="2400" cap="none" dirty="0">
                <a:latin typeface="MuseoSans"/>
              </a:rPr>
              <a:t>Torrent et al. 2022.</a:t>
            </a:r>
            <a:r>
              <a:rPr lang="en-US" sz="2400" cap="none" dirty="0"/>
              <a:t> 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Representing Context in </a:t>
            </a:r>
            <a:r>
              <a:rPr lang="en-US" sz="2400" b="0" i="0" cap="none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: A Multidimensional, Multimodal Approach (</a:t>
            </a:r>
            <a:r>
              <a:rPr lang="en-US" sz="2400" b="0" i="0" cap="none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, </a:t>
            </a:r>
            <a:r>
              <a:rPr lang="ru-RU" sz="2400" b="0" i="0" cap="none" dirty="0">
                <a:solidFill>
                  <a:srgbClr val="282828"/>
                </a:solidFill>
                <a:effectLst/>
                <a:latin typeface="MuseoSans"/>
              </a:rPr>
              <a:t>обогащенный изображениями и видео-клипами)</a:t>
            </a:r>
            <a:endParaRPr lang="en-US" sz="2400" b="0" i="0" cap="none" dirty="0">
              <a:solidFill>
                <a:srgbClr val="282828"/>
              </a:solidFill>
              <a:effectLst/>
              <a:latin typeface="MuseoSans"/>
            </a:endParaRPr>
          </a:p>
          <a:p>
            <a:r>
              <a:rPr lang="en-US" sz="2400" cap="none" dirty="0">
                <a:solidFill>
                  <a:srgbClr val="282828"/>
                </a:solidFill>
                <a:latin typeface="MuseoSans"/>
              </a:rPr>
              <a:t>Visual Semantic Role Labeling (</a:t>
            </a:r>
            <a:r>
              <a:rPr lang="en-US" sz="2400" cap="none" dirty="0" err="1">
                <a:solidFill>
                  <a:srgbClr val="282828"/>
                </a:solidFill>
                <a:latin typeface="MuseoSans"/>
              </a:rPr>
              <a:t>vSRL</a:t>
            </a:r>
            <a:r>
              <a:rPr lang="en-US" sz="2400" cap="none" dirty="0">
                <a:solidFill>
                  <a:srgbClr val="282828"/>
                </a:solidFill>
                <a:latin typeface="MuseoSans"/>
              </a:rPr>
              <a:t>)</a:t>
            </a:r>
            <a:endParaRPr lang="en-US" sz="2400" b="0" i="0" cap="none" dirty="0">
              <a:solidFill>
                <a:srgbClr val="282828"/>
              </a:solidFill>
              <a:effectLst/>
              <a:latin typeface="Museo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0EA8D-C09D-4CCC-BC6A-9DC94765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4" y="0"/>
            <a:ext cx="4836173" cy="55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A8AB7-3053-4FAB-814B-629167C943E4}"/>
              </a:ext>
            </a:extLst>
          </p:cNvPr>
          <p:cNvSpPr txBox="1"/>
          <p:nvPr/>
        </p:nvSpPr>
        <p:spPr>
          <a:xfrm>
            <a:off x="6826898" y="5583855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Silberer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05884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Переходные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Непереходные глаголы</a:t>
            </a: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Переходные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наливает, ест, пьет, видит	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400" b="1" i="1" cap="none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Непереходные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sz="2400" b="1" cap="none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сложность:</a:t>
            </a:r>
          </a:p>
          <a:p>
            <a:pPr marL="0" indent="0">
              <a:buNone/>
            </a:pPr>
            <a:r>
              <a:rPr lang="en-US" sz="24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ест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VS. *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наливает</a:t>
            </a:r>
          </a:p>
        </p:txBody>
      </p:sp>
    </p:spTree>
    <p:extLst>
      <p:ext uri="{BB962C8B-B14F-4D97-AF65-F5344CB8AC3E}">
        <p14:creationId xmlns:p14="http://schemas.microsoft.com/office/powerpoint/2010/main" val="63205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Винительный падеж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Винительный 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девочку, кошку, собаку, воду, кофе, суп, 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 спит</a:t>
            </a:r>
            <a:endParaRPr lang="en-US" sz="2400" cap="non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видит девочку</a:t>
            </a:r>
            <a:endParaRPr lang="en-US" sz="2400" i="1" cap="non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6815" y="1837765"/>
            <a:ext cx="10394707" cy="3817447"/>
          </a:xfrm>
        </p:spPr>
        <p:txBody>
          <a:bodyPr numCol="2">
            <a:normAutofit/>
          </a:bodyPr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девочку,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чихать,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спать,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7979</TotalTime>
  <Words>2969</Words>
  <Application>Microsoft Office PowerPoint</Application>
  <PresentationFormat>Широкоэкранный</PresentationFormat>
  <Paragraphs>529</Paragraphs>
  <Slides>60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Arial</vt:lpstr>
      <vt:lpstr>Calibri</vt:lpstr>
      <vt:lpstr>Impact</vt:lpstr>
      <vt:lpstr>MuseoSans</vt:lpstr>
      <vt:lpstr>Главное мероприятие</vt:lpstr>
      <vt:lpstr>Компьютерная лексикография</vt:lpstr>
      <vt:lpstr>О себе</vt:lpstr>
      <vt:lpstr>План курса</vt:lpstr>
      <vt:lpstr>лексикографические ресурсы: wordnet и framenet</vt:lpstr>
      <vt:lpstr>Игрушечная система генерации текста</vt:lpstr>
      <vt:lpstr>Что такое «правильное» предложение?</vt:lpstr>
      <vt:lpstr>Грамматическая правильность</vt:lpstr>
      <vt:lpstr>Грамматическая правильность</vt:lpstr>
      <vt:lpstr>Грамматическая правильность</vt:lpstr>
      <vt:lpstr>Семантическая правильность</vt:lpstr>
      <vt:lpstr>семантическая правильность</vt:lpstr>
      <vt:lpstr>классификация существительных</vt:lpstr>
      <vt:lpstr>тезаурусы</vt:lpstr>
      <vt:lpstr>Типы семантических отношений</vt:lpstr>
      <vt:lpstr>Типы семантических отношений</vt:lpstr>
      <vt:lpstr>   типы семантических отношений</vt:lpstr>
      <vt:lpstr>типы семантических отношений</vt:lpstr>
      <vt:lpstr>Семантические отношения</vt:lpstr>
      <vt:lpstr>Семантические отношения</vt:lpstr>
      <vt:lpstr>Wordnet</vt:lpstr>
      <vt:lpstr>семантические отношения в wordnet</vt:lpstr>
      <vt:lpstr>Wordnet</vt:lpstr>
      <vt:lpstr>Wordnet из Nltk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Wordnet из nltk</vt:lpstr>
      <vt:lpstr>Практические задания</vt:lpstr>
      <vt:lpstr>Для решения каких задач может пригодиться wordnet?</vt:lpstr>
      <vt:lpstr>Как создаются ворднеты?</vt:lpstr>
      <vt:lpstr>Русские ворднеты</vt:lpstr>
      <vt:lpstr>framenet</vt:lpstr>
      <vt:lpstr>Обратно к задаче генерации текста</vt:lpstr>
      <vt:lpstr>обратно к задаче генерации текста</vt:lpstr>
      <vt:lpstr>семантические отношения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семантические роли</vt:lpstr>
      <vt:lpstr>Основные семантические роли</vt:lpstr>
      <vt:lpstr>Основные семантические роли</vt:lpstr>
      <vt:lpstr>Определите семантические роли </vt:lpstr>
      <vt:lpstr>модель управления: UPD</vt:lpstr>
      <vt:lpstr>Фреймы</vt:lpstr>
      <vt:lpstr>Пример: фрейм Commercial event (Fillmore)</vt:lpstr>
      <vt:lpstr>Framenet</vt:lpstr>
      <vt:lpstr>Framenet: пример</vt:lpstr>
      <vt:lpstr>Framenet: пример</vt:lpstr>
      <vt:lpstr>Framenet: упражнение</vt:lpstr>
      <vt:lpstr>Framenet из nltk</vt:lpstr>
      <vt:lpstr>Framenet из nltk</vt:lpstr>
      <vt:lpstr>Framenet из nltk</vt:lpstr>
      <vt:lpstr>Framenet из nltk</vt:lpstr>
      <vt:lpstr>Презентация PowerPoint</vt:lpstr>
      <vt:lpstr>Semantic role labeling</vt:lpstr>
      <vt:lpstr>Фреймовая разметка изображений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Daria R</cp:lastModifiedBy>
  <cp:revision>197</cp:revision>
  <dcterms:created xsi:type="dcterms:W3CDTF">2017-03-14T07:57:43Z</dcterms:created>
  <dcterms:modified xsi:type="dcterms:W3CDTF">2024-03-29T17:42:47Z</dcterms:modified>
</cp:coreProperties>
</file>