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2"/>
  </p:notesMasterIdLst>
  <p:sldIdLst>
    <p:sldId id="256" r:id="rId2"/>
    <p:sldId id="421" r:id="rId3"/>
    <p:sldId id="422" r:id="rId4"/>
    <p:sldId id="326" r:id="rId5"/>
    <p:sldId id="350" r:id="rId6"/>
    <p:sldId id="402" r:id="rId7"/>
    <p:sldId id="403" r:id="rId8"/>
    <p:sldId id="404" r:id="rId9"/>
    <p:sldId id="405" r:id="rId10"/>
    <p:sldId id="406" r:id="rId11"/>
    <p:sldId id="327" r:id="rId12"/>
    <p:sldId id="351" r:id="rId13"/>
    <p:sldId id="336" r:id="rId14"/>
    <p:sldId id="334" r:id="rId15"/>
    <p:sldId id="335" r:id="rId16"/>
    <p:sldId id="337" r:id="rId17"/>
    <p:sldId id="338" r:id="rId18"/>
    <p:sldId id="339" r:id="rId19"/>
    <p:sldId id="341" r:id="rId20"/>
    <p:sldId id="342" r:id="rId21"/>
    <p:sldId id="362" r:id="rId22"/>
    <p:sldId id="344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345" r:id="rId32"/>
    <p:sldId id="346" r:id="rId33"/>
    <p:sldId id="349" r:id="rId34"/>
    <p:sldId id="348" r:id="rId35"/>
    <p:sldId id="415" r:id="rId36"/>
    <p:sldId id="416" r:id="rId37"/>
    <p:sldId id="417" r:id="rId38"/>
    <p:sldId id="418" r:id="rId39"/>
    <p:sldId id="419" r:id="rId40"/>
    <p:sldId id="420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так?</a:t>
            </a:r>
          </a:p>
          <a:p>
            <a:r>
              <a:rPr lang="ru-RU" baseline="0" dirty="0"/>
              <a:t>Во-первых, огромная задача. Во-вторых, долгое время идей о системности лексики вообще не возникало: хаос, который системно всё равно не описать (значения всё равно слишком причудливы, а слов очень-очень много)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58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3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7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Вставка</a:t>
            </a:r>
            <a:r>
              <a:rPr lang="ru-RU" baseline="0" dirty="0"/>
              <a:t> кусочков про классы, параметры элементов, возможности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98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Вставка</a:t>
            </a:r>
            <a:r>
              <a:rPr lang="ru-RU" baseline="0" dirty="0"/>
              <a:t> кусочков про классы, параметры элементов</a:t>
            </a:r>
            <a:r>
              <a:rPr lang="ru-RU" baseline="0"/>
              <a:t>, возможности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ХХ веке: новые технологии – новые задачи. Во-первых, стало возможно использовать в работе новые инструменты,</a:t>
            </a:r>
            <a:r>
              <a:rPr lang="ru-RU" baseline="0" dirty="0"/>
              <a:t> а во-вторых, возникла идея компьютерной обработки языка (и с лексикой, в таком случае, тоже надо что-то делать)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7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E2FA-2B1A-46CA-AAE1-39649216EB2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2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Предполагается, что</a:t>
            </a:r>
            <a:r>
              <a:rPr lang="ru-RU" baseline="0" dirty="0"/>
              <a:t> они универсальны и в каждом языке для них есть простое лексическое средство (т.е. слово, а не словосочетание). И любое значение можно выразить как комбинацию примитивов. Метаязык толкований – подъязык естественного языка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E2FA-2B1A-46CA-AAE1-39649216EB2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8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Лингвистика накопила много данных, которыми невозможно пользоваться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3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5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8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бывает хвост!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3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eb-corpora.net/synonym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-corpora.net/wsgi/oldrus.wsgi/" TargetMode="External"/><Relationship Id="rId4" Type="http://schemas.openxmlformats.org/officeDocument/2006/relationships/hyperlink" Target="http://web-corpora.net/wsgi/antonyms.wsgi/antonym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ne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xml.etree.elementtre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mmy.com/software/BeautifulSoup/bs4/doc.ru/bs4ru.html" TargetMode="External"/><Relationship Id="rId4" Type="http://schemas.openxmlformats.org/officeDocument/2006/relationships/hyperlink" Target="https://lxml.d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xml.etree.elementtre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index.x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olstoy.ru/projects/tolstoy-digital/" TargetMode="External"/><Relationship Id="rId2" Type="http://schemas.openxmlformats.org/officeDocument/2006/relationships/hyperlink" Target="http://tolstoy.ru/projects/tolstoy-in-one-clic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k.com/sysblok" TargetMode="External"/><Relationship Id="rId4" Type="http://schemas.openxmlformats.org/officeDocument/2006/relationships/hyperlink" Target="http://republicofletters.stanford.edu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Компьютерная лексикография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Дарья </a:t>
            </a:r>
            <a:r>
              <a:rPr lang="ru-RU" dirty="0" err="1"/>
              <a:t>рыжова</a:t>
            </a:r>
            <a:r>
              <a:rPr lang="ru-RU" dirty="0"/>
              <a:t>, </a:t>
            </a:r>
            <a:r>
              <a:rPr lang="ru-RU" dirty="0" err="1"/>
              <a:t>ниу</a:t>
            </a:r>
            <a:r>
              <a:rPr lang="ru-RU" dirty="0"/>
              <a:t> </a:t>
            </a:r>
            <a:r>
              <a:rPr lang="ru-RU" dirty="0" err="1"/>
              <a:t>вшэ</a:t>
            </a:r>
            <a:r>
              <a:rPr lang="ru-RU" dirty="0"/>
              <a:t> 2024</a:t>
            </a:r>
          </a:p>
          <a:p>
            <a:r>
              <a:rPr lang="en-US" sz="2000" cap="none" dirty="0"/>
              <a:t>daria.ryzhova@mail.ru</a:t>
            </a:r>
            <a:r>
              <a:rPr lang="en-US" sz="1800" dirty="0"/>
              <a:t>, 8-915-286-74-76, @rydasha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4907" y="123092"/>
            <a:ext cx="10396882" cy="1151965"/>
          </a:xfrm>
        </p:spPr>
        <p:txBody>
          <a:bodyPr/>
          <a:lstStyle/>
          <a:p>
            <a:r>
              <a:rPr lang="en-US" dirty="0"/>
              <a:t>NSM </a:t>
            </a:r>
            <a:r>
              <a:rPr lang="ru-RU" dirty="0"/>
              <a:t>и проблемы перевода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562708" y="839340"/>
            <a:ext cx="10849081" cy="49971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n-US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niebeski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(польск.)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(а) в некоторые моменты на небе можно видеть солнце; когда люди видят что-то, подобное Х-у, они могут подумать о небе в такие моменты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англ.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(а) в некоторые моменты на небе можно видеть солнце; когда люди видят что-то, подобное Х-у, они могут подумать о небе в такие моменты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(б) в некоторых местах можно видеть массу воды; не потому, что люди в этих местах что-то делали; когда люди далеко от таких мест, они могут видеть эту воду; когда они видят что-то, подобное Х-у, они могут подумать об этом</a:t>
            </a:r>
          </a:p>
        </p:txBody>
      </p:sp>
    </p:spTree>
    <p:extLst>
      <p:ext uri="{BB962C8B-B14F-4D97-AF65-F5344CB8AC3E}">
        <p14:creationId xmlns:p14="http://schemas.microsoft.com/office/powerpoint/2010/main" val="6217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Активный словарь русского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Ю.Д. Апресян и др. (Московская Семантическая Школа)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Цель – соблюдение всех требований системности (четкая структура толкований; список слов, которые могут быть использованы в толковании – примерно 1200 – и т.д.)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Подробные лексикографические описания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База данных в дополнение к бумажному носителю</a:t>
            </a:r>
          </a:p>
        </p:txBody>
      </p:sp>
    </p:spTree>
    <p:extLst>
      <p:ext uri="{BB962C8B-B14F-4D97-AF65-F5344CB8AC3E}">
        <p14:creationId xmlns:p14="http://schemas.microsoft.com/office/powerpoint/2010/main" val="129246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Оцифровка словарей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синонимов (из 5 различных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http://web-corpora.net/synonyms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антонимов (из 4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http://web-corpora.net/wsgi/antonyms.wsgi/antonyms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русского языка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XI-XVII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веков: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http://web-corpora.net/wsgi/oldrus.wsgi/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8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Электронные словари: </a:t>
            </a:r>
            <a:r>
              <a:rPr lang="en-US" dirty="0" err="1"/>
              <a:t>Babelnet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http://babelnet.org/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 объединенные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0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электронный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Новые возможности: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аудио- и видеоинформация, картинки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гиперссылки и новые возможности поиска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подключения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мультиязычных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данных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больше примеров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визуализации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845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машиночитаемые словари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формате, поддающемся компьютерной обработке (начиная с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Дополнительно: разметка для эффективного поиска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Желательно: унифицированная, чтобы можно было объединять разные словари на одной платформе </a:t>
            </a:r>
          </a:p>
        </p:txBody>
      </p:sp>
    </p:spTree>
    <p:extLst>
      <p:ext uri="{BB962C8B-B14F-4D97-AF65-F5344CB8AC3E}">
        <p14:creationId xmlns:p14="http://schemas.microsoft.com/office/powerpoint/2010/main" val="51909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2"/>
            <a:ext cx="10396882" cy="1151965"/>
          </a:xfrm>
        </p:spPr>
        <p:txBody>
          <a:bodyPr/>
          <a:lstStyle/>
          <a:p>
            <a:r>
              <a:rPr lang="en-US" dirty="0"/>
              <a:t>Extensible Markup Language</a:t>
            </a:r>
            <a:r>
              <a:rPr lang="ru-RU" dirty="0"/>
              <a:t> (</a:t>
            </a:r>
            <a:r>
              <a:rPr lang="en-US" dirty="0"/>
              <a:t>xml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57938"/>
            <a:ext cx="10394707" cy="3916648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Вы изучаете язык конкретного автора и хотите исключить все случаи, когда он приводит цитаты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Вы хотите найти в словаре все устаревшие слова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Вы хотите извлечь из текста все названия организаций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188071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компромисс между машиной и человеком: очень простые правила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Extensible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расширяемый: фиксирован только синтаксис, можно вводить свой набор тегов и атрибутов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 результат – множество подъязыков</a:t>
            </a:r>
          </a:p>
        </p:txBody>
      </p:sp>
    </p:spTree>
    <p:extLst>
      <p:ext uri="{BB962C8B-B14F-4D97-AF65-F5344CB8AC3E}">
        <p14:creationId xmlns:p14="http://schemas.microsoft.com/office/powerpoint/2010/main" val="422946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: структура документа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51965"/>
            <a:ext cx="10394707" cy="1636407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(версия языка, на которой написан документ + кодировка)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дерево элементов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8" y="1796464"/>
            <a:ext cx="6566319" cy="37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4785"/>
            <a:ext cx="10396882" cy="1151965"/>
          </a:xfrm>
        </p:spPr>
        <p:txBody>
          <a:bodyPr/>
          <a:lstStyle/>
          <a:p>
            <a:r>
              <a:rPr lang="en-US" dirty="0"/>
              <a:t>XML: </a:t>
            </a:r>
            <a:r>
              <a:rPr lang="ru-RU" dirty="0"/>
              <a:t>теги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1" y="1744394"/>
            <a:ext cx="11155679" cy="3630191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ровно один корневой элемент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 каждого элемента – открывающий и закрывающий тег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элементы не должны пересекаться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&lt;/emphasis&gt;&lt;/sentence&gt;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&lt;/sentence&gt;&lt;/emphasis&gt;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9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0C928-81D1-4E82-86B2-A76681A2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10396882" cy="1151965"/>
          </a:xfrm>
        </p:spPr>
        <p:txBody>
          <a:bodyPr/>
          <a:lstStyle/>
          <a:p>
            <a:r>
              <a:rPr lang="ru-RU" dirty="0"/>
              <a:t>Лексикографические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7748F-D14B-429B-A1EA-AD5BACE618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257300"/>
            <a:ext cx="10394707" cy="4117285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FrameNet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SentiWordNet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(и другие ресурсы для анализа тональности)</a:t>
            </a:r>
          </a:p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MetaNet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(и другие ресурсы для анализа семантических сдвигов, в частности,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DatSemShift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каталог семантических переходов)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Для РКИ:</a:t>
            </a:r>
          </a:p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Конструктикон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https://constructicon.ruscorpora.ru/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Прагматикон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https://pragmaticon.ruscorpora.ru/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Математикон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under construction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0564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" y="168812"/>
            <a:ext cx="6743868" cy="543012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38621" y="168812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объявление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391" y="624056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открывающий тег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744" y="1979973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закрывающий тег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317588" y="2982351"/>
            <a:ext cx="2053883" cy="1645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1471" y="261301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035040" y="4065563"/>
            <a:ext cx="1434905" cy="562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09970" y="3768355"/>
            <a:ext cx="23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15065" y="4529797"/>
            <a:ext cx="858129" cy="717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8788" y="5169428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36998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02"/>
            <a:ext cx="6595171" cy="5310399"/>
          </a:xfrm>
          <a:ln>
            <a:solidFill>
              <a:schemeClr val="tx1"/>
            </a:solidFill>
          </a:ln>
        </p:spPr>
      </p:pic>
      <p:sp>
        <p:nvSpPr>
          <p:cNvPr id="2" name="Скругленный прямоугольник 1"/>
          <p:cNvSpPr/>
          <p:nvPr/>
        </p:nvSpPr>
        <p:spPr>
          <a:xfrm>
            <a:off x="6705600" y="2606040"/>
            <a:ext cx="96012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94320" y="808229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94320" y="260604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894320" y="454152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662160" y="273302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662160" y="806702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662160" y="12344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662160" y="1662178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662160" y="2148840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662160" y="26822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662160" y="3109978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662160" y="3537716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662160" y="3925827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9662160" y="4459227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662160" y="4886965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662160" y="5314703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>
            <a:stCxn id="2" idx="3"/>
            <a:endCxn id="14" idx="1"/>
          </p:cNvCxnSpPr>
          <p:nvPr/>
        </p:nvCxnSpPr>
        <p:spPr>
          <a:xfrm flipV="1">
            <a:off x="7665720" y="1090169"/>
            <a:ext cx="228600" cy="17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" idx="3"/>
            <a:endCxn id="16" idx="1"/>
          </p:cNvCxnSpPr>
          <p:nvPr/>
        </p:nvCxnSpPr>
        <p:spPr>
          <a:xfrm>
            <a:off x="7665720" y="28879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" idx="3"/>
            <a:endCxn id="17" idx="1"/>
          </p:cNvCxnSpPr>
          <p:nvPr/>
        </p:nvCxnSpPr>
        <p:spPr>
          <a:xfrm>
            <a:off x="7665720" y="2887980"/>
            <a:ext cx="228600" cy="193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4" idx="3"/>
            <a:endCxn id="18" idx="1"/>
          </p:cNvCxnSpPr>
          <p:nvPr/>
        </p:nvCxnSpPr>
        <p:spPr>
          <a:xfrm flipV="1">
            <a:off x="9357360" y="441451"/>
            <a:ext cx="304800" cy="64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4" idx="3"/>
            <a:endCxn id="20" idx="1"/>
          </p:cNvCxnSpPr>
          <p:nvPr/>
        </p:nvCxnSpPr>
        <p:spPr>
          <a:xfrm flipV="1">
            <a:off x="9357360" y="944371"/>
            <a:ext cx="304800" cy="14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4" idx="3"/>
            <a:endCxn id="21" idx="1"/>
          </p:cNvCxnSpPr>
          <p:nvPr/>
        </p:nvCxnSpPr>
        <p:spPr>
          <a:xfrm>
            <a:off x="9357360" y="1090169"/>
            <a:ext cx="304800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" idx="3"/>
            <a:endCxn id="23" idx="1"/>
          </p:cNvCxnSpPr>
          <p:nvPr/>
        </p:nvCxnSpPr>
        <p:spPr>
          <a:xfrm>
            <a:off x="9357360" y="1090169"/>
            <a:ext cx="304800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6" idx="3"/>
            <a:endCxn id="24" idx="1"/>
          </p:cNvCxnSpPr>
          <p:nvPr/>
        </p:nvCxnSpPr>
        <p:spPr>
          <a:xfrm flipV="1">
            <a:off x="9357360" y="2316989"/>
            <a:ext cx="304800" cy="5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6" idx="3"/>
            <a:endCxn id="25" idx="1"/>
          </p:cNvCxnSpPr>
          <p:nvPr/>
        </p:nvCxnSpPr>
        <p:spPr>
          <a:xfrm flipV="1">
            <a:off x="9357360" y="2819909"/>
            <a:ext cx="304800" cy="6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6" idx="3"/>
            <a:endCxn id="26" idx="1"/>
          </p:cNvCxnSpPr>
          <p:nvPr/>
        </p:nvCxnSpPr>
        <p:spPr>
          <a:xfrm>
            <a:off x="9357360" y="2887980"/>
            <a:ext cx="304800" cy="35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6" idx="3"/>
            <a:endCxn id="27" idx="1"/>
          </p:cNvCxnSpPr>
          <p:nvPr/>
        </p:nvCxnSpPr>
        <p:spPr>
          <a:xfrm>
            <a:off x="9357360" y="2887980"/>
            <a:ext cx="30480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7" idx="3"/>
            <a:endCxn id="28" idx="1"/>
          </p:cNvCxnSpPr>
          <p:nvPr/>
        </p:nvCxnSpPr>
        <p:spPr>
          <a:xfrm flipV="1">
            <a:off x="9357360" y="4093976"/>
            <a:ext cx="304800" cy="72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7" idx="3"/>
            <a:endCxn id="29" idx="1"/>
          </p:cNvCxnSpPr>
          <p:nvPr/>
        </p:nvCxnSpPr>
        <p:spPr>
          <a:xfrm flipV="1">
            <a:off x="9357360" y="4596896"/>
            <a:ext cx="304800" cy="2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7" idx="3"/>
            <a:endCxn id="30" idx="1"/>
          </p:cNvCxnSpPr>
          <p:nvPr/>
        </p:nvCxnSpPr>
        <p:spPr>
          <a:xfrm>
            <a:off x="9357360" y="4823460"/>
            <a:ext cx="304800" cy="20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7" idx="3"/>
            <a:endCxn id="31" idx="1"/>
          </p:cNvCxnSpPr>
          <p:nvPr/>
        </p:nvCxnSpPr>
        <p:spPr>
          <a:xfrm>
            <a:off x="9357360" y="4823460"/>
            <a:ext cx="304800" cy="62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396882" cy="1151965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XML </a:t>
            </a:r>
            <a:r>
              <a:rPr lang="ru-RU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929206"/>
            <a:ext cx="10394707" cy="3536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endParaRPr lang="en-US" sz="2400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https://docs.python.org/2/library/xml.etree.elementtree.html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cap="none" dirty="0" err="1">
                <a:latin typeface="Arial" panose="020B0604020202020204" pitchFamily="34" charset="0"/>
                <a:cs typeface="Arial" panose="020B0604020202020204" pitchFamily="34" charset="0"/>
              </a:rPr>
              <a:t>Lxml</a:t>
            </a:r>
            <a:endParaRPr lang="en-US" sz="2400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https://lxml.de/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https://www.crummy.com/software/BeautifulSoup/bs4/doc.ru/bs4ru.html</a:t>
            </a:r>
            <a:endParaRPr lang="en-US" sz="2400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другие…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1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</a:t>
            </a:r>
            <a:r>
              <a:rPr lang="ru-RU" dirty="0" err="1"/>
              <a:t>Парсинг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endParaRPr lang="en-US" sz="2400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https://docs.python.org/2/library/xml.etree.elementtree.html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Два класса:</a:t>
            </a:r>
          </a:p>
          <a:p>
            <a:pPr marL="0" indent="0">
              <a:buNone/>
            </a:pP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весь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документ как дерево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Element –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один узел в дереве</a:t>
            </a:r>
          </a:p>
        </p:txBody>
      </p:sp>
    </p:spTree>
    <p:extLst>
      <p:ext uri="{BB962C8B-B14F-4D97-AF65-F5344CB8AC3E}">
        <p14:creationId xmlns:p14="http://schemas.microsoft.com/office/powerpoint/2010/main" val="274447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976" y="152400"/>
            <a:ext cx="10396882" cy="1151965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cap="none" dirty="0" err="1"/>
              <a:t>ElementTree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6" y="1343810"/>
            <a:ext cx="10394707" cy="4131180"/>
          </a:xfrm>
        </p:spPr>
        <p:txBody>
          <a:bodyPr>
            <a:noAutofit/>
          </a:bodyPr>
          <a:lstStyle/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getroot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– извлекает из дерева корень</a:t>
            </a:r>
          </a:p>
          <a:p>
            <a:pPr marL="0" indent="0">
              <a:buNone/>
            </a:pP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Поиск по дереву:</a:t>
            </a:r>
          </a:p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</a:p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findtext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6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83564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Каждый элемент содержит несколько параметров: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tag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название тега (тип данных)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attrib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атрибуты элемента, хранятся в формате словаря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text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текстовое значение элемента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tail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текст после закрывающего тега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Дочерние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122178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1" y="109817"/>
            <a:ext cx="10396882" cy="1151965"/>
          </a:xfrm>
        </p:spPr>
        <p:txBody>
          <a:bodyPr/>
          <a:lstStyle/>
          <a:p>
            <a:r>
              <a:rPr lang="ru-RU" dirty="0"/>
              <a:t>Работа с элементами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257444" y="1261782"/>
            <a:ext cx="405384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country: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tag: ‘country’</a:t>
            </a:r>
          </a:p>
          <a:p>
            <a:pPr marL="0" indent="0">
              <a:buNone/>
            </a:pP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attrib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{‘name’: ‘Liechtenstein’}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text: None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tail: None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61782"/>
            <a:ext cx="6595171" cy="5310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авая круглая скобка 4"/>
          <p:cNvSpPr/>
          <p:nvPr/>
        </p:nvSpPr>
        <p:spPr>
          <a:xfrm>
            <a:off x="6324600" y="1783080"/>
            <a:ext cx="243840" cy="155448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6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(‘tag’)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перебирает все элементы с тегом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(‘tag’)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находит все элементы с тегом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, но только среди непосредственных детей узла, из которого ведется поиск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find(‘tag’)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находит первый элемент с тегом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среди непосредственных детей узла, из которого ведется поиск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33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см. файл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example.xml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(файлы с расширением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можно открыть в текстовом редакторе, например,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Notepad++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 кода: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https://colab.research.google.com/drive/1B1qFZstwxFrZbGf77jiDFnYzmHmQlULM?usp=sharing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B48DA-A176-48CF-A593-6CA5FACA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Традиционная лексикография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F7CA9-9FEB-4B62-A6BC-300228252C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Изменение принципов сбора и организации данных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Оцифровка словарей, разработка нового формата электронного словаря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cap="none" dirty="0">
                <a:latin typeface="Arial" panose="020B0604020202020204" pitchFamily="34" charset="0"/>
                <a:cs typeface="Arial" panose="020B0604020202020204" pitchFamily="34" charset="0"/>
              </a:rPr>
              <a:t>Самые распространенные форматы хранения словарных данных 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(XML, TEI)</a:t>
            </a:r>
            <a:endParaRPr lang="ru-RU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Платформы для создания новых словарей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dictionary writing systems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5964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</a:t>
            </a:r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78636"/>
            <a:ext cx="10394707" cy="3311189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rnc_gostin.xml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найти все наречия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напечатать весь текст со знаками препинания (без грамматических разборов)</a:t>
            </a:r>
          </a:p>
        </p:txBody>
      </p:sp>
    </p:spTree>
    <p:extLst>
      <p:ext uri="{BB962C8B-B14F-4D97-AF65-F5344CB8AC3E}">
        <p14:creationId xmlns:p14="http://schemas.microsoft.com/office/powerpoint/2010/main" val="2568138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48176"/>
            <a:ext cx="10396882" cy="1151965"/>
          </a:xfrm>
        </p:spPr>
        <p:txBody>
          <a:bodyPr/>
          <a:lstStyle/>
          <a:p>
            <a:r>
              <a:rPr lang="en-US" dirty="0"/>
              <a:t>Text encoding initiative (</a:t>
            </a:r>
            <a:r>
              <a:rPr lang="en-US" dirty="0" err="1"/>
              <a:t>tei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0141"/>
            <a:ext cx="10394707" cy="4000327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http://www.tei-c.org/index.xml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Подъязык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определен набор тегов, необходимых для подробного анализа текста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Применение:</a:t>
            </a:r>
          </a:p>
          <a:p>
            <a:pPr lvl="1"/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Словари (например, </a:t>
            </a: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FreeDict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корпуса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(BNC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, болгарский, хорватский, польский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digital humanities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6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988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4400" dirty="0"/>
              <a:t>TEI</a:t>
            </a:r>
            <a:r>
              <a:rPr lang="ru-RU" sz="4400" dirty="0"/>
              <a:t>: сонет </a:t>
            </a:r>
            <a:r>
              <a:rPr lang="ru-RU" sz="4400" dirty="0" err="1"/>
              <a:t>шекспира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67618"/>
            <a:ext cx="10394707" cy="4206967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&lt;body&gt;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type="poem" met="-+ | -+ | -+ | -+ | -+ /"&gt; &lt;head&gt; &lt;title&gt;Sonnet 17&lt;/title&gt;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type="sonnet" rhyme="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abab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cdcd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efef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gg"&gt;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type="quatrain"&gt;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&lt;l&gt;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 real="+-"&gt; Who will&lt;/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believe&lt;/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my verse&lt;/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in time&lt;/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to come,&lt;/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&lt;/l&gt;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2345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1228"/>
            <a:ext cx="10396882" cy="1151965"/>
          </a:xfrm>
        </p:spPr>
        <p:txBody>
          <a:bodyPr/>
          <a:lstStyle/>
          <a:p>
            <a:r>
              <a:rPr lang="en-US" dirty="0"/>
              <a:t>TEI: </a:t>
            </a:r>
            <a:r>
              <a:rPr lang="ru-RU" dirty="0"/>
              <a:t>драма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866448"/>
            <a:ext cx="10394707" cy="3311189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&lt;choice&gt;&lt;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Tragicall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Tragical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&gt;&lt;/choice&gt;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History of the Life and Death of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&lt;name type="char"&gt;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Doctor Faustus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&lt;/name&gt;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(1616)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xml:id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="l1"/&gt;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&lt;stage type="entrance"&gt;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&lt;name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type="char"&gt;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Chorus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&lt;/name&gt;.&lt;/stage&gt;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7618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humanities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Весь Толстой в один клик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http://tolstoy.ru/projects/tolstoy-in-one-click/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Tolstoy digital: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http://tolstoy.ru/projects/tolstoy-digital/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Republic of Letters: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http://republicofletters.stanford.edu/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См. также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https://vk.com/sysblok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12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TEI: </a:t>
            </a:r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993058"/>
            <a:ext cx="10785086" cy="3311189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FREEDICT: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коллекция двуязычных переводных словарей в формате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eng-rus.tei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Напишите программу, которая на вход получает английское слово, а на выходе выдает его переводы на русский (разбитые по значениям)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Например: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American =&gt;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1. американский; 2. американец</a:t>
            </a:r>
          </a:p>
        </p:txBody>
      </p:sp>
    </p:spTree>
    <p:extLst>
      <p:ext uri="{BB962C8B-B14F-4D97-AF65-F5344CB8AC3E}">
        <p14:creationId xmlns:p14="http://schemas.microsoft.com/office/powerpoint/2010/main" val="144202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-файла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575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новых элементов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5801" y="2048156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xml.etree.ElementTree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as ET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(‘a-tag’)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корень</a:t>
            </a:r>
            <a:endParaRPr lang="en-US" sz="28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(a, ‘b-tag’)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(a, ‘c-tag’)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(b, ‘d-tag’)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636412" y="2235083"/>
            <a:ext cx="3836963" cy="333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&lt;b-tag&gt;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&lt;d-tag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&lt;/b-tag&gt;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&lt;c-tag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&lt;/a-tag&gt;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43840"/>
            <a:ext cx="10396882" cy="1151965"/>
          </a:xfrm>
        </p:spPr>
        <p:txBody>
          <a:bodyPr/>
          <a:lstStyle/>
          <a:p>
            <a:r>
              <a:rPr lang="ru-RU" dirty="0"/>
              <a:t>Создание текста и атрибутов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792481" y="2329718"/>
            <a:ext cx="4423117" cy="29573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b.text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‘dog’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b.tail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‘,’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c.text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‘cat’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c.tail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‘.’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a.attrib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{‘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’ : ‘English’, ‘type’: ‘word’}</a:t>
            </a:r>
          </a:p>
          <a:p>
            <a:pPr marL="0" indent="0">
              <a:buNone/>
            </a:pP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84242" y="1952455"/>
            <a:ext cx="5756031" cy="333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&lt;a-tag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=‘English’ type=‘word’&gt;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&lt;b-tag&gt; dog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&lt;d-tag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&lt;/b-tag&gt;,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&lt;c-tag&gt; cat &lt;/c-tag&gt;.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&lt;/a-tag&gt;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33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5052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Создание дерева, запись дерева в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728116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tree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ET.ElementTree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(a),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корневой тег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tree.write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cap="none" dirty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 encoding = 'utf-8',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xml_declaration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'True')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75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274" y="165296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традиционная лексикография: принципы толкования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17261"/>
            <a:ext cx="10394707" cy="429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Известные проблемы: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нет единого метаязыка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порочные круги: грусть – это тоска, тоска – это грусть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похожие явления описываются по-разному, ср.:</a:t>
            </a:r>
          </a:p>
          <a:p>
            <a:pPr marL="0" indent="0">
              <a:buNone/>
            </a:pP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одна вторая, две третьих, три пятых…</a:t>
            </a:r>
          </a:p>
          <a:p>
            <a:pPr marL="0" indent="0">
              <a:buNone/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В Малом академическом словаре есть словарные статьи для слов 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вторая, третья, четвертая, пятая, шестая, восьмая,</a:t>
            </a:r>
          </a:p>
          <a:p>
            <a:pPr marL="0" indent="0">
              <a:buNone/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но нет статей для слов 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седьмая, девятая, десятая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152400"/>
            <a:ext cx="10396882" cy="1097280"/>
          </a:xfrm>
        </p:spPr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447800"/>
            <a:ext cx="10759440" cy="38810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Переведите словарь из файла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“en-ru-test.txt”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формат следующего вида: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&lt;entry&gt;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&lt;form </a:t>
            </a: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=“English”&gt;American&lt;/form&gt;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американский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американец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 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американка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&lt;/entry&gt;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Запишите результат в файл.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Системная лексикография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Требования: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унификация (похожие явления должны описываться одинаково)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простой метаязык (ограниченный круг используемых в толкованиях слов)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ориентация на грамматику (ср.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время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времена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опора на корпус и лингвистический 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70347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43" y="228600"/>
            <a:ext cx="10719582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Natural Semantic Metalanguage</a:t>
            </a:r>
            <a:r>
              <a:rPr lang="ru-RU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(NSM)</a:t>
            </a:r>
            <a:endParaRPr lang="ru-RU" dirty="0"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1747664" y="1559597"/>
            <a:ext cx="8153400" cy="449580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Anna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Wierzbicka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Cliff Goddard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http://wydarzenia.edu.pl/wp-content/uploads/2011/01/de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976" y="1219200"/>
            <a:ext cx="2847975" cy="2847976"/>
          </a:xfrm>
          <a:prstGeom prst="rect">
            <a:avLst/>
          </a:prstGeom>
          <a:noFill/>
        </p:spPr>
      </p:pic>
      <p:pic>
        <p:nvPicPr>
          <p:cNvPr id="10244" name="Picture 4" descr="http://www.une.edu.au/staff/images/cgoddar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5002" y="3538294"/>
            <a:ext cx="1905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624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363" y="0"/>
            <a:ext cx="9650437" cy="1196752"/>
          </a:xfrm>
        </p:spPr>
        <p:txBody>
          <a:bodyPr>
            <a:noAutofit/>
          </a:bodyPr>
          <a:lstStyle/>
          <a:p>
            <a:r>
              <a:rPr lang="en-US" sz="4800" b="1" dirty="0">
                <a:cs typeface="Arial" pitchFamily="34" charset="0"/>
              </a:rPr>
              <a:t>NSM</a:t>
            </a:r>
            <a:r>
              <a:rPr lang="ru-RU" sz="4800" b="1" dirty="0">
                <a:cs typeface="Arial" pitchFamily="34" charset="0"/>
              </a:rPr>
              <a:t>: семантические примитивы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989427" y="1224945"/>
            <a:ext cx="9144000" cy="421093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I, you, somebody, something, people;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This, that, one two many, all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Want, think, know, feel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Do, happen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Good, bad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Big, small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Before, after, under, below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No, not, because, if, very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Kind of, part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Similar / like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42971" y="4974212"/>
            <a:ext cx="41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…в общей сложности: 60-70</a:t>
            </a:r>
          </a:p>
        </p:txBody>
      </p:sp>
    </p:spTree>
    <p:extLst>
      <p:ext uri="{BB962C8B-B14F-4D97-AF65-F5344CB8AC3E}">
        <p14:creationId xmlns:p14="http://schemas.microsoft.com/office/powerpoint/2010/main" val="287150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6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 pitchFamily="34" charset="0"/>
              </a:rPr>
              <a:t>NSM</a:t>
            </a:r>
            <a:r>
              <a:rPr lang="ru-RU" b="1" dirty="0">
                <a:cs typeface="Arial" pitchFamily="34" charset="0"/>
              </a:rPr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54962" y="981221"/>
            <a:ext cx="8153400" cy="485313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(a) 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подумал о ком-то еще нечто такое: 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b) “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что-то хорошее случалось с этим человеком прежде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чувствовал что-то хорошее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думал: это хорошо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теперь что-то плохое случилось с этим человеком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f)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чувствует что-то плохое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я думаю: это хорошо”</a:t>
            </a:r>
          </a:p>
          <a:p>
            <a:pPr marL="0" indent="0"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h)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думал так,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чувствовал что-то хорошее из-за этого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>
                <a:solidFill>
                  <a:schemeClr val="bg1">
                    <a:lumMod val="85000"/>
                  </a:schemeClr>
                </a:solidFill>
              </a:rPr>
              <a:t>ЗЛОРАДСТВО</a:t>
            </a:r>
          </a:p>
        </p:txBody>
      </p:sp>
    </p:spTree>
    <p:extLst>
      <p:ext uri="{BB962C8B-B14F-4D97-AF65-F5344CB8AC3E}">
        <p14:creationId xmlns:p14="http://schemas.microsoft.com/office/powerpoint/2010/main" val="403560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6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 pitchFamily="34" charset="0"/>
              </a:rPr>
              <a:t>NSM</a:t>
            </a:r>
            <a:r>
              <a:rPr lang="ru-RU" b="1" dirty="0">
                <a:cs typeface="Arial" pitchFamily="34" charset="0"/>
              </a:rPr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54962" y="1037493"/>
            <a:ext cx="8153400" cy="485313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(a) 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подумал о ком-то еще нечто такое: 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b) “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что-то хорошее случалось с этим человеком прежде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чувствовал что-то хорошее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думал: это хорошо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теперь что-то плохое случилось с этим человеком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f)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чувствует что-то плохое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я думаю: это хорошо”</a:t>
            </a:r>
          </a:p>
          <a:p>
            <a:pPr marL="0" indent="0"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h)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думал так,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чувствовал что-то хорошее из-за этого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ЗЛОРАДСТВО</a:t>
            </a:r>
          </a:p>
        </p:txBody>
      </p:sp>
    </p:spTree>
    <p:extLst>
      <p:ext uri="{BB962C8B-B14F-4D97-AF65-F5344CB8AC3E}">
        <p14:creationId xmlns:p14="http://schemas.microsoft.com/office/powerpoint/2010/main" val="428156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11448</TotalTime>
  <Words>2072</Words>
  <Application>Microsoft Office PowerPoint</Application>
  <PresentationFormat>Широкоэкранный</PresentationFormat>
  <Paragraphs>292</Paragraphs>
  <Slides>40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Impact</vt:lpstr>
      <vt:lpstr>Главное мероприятие</vt:lpstr>
      <vt:lpstr>Компьютерная лексикография</vt:lpstr>
      <vt:lpstr>Лексикографические ресурсы</vt:lpstr>
      <vt:lpstr>Традиционная лексикография</vt:lpstr>
      <vt:lpstr>традиционная лексикография: принципы толкования</vt:lpstr>
      <vt:lpstr>Системная лексикография</vt:lpstr>
      <vt:lpstr>Natural Semantic Metalanguage (NSM)</vt:lpstr>
      <vt:lpstr>NSM: семантические примитивы</vt:lpstr>
      <vt:lpstr>NSM: примеры</vt:lpstr>
      <vt:lpstr>NSM: примеры</vt:lpstr>
      <vt:lpstr>NSM и проблемы перевода</vt:lpstr>
      <vt:lpstr>Активный словарь русского языка</vt:lpstr>
      <vt:lpstr>Оцифровка словарей</vt:lpstr>
      <vt:lpstr>Электронные словари: Babelnet</vt:lpstr>
      <vt:lpstr>электронный словарь</vt:lpstr>
      <vt:lpstr>машиночитаемые словари</vt:lpstr>
      <vt:lpstr>Extensible Markup Language (xml)</vt:lpstr>
      <vt:lpstr>xml</vt:lpstr>
      <vt:lpstr>xml: структура документа</vt:lpstr>
      <vt:lpstr>XML: теги</vt:lpstr>
      <vt:lpstr>Презентация PowerPoint</vt:lpstr>
      <vt:lpstr>Презентация PowerPoint</vt:lpstr>
      <vt:lpstr>Работа с XML в python</vt:lpstr>
      <vt:lpstr>XML: Парсинг</vt:lpstr>
      <vt:lpstr>Библиотека python</vt:lpstr>
      <vt:lpstr>Методы класса ElementTree</vt:lpstr>
      <vt:lpstr>Работа с элементами</vt:lpstr>
      <vt:lpstr>Работа с элементами</vt:lpstr>
      <vt:lpstr>Возможности поиска</vt:lpstr>
      <vt:lpstr>пример</vt:lpstr>
      <vt:lpstr>XML: практическое задание</vt:lpstr>
      <vt:lpstr>Text encoding initiative (tei)</vt:lpstr>
      <vt:lpstr>TEI: сонет шекспира</vt:lpstr>
      <vt:lpstr>TEI: драма</vt:lpstr>
      <vt:lpstr>Digital humanities</vt:lpstr>
      <vt:lpstr>TEI: практическое задание</vt:lpstr>
      <vt:lpstr>Создание xml-файла</vt:lpstr>
      <vt:lpstr>Создание новых элементов</vt:lpstr>
      <vt:lpstr>Создание текста и атрибутов</vt:lpstr>
      <vt:lpstr>Создание дерева, запись дерева в файл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Daria R</cp:lastModifiedBy>
  <cp:revision>201</cp:revision>
  <dcterms:created xsi:type="dcterms:W3CDTF">2017-03-14T07:57:43Z</dcterms:created>
  <dcterms:modified xsi:type="dcterms:W3CDTF">2024-03-29T20:16:31Z</dcterms:modified>
</cp:coreProperties>
</file>