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61"/>
  </p:notesMasterIdLst>
  <p:sldIdLst>
    <p:sldId id="256" r:id="rId2"/>
    <p:sldId id="361" r:id="rId3"/>
    <p:sldId id="262" r:id="rId4"/>
    <p:sldId id="375" r:id="rId5"/>
    <p:sldId id="376" r:id="rId6"/>
    <p:sldId id="377" r:id="rId7"/>
    <p:sldId id="378" r:id="rId8"/>
    <p:sldId id="379" r:id="rId9"/>
    <p:sldId id="380" r:id="rId10"/>
    <p:sldId id="381" r:id="rId11"/>
    <p:sldId id="382" r:id="rId12"/>
    <p:sldId id="383" r:id="rId13"/>
    <p:sldId id="384" r:id="rId14"/>
    <p:sldId id="385" r:id="rId15"/>
    <p:sldId id="386" r:id="rId16"/>
    <p:sldId id="387" r:id="rId17"/>
    <p:sldId id="388" r:id="rId18"/>
    <p:sldId id="389" r:id="rId19"/>
    <p:sldId id="390" r:id="rId20"/>
    <p:sldId id="391" r:id="rId21"/>
    <p:sldId id="392" r:id="rId22"/>
    <p:sldId id="393" r:id="rId23"/>
    <p:sldId id="394" r:id="rId24"/>
    <p:sldId id="395" r:id="rId25"/>
    <p:sldId id="396" r:id="rId26"/>
    <p:sldId id="397" r:id="rId27"/>
    <p:sldId id="399" r:id="rId28"/>
    <p:sldId id="400" r:id="rId29"/>
    <p:sldId id="398" r:id="rId30"/>
    <p:sldId id="401" r:id="rId31"/>
    <p:sldId id="347" r:id="rId32"/>
    <p:sldId id="348" r:id="rId33"/>
    <p:sldId id="345" r:id="rId34"/>
    <p:sldId id="349" r:id="rId35"/>
    <p:sldId id="339" r:id="rId36"/>
    <p:sldId id="334" r:id="rId37"/>
    <p:sldId id="335" r:id="rId38"/>
    <p:sldId id="336" r:id="rId39"/>
    <p:sldId id="337" r:id="rId40"/>
    <p:sldId id="338" r:id="rId41"/>
    <p:sldId id="320" r:id="rId42"/>
    <p:sldId id="321" r:id="rId43"/>
    <p:sldId id="306" r:id="rId44"/>
    <p:sldId id="269" r:id="rId45"/>
    <p:sldId id="270" r:id="rId46"/>
    <p:sldId id="271" r:id="rId47"/>
    <p:sldId id="308" r:id="rId48"/>
    <p:sldId id="273" r:id="rId49"/>
    <p:sldId id="274" r:id="rId50"/>
    <p:sldId id="312" r:id="rId51"/>
    <p:sldId id="275" r:id="rId52"/>
    <p:sldId id="343" r:id="rId53"/>
    <p:sldId id="322" r:id="rId54"/>
    <p:sldId id="340" r:id="rId55"/>
    <p:sldId id="341" r:id="rId56"/>
    <p:sldId id="313" r:id="rId57"/>
    <p:sldId id="299" r:id="rId58"/>
    <p:sldId id="307" r:id="rId59"/>
    <p:sldId id="296" r:id="rId6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536" autoAdjust="0"/>
  </p:normalViewPr>
  <p:slideViewPr>
    <p:cSldViewPr snapToGrid="0">
      <p:cViewPr varScale="1">
        <p:scale>
          <a:sx n="101" d="100"/>
          <a:sy n="101" d="100"/>
        </p:scale>
        <p:origin x="9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5F04B4-94B8-43B7-90FA-395D04D5D577}" type="datetimeFigureOut">
              <a:rPr lang="ru-RU" smtClean="0"/>
              <a:t>24.03.2024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BA7882-42FF-4DB5-AA60-AA55C46998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5120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Поскольку у нас крошечная</a:t>
            </a:r>
            <a:r>
              <a:rPr lang="ru-RU" baseline="0" dirty="0"/>
              <a:t> система, можно не прописывать правила образования форм винительного падежа, а просто всё занести в словарь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BA7882-42FF-4DB5-AA60-AA55C46998AA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57538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5D003F-85CB-4300-82CC-2E05EEEA0BAE}" type="slidenum">
              <a:rPr lang="ru-RU" smtClean="0"/>
              <a:pPr/>
              <a:t>48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79139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5D003F-85CB-4300-82CC-2E05EEEA0BAE}" type="slidenum">
              <a:rPr lang="ru-RU" smtClean="0"/>
              <a:pPr/>
              <a:t>49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01144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Какие слова в РЯ можно</a:t>
            </a:r>
            <a:r>
              <a:rPr lang="ru-RU" baseline="0" dirty="0"/>
              <a:t> было бы отнести к тому же фрейму? (разбор русских примеров)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5D003F-85CB-4300-82CC-2E05EEEA0BAE}" type="slidenum">
              <a:rPr lang="ru-RU" smtClean="0"/>
              <a:pPr/>
              <a:t>51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61149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Какие слова в РЯ можно</a:t>
            </a:r>
            <a:r>
              <a:rPr lang="ru-RU" baseline="0" dirty="0"/>
              <a:t> было бы отнести к тому же фрейму? (разбор русских примеров)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5D003F-85CB-4300-82CC-2E05EEEA0BAE}" type="slidenum">
              <a:rPr lang="ru-RU" smtClean="0"/>
              <a:pPr/>
              <a:t>52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9554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основном с опорой на синтаксическую</a:t>
            </a:r>
            <a:r>
              <a:rPr lang="ru-RU" baseline="0" dirty="0"/>
              <a:t> разметку (а можно и с учетом семантической, подключая </a:t>
            </a:r>
            <a:r>
              <a:rPr lang="ru-RU" baseline="0" dirty="0" err="1"/>
              <a:t>ворднет</a:t>
            </a:r>
            <a:r>
              <a:rPr lang="ru-RU" baseline="0" dirty="0"/>
              <a:t>)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BA7882-42FF-4DB5-AA60-AA55C46998AA}" type="slidenum">
              <a:rPr lang="ru-RU" smtClean="0"/>
              <a:t>58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22921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у чихает те же ограничения</a:t>
            </a:r>
            <a:r>
              <a:rPr lang="ru-RU" baseline="0" dirty="0"/>
              <a:t>, что и у «спит»</a:t>
            </a:r>
          </a:p>
          <a:p>
            <a:r>
              <a:rPr lang="ru-RU" baseline="0" dirty="0"/>
              <a:t>у ест, пьет, наливает ограничения на первое существительное такие же, как у видит, спит, чихает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BA7882-42FF-4DB5-AA60-AA55C46998AA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39485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BA7882-42FF-4DB5-AA60-AA55C46998AA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52448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BA7882-42FF-4DB5-AA60-AA55C46998AA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81528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BA7882-42FF-4DB5-AA60-AA55C46998AA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62425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Строго говоря, всё ещё сложнее,</a:t>
            </a:r>
            <a:r>
              <a:rPr lang="ru-RU" baseline="0" dirty="0"/>
              <a:t> ср.: Розы быстро выпили всю воду; *Кошка пьет кофе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BA7882-42FF-4DB5-AA60-AA55C46998AA}" type="slidenum">
              <a:rPr lang="ru-RU" smtClean="0"/>
              <a:t>38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06740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5D003F-85CB-4300-82CC-2E05EEEA0BAE}" type="slidenum">
              <a:rPr lang="ru-RU" smtClean="0"/>
              <a:pPr/>
              <a:t>44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21538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5D003F-85CB-4300-82CC-2E05EEEA0BAE}" type="slidenum">
              <a:rPr lang="ru-RU" smtClean="0"/>
              <a:pPr/>
              <a:t>45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19041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i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5D003F-85CB-4300-82CC-2E05EEEA0BAE}" type="slidenum">
              <a:rPr lang="ru-RU" smtClean="0"/>
              <a:pPr/>
              <a:t>46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34962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09A1BBD0-9575-4B83-9411-12BD4676A93A}" type="datetimeFigureOut">
              <a:rPr lang="ru-RU" smtClean="0"/>
              <a:t>24.03.2024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9144" y="4882896"/>
            <a:ext cx="4050792" cy="1197864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731589F6-BC56-41FC-AFB0-43CE44466682}" type="slidenum">
              <a:rPr lang="ru-RU" smtClean="0"/>
              <a:t>‹#›</a:t>
            </a:fld>
            <a:endParaRPr lang="ru-RU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6099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1BBD0-9575-4B83-9411-12BD4676A93A}" type="datetimeFigureOut">
              <a:rPr lang="ru-RU" smtClean="0"/>
              <a:t>24.03.2024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589F6-BC56-41FC-AFB0-43CE444666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4085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1BBD0-9575-4B83-9411-12BD4676A93A}" type="datetimeFigureOut">
              <a:rPr lang="ru-RU" smtClean="0"/>
              <a:t>24.03.2024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589F6-BC56-41FC-AFB0-43CE444666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51490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1BBD0-9575-4B83-9411-12BD4676A93A}" type="datetimeFigureOut">
              <a:rPr lang="ru-RU" smtClean="0"/>
              <a:t>24.03.2024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589F6-BC56-41FC-AFB0-43CE44466682}" type="slidenum">
              <a:rPr lang="ru-RU" smtClean="0"/>
              <a:t>‹#›</a:t>
            </a:fld>
            <a:endParaRPr lang="ru-RU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033694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1BBD0-9575-4B83-9411-12BD4676A93A}" type="datetimeFigureOut">
              <a:rPr lang="ru-RU" smtClean="0"/>
              <a:t>24.03.2024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589F6-BC56-41FC-AFB0-43CE444666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04996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1BBD0-9575-4B83-9411-12BD4676A93A}" type="datetimeFigureOut">
              <a:rPr lang="ru-RU" smtClean="0"/>
              <a:t>24.03.2024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589F6-BC56-41FC-AFB0-43CE444666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53071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1BBD0-9575-4B83-9411-12BD4676A93A}" type="datetimeFigureOut">
              <a:rPr lang="ru-RU" smtClean="0"/>
              <a:t>24.03.2024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589F6-BC56-41FC-AFB0-43CE444666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59502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1BBD0-9575-4B83-9411-12BD4676A93A}" type="datetimeFigureOut">
              <a:rPr lang="ru-RU" smtClean="0"/>
              <a:t>24.03.2024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589F6-BC56-41FC-AFB0-43CE444666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71311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1BBD0-9575-4B83-9411-12BD4676A93A}" type="datetimeFigureOut">
              <a:rPr lang="ru-RU" smtClean="0"/>
              <a:t>24.03.2024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589F6-BC56-41FC-AFB0-43CE444666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20948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DEB31-3734-4C8F-8995-D417E06C0984}" type="datetimeFigureOut">
              <a:rPr lang="ru-RU" smtClean="0"/>
              <a:t>24.03.2024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9EE14-EEDA-4F3A-8B81-9CE6D72BE6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3372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1BBD0-9575-4B83-9411-12BD4676A93A}" type="datetimeFigureOut">
              <a:rPr lang="ru-RU" smtClean="0"/>
              <a:t>24.03.2024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589F6-BC56-41FC-AFB0-43CE444666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0198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1BBD0-9575-4B83-9411-12BD4676A93A}" type="datetimeFigureOut">
              <a:rPr lang="ru-RU" smtClean="0"/>
              <a:t>24.03.2024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589F6-BC56-41FC-AFB0-43CE444666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0128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1BBD0-9575-4B83-9411-12BD4676A93A}" type="datetimeFigureOut">
              <a:rPr lang="ru-RU" smtClean="0"/>
              <a:t>24.03.2024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589F6-BC56-41FC-AFB0-43CE444666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1911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1BBD0-9575-4B83-9411-12BD4676A93A}" type="datetimeFigureOut">
              <a:rPr lang="ru-RU" smtClean="0"/>
              <a:t>24.03.2024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589F6-BC56-41FC-AFB0-43CE444666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4433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1BBD0-9575-4B83-9411-12BD4676A93A}" type="datetimeFigureOut">
              <a:rPr lang="ru-RU" smtClean="0"/>
              <a:t>24.03.2024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589F6-BC56-41FC-AFB0-43CE444666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7521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1BBD0-9575-4B83-9411-12BD4676A93A}" type="datetimeFigureOut">
              <a:rPr lang="ru-RU" smtClean="0"/>
              <a:t>24.03.2024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589F6-BC56-41FC-AFB0-43CE444666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1398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1BBD0-9575-4B83-9411-12BD4676A93A}" type="datetimeFigureOut">
              <a:rPr lang="ru-RU" smtClean="0"/>
              <a:t>24.03.2024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589F6-BC56-41FC-AFB0-43CE444666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6708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1BBD0-9575-4B83-9411-12BD4676A93A}" type="datetimeFigureOut">
              <a:rPr lang="ru-RU" smtClean="0"/>
              <a:t>24.03.2024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589F6-BC56-41FC-AFB0-43CE444666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7973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2"/>
                </a:gs>
                <a:gs pos="100000">
                  <a:schemeClr val="accent2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09A1BBD0-9575-4B83-9411-12BD4676A93A}" type="datetimeFigureOut">
              <a:rPr lang="ru-RU" smtClean="0"/>
              <a:t>24.03.2024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731589F6-BC56-41FC-AFB0-43CE444666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7238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1" r:id="rId13"/>
    <p:sldLayoutId id="2147483782" r:id="rId14"/>
    <p:sldLayoutId id="2147483783" r:id="rId15"/>
    <p:sldLayoutId id="2147483784" r:id="rId16"/>
    <p:sldLayoutId id="2147483785" r:id="rId17"/>
    <p:sldLayoutId id="2147483786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abinform.ru/pub/ruthes/index.htm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wordnet.princeton.edu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ordnetweb.princeton.edu/perl/webwn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compling.hss.ntu.edu.sg/omw/summx.html" TargetMode="External"/><Relationship Id="rId2" Type="http://schemas.openxmlformats.org/officeDocument/2006/relationships/hyperlink" Target="http://compling.hss.ntu.edu.sg/omw/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russianword.net/" TargetMode="External"/><Relationship Id="rId2" Type="http://schemas.openxmlformats.org/officeDocument/2006/relationships/hyperlink" Target="http://www.ruwordnet.ru/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s://framenet2.icsi.berkeley.edu/fnReports/data/frameIndex.xml?frame=Placing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amebank.ru/" TargetMode="Externa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rk.cs.cmu.edu/SEMAFOR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Компьютерная лексикография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Дарья </a:t>
            </a:r>
            <a:r>
              <a:rPr lang="ru-RU" dirty="0" err="1"/>
              <a:t>рыжова</a:t>
            </a:r>
            <a:r>
              <a:rPr lang="ru-RU" dirty="0"/>
              <a:t>, </a:t>
            </a:r>
            <a:r>
              <a:rPr lang="ru-RU" dirty="0" err="1"/>
              <a:t>ниу</a:t>
            </a:r>
            <a:r>
              <a:rPr lang="ru-RU" dirty="0"/>
              <a:t> </a:t>
            </a:r>
            <a:r>
              <a:rPr lang="ru-RU" dirty="0" err="1"/>
              <a:t>вшэ</a:t>
            </a:r>
            <a:r>
              <a:rPr lang="ru-RU" dirty="0"/>
              <a:t> 2024</a:t>
            </a:r>
          </a:p>
          <a:p>
            <a:r>
              <a:rPr lang="en-US" sz="2000" cap="none" dirty="0"/>
              <a:t>daria.ryzhova@mail.ru</a:t>
            </a:r>
            <a:r>
              <a:rPr lang="en-US" sz="1800" dirty="0"/>
              <a:t>, 8-915-286-74-76, @rydasha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33821905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0"/>
            <a:ext cx="10396882" cy="1151965"/>
          </a:xfrm>
        </p:spPr>
        <p:txBody>
          <a:bodyPr/>
          <a:lstStyle/>
          <a:p>
            <a:r>
              <a:rPr lang="ru-RU" dirty="0"/>
              <a:t>Семантическая правильность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685800" y="1505243"/>
            <a:ext cx="10394707" cy="4149970"/>
          </a:xfrm>
        </p:spPr>
        <p:txBody>
          <a:bodyPr numCol="4">
            <a:no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N </a:t>
            </a:r>
            <a:r>
              <a:rPr lang="ru-RU" b="1" cap="none" dirty="0">
                <a:latin typeface="Arial" panose="020B0604020202020204" pitchFamily="34" charset="0"/>
                <a:cs typeface="Arial" panose="020B0604020202020204" pitchFamily="34" charset="0"/>
              </a:rPr>
              <a:t>спит</a:t>
            </a:r>
          </a:p>
          <a:p>
            <a:pPr marL="0" indent="0">
              <a:buNone/>
            </a:pPr>
            <a:r>
              <a:rPr lang="ru-RU" cap="none" dirty="0">
                <a:latin typeface="Arial" panose="020B0604020202020204" pitchFamily="34" charset="0"/>
                <a:cs typeface="Arial" panose="020B0604020202020204" pitchFamily="34" charset="0"/>
              </a:rPr>
              <a:t>мальчик</a:t>
            </a:r>
          </a:p>
          <a:p>
            <a:pPr marL="0" indent="0">
              <a:buNone/>
            </a:pPr>
            <a:r>
              <a:rPr lang="ru-RU" cap="none" dirty="0">
                <a:latin typeface="Arial" panose="020B0604020202020204" pitchFamily="34" charset="0"/>
                <a:cs typeface="Arial" panose="020B0604020202020204" pitchFamily="34" charset="0"/>
              </a:rPr>
              <a:t>девочка</a:t>
            </a:r>
          </a:p>
          <a:p>
            <a:pPr marL="0" indent="0">
              <a:buNone/>
            </a:pPr>
            <a:r>
              <a:rPr lang="ru-RU" cap="none" dirty="0">
                <a:latin typeface="Arial" panose="020B0604020202020204" pitchFamily="34" charset="0"/>
                <a:cs typeface="Arial" panose="020B0604020202020204" pitchFamily="34" charset="0"/>
              </a:rPr>
              <a:t>кошка</a:t>
            </a:r>
          </a:p>
          <a:p>
            <a:pPr marL="0" indent="0">
              <a:buNone/>
            </a:pPr>
            <a:r>
              <a:rPr lang="ru-RU" cap="none" dirty="0">
                <a:latin typeface="Arial" panose="020B0604020202020204" pitchFamily="34" charset="0"/>
                <a:cs typeface="Arial" panose="020B0604020202020204" pitchFamily="34" charset="0"/>
              </a:rPr>
              <a:t>собака</a:t>
            </a:r>
          </a:p>
          <a:p>
            <a:pPr marL="0" indent="0">
              <a:buNone/>
            </a:pPr>
            <a:r>
              <a:rPr lang="ru-RU" cap="none" dirty="0">
                <a:latin typeface="Arial" panose="020B0604020202020204" pitchFamily="34" charset="0"/>
                <a:cs typeface="Arial" panose="020B0604020202020204" pitchFamily="34" charset="0"/>
              </a:rPr>
              <a:t>*кофе</a:t>
            </a:r>
          </a:p>
          <a:p>
            <a:pPr marL="0" indent="0">
              <a:buNone/>
            </a:pPr>
            <a:r>
              <a:rPr lang="ru-RU" cap="none" dirty="0">
                <a:latin typeface="Arial" panose="020B0604020202020204" pitchFamily="34" charset="0"/>
                <a:cs typeface="Arial" panose="020B0604020202020204" pitchFamily="34" charset="0"/>
              </a:rPr>
              <a:t>*чай</a:t>
            </a:r>
          </a:p>
          <a:p>
            <a:pPr marL="0" indent="0">
              <a:buNone/>
            </a:pPr>
            <a:r>
              <a:rPr lang="ru-RU" cap="none" dirty="0">
                <a:latin typeface="Arial" panose="020B0604020202020204" pitchFamily="34" charset="0"/>
                <a:cs typeface="Arial" panose="020B0604020202020204" pitchFamily="34" charset="0"/>
              </a:rPr>
              <a:t>*суп</a:t>
            </a:r>
          </a:p>
          <a:p>
            <a:pPr marL="0" indent="0">
              <a:buNone/>
            </a:pPr>
            <a:r>
              <a:rPr lang="ru-RU" cap="none" dirty="0">
                <a:latin typeface="Arial" panose="020B0604020202020204" pitchFamily="34" charset="0"/>
                <a:cs typeface="Arial" panose="020B0604020202020204" pitchFamily="34" charset="0"/>
              </a:rPr>
              <a:t>*мясо</a:t>
            </a:r>
          </a:p>
          <a:p>
            <a:endParaRPr lang="ru-RU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cap="none" dirty="0">
                <a:latin typeface="Arial" panose="020B0604020202020204" pitchFamily="34" charset="0"/>
                <a:cs typeface="Arial" panose="020B0604020202020204" pitchFamily="34" charset="0"/>
              </a:rPr>
              <a:t>N </a:t>
            </a:r>
            <a:r>
              <a:rPr lang="ru-RU" b="1" cap="none" dirty="0">
                <a:latin typeface="Arial" panose="020B0604020202020204" pitchFamily="34" charset="0"/>
                <a:cs typeface="Arial" panose="020B0604020202020204" pitchFamily="34" charset="0"/>
              </a:rPr>
              <a:t>наливает</a:t>
            </a:r>
          </a:p>
          <a:p>
            <a:pPr marL="0" indent="0">
              <a:buNone/>
            </a:pPr>
            <a:r>
              <a:rPr lang="ru-RU" cap="none" dirty="0">
                <a:latin typeface="Arial" panose="020B0604020202020204" pitchFamily="34" charset="0"/>
                <a:cs typeface="Arial" panose="020B0604020202020204" pitchFamily="34" charset="0"/>
              </a:rPr>
              <a:t>мальчик</a:t>
            </a:r>
          </a:p>
          <a:p>
            <a:pPr marL="0" indent="0">
              <a:buNone/>
            </a:pPr>
            <a:r>
              <a:rPr lang="ru-RU" cap="none" dirty="0">
                <a:latin typeface="Arial" panose="020B0604020202020204" pitchFamily="34" charset="0"/>
                <a:cs typeface="Arial" panose="020B0604020202020204" pitchFamily="34" charset="0"/>
              </a:rPr>
              <a:t>девочка</a:t>
            </a:r>
          </a:p>
          <a:p>
            <a:pPr marL="0" indent="0">
              <a:buNone/>
            </a:pPr>
            <a:r>
              <a:rPr lang="ru-RU" cap="none" dirty="0">
                <a:latin typeface="Arial" panose="020B0604020202020204" pitchFamily="34" charset="0"/>
                <a:cs typeface="Arial" panose="020B0604020202020204" pitchFamily="34" charset="0"/>
              </a:rPr>
              <a:t>*кошка</a:t>
            </a:r>
          </a:p>
          <a:p>
            <a:pPr marL="0" indent="0">
              <a:buNone/>
            </a:pPr>
            <a:r>
              <a:rPr lang="ru-RU" cap="none" dirty="0">
                <a:latin typeface="Arial" panose="020B0604020202020204" pitchFamily="34" charset="0"/>
                <a:cs typeface="Arial" panose="020B0604020202020204" pitchFamily="34" charset="0"/>
              </a:rPr>
              <a:t>*собака</a:t>
            </a:r>
          </a:p>
          <a:p>
            <a:pPr marL="0" indent="0">
              <a:buNone/>
            </a:pPr>
            <a:r>
              <a:rPr lang="ru-RU" cap="none" dirty="0">
                <a:latin typeface="Arial" panose="020B0604020202020204" pitchFamily="34" charset="0"/>
                <a:cs typeface="Arial" panose="020B0604020202020204" pitchFamily="34" charset="0"/>
              </a:rPr>
              <a:t>*кофе</a:t>
            </a:r>
          </a:p>
          <a:p>
            <a:pPr marL="0" indent="0">
              <a:buNone/>
            </a:pPr>
            <a:r>
              <a:rPr lang="ru-RU" cap="none" dirty="0">
                <a:latin typeface="Arial" panose="020B0604020202020204" pitchFamily="34" charset="0"/>
                <a:cs typeface="Arial" panose="020B0604020202020204" pitchFamily="34" charset="0"/>
              </a:rPr>
              <a:t>*чай</a:t>
            </a:r>
          </a:p>
          <a:p>
            <a:pPr marL="0" indent="0">
              <a:buNone/>
            </a:pPr>
            <a:r>
              <a:rPr lang="ru-RU" cap="none" dirty="0">
                <a:latin typeface="Arial" panose="020B0604020202020204" pitchFamily="34" charset="0"/>
                <a:cs typeface="Arial" panose="020B0604020202020204" pitchFamily="34" charset="0"/>
              </a:rPr>
              <a:t>*суп</a:t>
            </a:r>
          </a:p>
          <a:p>
            <a:pPr marL="0" indent="0">
              <a:buNone/>
            </a:pPr>
            <a:r>
              <a:rPr lang="ru-RU" cap="none" dirty="0">
                <a:latin typeface="Arial" panose="020B0604020202020204" pitchFamily="34" charset="0"/>
                <a:cs typeface="Arial" panose="020B0604020202020204" pitchFamily="34" charset="0"/>
              </a:rPr>
              <a:t>*мясо</a:t>
            </a:r>
          </a:p>
          <a:p>
            <a:endParaRPr lang="ru-RU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b="1" cap="none" dirty="0">
                <a:latin typeface="Arial" panose="020B0604020202020204" pitchFamily="34" charset="0"/>
                <a:cs typeface="Arial" panose="020B0604020202020204" pitchFamily="34" charset="0"/>
              </a:rPr>
              <a:t>видит </a:t>
            </a:r>
            <a:r>
              <a:rPr lang="en-US" b="1" cap="none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</a:p>
          <a:p>
            <a:pPr marL="0" indent="0">
              <a:buNone/>
            </a:pPr>
            <a:r>
              <a:rPr lang="ru-RU" cap="none" dirty="0">
                <a:latin typeface="Arial" panose="020B0604020202020204" pitchFamily="34" charset="0"/>
                <a:cs typeface="Arial" panose="020B0604020202020204" pitchFamily="34" charset="0"/>
              </a:rPr>
              <a:t>мальчика</a:t>
            </a:r>
          </a:p>
          <a:p>
            <a:pPr marL="0" indent="0">
              <a:buNone/>
            </a:pPr>
            <a:r>
              <a:rPr lang="ru-RU" cap="none" dirty="0">
                <a:latin typeface="Arial" panose="020B0604020202020204" pitchFamily="34" charset="0"/>
                <a:cs typeface="Arial" panose="020B0604020202020204" pitchFamily="34" charset="0"/>
              </a:rPr>
              <a:t>девочку</a:t>
            </a:r>
          </a:p>
          <a:p>
            <a:pPr marL="0" indent="0">
              <a:buNone/>
            </a:pPr>
            <a:r>
              <a:rPr lang="ru-RU" cap="none" dirty="0">
                <a:latin typeface="Arial" panose="020B0604020202020204" pitchFamily="34" charset="0"/>
                <a:cs typeface="Arial" panose="020B0604020202020204" pitchFamily="34" charset="0"/>
              </a:rPr>
              <a:t>кошку</a:t>
            </a:r>
          </a:p>
          <a:p>
            <a:pPr marL="0" indent="0">
              <a:buNone/>
            </a:pPr>
            <a:r>
              <a:rPr lang="ru-RU" cap="none" dirty="0">
                <a:latin typeface="Arial" panose="020B0604020202020204" pitchFamily="34" charset="0"/>
                <a:cs typeface="Arial" panose="020B0604020202020204" pitchFamily="34" charset="0"/>
              </a:rPr>
              <a:t>собаку</a:t>
            </a:r>
          </a:p>
          <a:p>
            <a:pPr marL="0" indent="0">
              <a:buNone/>
            </a:pPr>
            <a:r>
              <a:rPr lang="ru-RU" cap="none" dirty="0">
                <a:latin typeface="Arial" panose="020B0604020202020204" pitchFamily="34" charset="0"/>
                <a:cs typeface="Arial" panose="020B0604020202020204" pitchFamily="34" charset="0"/>
              </a:rPr>
              <a:t>кофе</a:t>
            </a:r>
          </a:p>
          <a:p>
            <a:pPr marL="0" indent="0">
              <a:buNone/>
            </a:pPr>
            <a:r>
              <a:rPr lang="ru-RU" cap="none" dirty="0">
                <a:latin typeface="Arial" panose="020B0604020202020204" pitchFamily="34" charset="0"/>
                <a:cs typeface="Arial" panose="020B0604020202020204" pitchFamily="34" charset="0"/>
              </a:rPr>
              <a:t>чай</a:t>
            </a:r>
          </a:p>
          <a:p>
            <a:pPr marL="0" indent="0">
              <a:buNone/>
            </a:pPr>
            <a:r>
              <a:rPr lang="ru-RU" cap="none" dirty="0">
                <a:latin typeface="Arial" panose="020B0604020202020204" pitchFamily="34" charset="0"/>
                <a:cs typeface="Arial" panose="020B0604020202020204" pitchFamily="34" charset="0"/>
              </a:rPr>
              <a:t>суп</a:t>
            </a:r>
          </a:p>
          <a:p>
            <a:pPr marL="0" indent="0">
              <a:buNone/>
            </a:pPr>
            <a:r>
              <a:rPr lang="ru-RU" cap="none" dirty="0">
                <a:latin typeface="Arial" panose="020B0604020202020204" pitchFamily="34" charset="0"/>
                <a:cs typeface="Arial" panose="020B0604020202020204" pitchFamily="34" charset="0"/>
              </a:rPr>
              <a:t>мясо</a:t>
            </a:r>
          </a:p>
          <a:p>
            <a:endParaRPr lang="ru-RU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b="1" cap="none" dirty="0">
                <a:latin typeface="Arial" panose="020B0604020202020204" pitchFamily="34" charset="0"/>
                <a:cs typeface="Arial" panose="020B0604020202020204" pitchFamily="34" charset="0"/>
              </a:rPr>
              <a:t>ест </a:t>
            </a:r>
            <a:r>
              <a:rPr lang="en-US" b="1" cap="none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endParaRPr lang="ru-RU" b="1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ru-RU" cap="none" dirty="0">
                <a:latin typeface="Arial" panose="020B0604020202020204" pitchFamily="34" charset="0"/>
                <a:cs typeface="Arial" panose="020B0604020202020204" pitchFamily="34" charset="0"/>
              </a:rPr>
              <a:t>??мальчика</a:t>
            </a:r>
          </a:p>
          <a:p>
            <a:pPr marL="0" indent="0">
              <a:buNone/>
            </a:pPr>
            <a:r>
              <a:rPr lang="ru-RU" cap="none" dirty="0">
                <a:latin typeface="Arial" panose="020B0604020202020204" pitchFamily="34" charset="0"/>
                <a:cs typeface="Arial" panose="020B0604020202020204" pitchFamily="34" charset="0"/>
              </a:rPr>
              <a:t>??девочку</a:t>
            </a:r>
          </a:p>
          <a:p>
            <a:pPr marL="0" indent="0">
              <a:buNone/>
            </a:pPr>
            <a:r>
              <a:rPr lang="ru-RU" cap="none" dirty="0">
                <a:latin typeface="Arial" panose="020B0604020202020204" pitchFamily="34" charset="0"/>
                <a:cs typeface="Arial" panose="020B0604020202020204" pitchFamily="34" charset="0"/>
              </a:rPr>
              <a:t>??кошку</a:t>
            </a:r>
          </a:p>
          <a:p>
            <a:pPr marL="0" indent="0">
              <a:buNone/>
            </a:pPr>
            <a:r>
              <a:rPr lang="ru-RU" cap="none" dirty="0">
                <a:latin typeface="Arial" panose="020B0604020202020204" pitchFamily="34" charset="0"/>
                <a:cs typeface="Arial" panose="020B0604020202020204" pitchFamily="34" charset="0"/>
              </a:rPr>
              <a:t>??собаку</a:t>
            </a:r>
          </a:p>
          <a:p>
            <a:pPr marL="0" indent="0">
              <a:buNone/>
            </a:pPr>
            <a:r>
              <a:rPr lang="ru-RU" cap="none" dirty="0">
                <a:latin typeface="Arial" panose="020B0604020202020204" pitchFamily="34" charset="0"/>
                <a:cs typeface="Arial" panose="020B0604020202020204" pitchFamily="34" charset="0"/>
              </a:rPr>
              <a:t>*кофе</a:t>
            </a:r>
          </a:p>
          <a:p>
            <a:pPr marL="0" indent="0">
              <a:buNone/>
            </a:pPr>
            <a:r>
              <a:rPr lang="ru-RU" cap="none" dirty="0">
                <a:latin typeface="Arial" panose="020B0604020202020204" pitchFamily="34" charset="0"/>
                <a:cs typeface="Arial" panose="020B0604020202020204" pitchFamily="34" charset="0"/>
              </a:rPr>
              <a:t>*чай</a:t>
            </a:r>
          </a:p>
          <a:p>
            <a:pPr marL="0" indent="0">
              <a:buNone/>
            </a:pPr>
            <a:r>
              <a:rPr lang="ru-RU" cap="none" dirty="0">
                <a:latin typeface="Arial" panose="020B0604020202020204" pitchFamily="34" charset="0"/>
                <a:cs typeface="Arial" panose="020B0604020202020204" pitchFamily="34" charset="0"/>
              </a:rPr>
              <a:t>суп</a:t>
            </a:r>
          </a:p>
          <a:p>
            <a:pPr marL="0" indent="0">
              <a:buNone/>
            </a:pPr>
            <a:r>
              <a:rPr lang="ru-RU" cap="none" dirty="0">
                <a:latin typeface="Arial" panose="020B0604020202020204" pitchFamily="34" charset="0"/>
                <a:cs typeface="Arial" panose="020B0604020202020204" pitchFamily="34" charset="0"/>
              </a:rPr>
              <a:t>мясо</a:t>
            </a:r>
          </a:p>
          <a:p>
            <a:pPr marL="0" indent="0">
              <a:buNone/>
            </a:pPr>
            <a:endParaRPr lang="ru-RU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54951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193430"/>
            <a:ext cx="10396882" cy="1151965"/>
          </a:xfrm>
        </p:spPr>
        <p:txBody>
          <a:bodyPr/>
          <a:lstStyle/>
          <a:p>
            <a:r>
              <a:rPr lang="ru-RU" dirty="0"/>
              <a:t>семантическая правильность</a:t>
            </a:r>
          </a:p>
        </p:txBody>
      </p:sp>
      <p:sp>
        <p:nvSpPr>
          <p:cNvPr id="4" name="Объект 2"/>
          <p:cNvSpPr>
            <a:spLocks noGrp="1"/>
          </p:cNvSpPr>
          <p:nvPr>
            <p:ph sz="quarter" idx="13"/>
          </p:nvPr>
        </p:nvSpPr>
        <p:spPr>
          <a:xfrm>
            <a:off x="1915393" y="1617785"/>
            <a:ext cx="7937695" cy="4149970"/>
          </a:xfrm>
        </p:spPr>
        <p:txBody>
          <a:bodyPr numCol="2">
            <a:noAutofit/>
          </a:bodyPr>
          <a:lstStyle/>
          <a:p>
            <a:r>
              <a:rPr lang="ru-RU" b="1" cap="none" dirty="0">
                <a:latin typeface="Arial" panose="020B0604020202020204" pitchFamily="34" charset="0"/>
                <a:cs typeface="Arial" panose="020B0604020202020204" pitchFamily="34" charset="0"/>
              </a:rPr>
              <a:t>пьет </a:t>
            </a:r>
            <a:r>
              <a:rPr lang="en-US" b="1" cap="none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endParaRPr lang="ru-RU" b="1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ru-RU" cap="none" dirty="0">
                <a:latin typeface="Arial" panose="020B0604020202020204" pitchFamily="34" charset="0"/>
                <a:cs typeface="Arial" panose="020B0604020202020204" pitchFamily="34" charset="0"/>
              </a:rPr>
              <a:t>*мальчика</a:t>
            </a:r>
          </a:p>
          <a:p>
            <a:pPr marL="0" indent="0">
              <a:buNone/>
            </a:pPr>
            <a:r>
              <a:rPr lang="ru-RU" cap="none" dirty="0">
                <a:latin typeface="Arial" panose="020B0604020202020204" pitchFamily="34" charset="0"/>
                <a:cs typeface="Arial" panose="020B0604020202020204" pitchFamily="34" charset="0"/>
              </a:rPr>
              <a:t>*девочку</a:t>
            </a:r>
          </a:p>
          <a:p>
            <a:pPr marL="0" indent="0">
              <a:buNone/>
            </a:pPr>
            <a:r>
              <a:rPr lang="ru-RU" cap="none" dirty="0">
                <a:latin typeface="Arial" panose="020B0604020202020204" pitchFamily="34" charset="0"/>
                <a:cs typeface="Arial" panose="020B0604020202020204" pitchFamily="34" charset="0"/>
              </a:rPr>
              <a:t>*кошку</a:t>
            </a:r>
          </a:p>
          <a:p>
            <a:pPr marL="0" indent="0">
              <a:buNone/>
            </a:pPr>
            <a:r>
              <a:rPr lang="ru-RU" cap="none" dirty="0">
                <a:latin typeface="Arial" panose="020B0604020202020204" pitchFamily="34" charset="0"/>
                <a:cs typeface="Arial" panose="020B0604020202020204" pitchFamily="34" charset="0"/>
              </a:rPr>
              <a:t>*собаку</a:t>
            </a:r>
          </a:p>
          <a:p>
            <a:pPr marL="0" indent="0">
              <a:buNone/>
            </a:pPr>
            <a:r>
              <a:rPr lang="ru-RU" cap="none" dirty="0">
                <a:latin typeface="Arial" panose="020B0604020202020204" pitchFamily="34" charset="0"/>
                <a:cs typeface="Arial" panose="020B0604020202020204" pitchFamily="34" charset="0"/>
              </a:rPr>
              <a:t>кофе</a:t>
            </a:r>
          </a:p>
          <a:p>
            <a:pPr marL="0" indent="0">
              <a:buNone/>
            </a:pPr>
            <a:r>
              <a:rPr lang="ru-RU" cap="none" dirty="0">
                <a:latin typeface="Arial" panose="020B0604020202020204" pitchFamily="34" charset="0"/>
                <a:cs typeface="Arial" panose="020B0604020202020204" pitchFamily="34" charset="0"/>
              </a:rPr>
              <a:t>чай</a:t>
            </a:r>
          </a:p>
          <a:p>
            <a:pPr marL="0" indent="0">
              <a:buNone/>
            </a:pPr>
            <a:r>
              <a:rPr lang="ru-RU" cap="none" dirty="0">
                <a:latin typeface="Arial" panose="020B0604020202020204" pitchFamily="34" charset="0"/>
                <a:cs typeface="Arial" panose="020B0604020202020204" pitchFamily="34" charset="0"/>
              </a:rPr>
              <a:t>*суп</a:t>
            </a:r>
          </a:p>
          <a:p>
            <a:pPr marL="0" indent="0">
              <a:buNone/>
            </a:pPr>
            <a:r>
              <a:rPr lang="ru-RU" cap="none" dirty="0">
                <a:latin typeface="Arial" panose="020B0604020202020204" pitchFamily="34" charset="0"/>
                <a:cs typeface="Arial" panose="020B0604020202020204" pitchFamily="34" charset="0"/>
              </a:rPr>
              <a:t>*мясо</a:t>
            </a:r>
          </a:p>
          <a:p>
            <a:endParaRPr lang="ru-RU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b="1" cap="none" dirty="0">
                <a:latin typeface="Arial" panose="020B0604020202020204" pitchFamily="34" charset="0"/>
                <a:cs typeface="Arial" panose="020B0604020202020204" pitchFamily="34" charset="0"/>
              </a:rPr>
              <a:t>наливает</a:t>
            </a:r>
            <a:r>
              <a:rPr lang="en-US" b="1" cap="none" dirty="0">
                <a:latin typeface="Arial" panose="020B0604020202020204" pitchFamily="34" charset="0"/>
                <a:cs typeface="Arial" panose="020B0604020202020204" pitchFamily="34" charset="0"/>
              </a:rPr>
              <a:t> N</a:t>
            </a:r>
            <a:endParaRPr lang="ru-RU" b="1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ru-RU" cap="none" dirty="0">
                <a:latin typeface="Arial" panose="020B0604020202020204" pitchFamily="34" charset="0"/>
                <a:cs typeface="Arial" panose="020B0604020202020204" pitchFamily="34" charset="0"/>
              </a:rPr>
              <a:t>*мальчика</a:t>
            </a:r>
          </a:p>
          <a:p>
            <a:pPr marL="0" indent="0">
              <a:buNone/>
            </a:pPr>
            <a:r>
              <a:rPr lang="ru-RU" cap="none" dirty="0">
                <a:latin typeface="Arial" panose="020B0604020202020204" pitchFamily="34" charset="0"/>
                <a:cs typeface="Arial" panose="020B0604020202020204" pitchFamily="34" charset="0"/>
              </a:rPr>
              <a:t>*девочку</a:t>
            </a:r>
          </a:p>
          <a:p>
            <a:pPr marL="0" indent="0">
              <a:buNone/>
            </a:pPr>
            <a:r>
              <a:rPr lang="ru-RU" cap="none" dirty="0">
                <a:latin typeface="Arial" panose="020B0604020202020204" pitchFamily="34" charset="0"/>
                <a:cs typeface="Arial" panose="020B0604020202020204" pitchFamily="34" charset="0"/>
              </a:rPr>
              <a:t>*кошку</a:t>
            </a:r>
          </a:p>
          <a:p>
            <a:pPr marL="0" indent="0">
              <a:buNone/>
            </a:pPr>
            <a:r>
              <a:rPr lang="ru-RU" cap="none" dirty="0">
                <a:latin typeface="Arial" panose="020B0604020202020204" pitchFamily="34" charset="0"/>
                <a:cs typeface="Arial" panose="020B0604020202020204" pitchFamily="34" charset="0"/>
              </a:rPr>
              <a:t>*собаку</a:t>
            </a:r>
          </a:p>
          <a:p>
            <a:pPr marL="0" indent="0">
              <a:buNone/>
            </a:pPr>
            <a:r>
              <a:rPr lang="ru-RU" cap="none" dirty="0">
                <a:latin typeface="Arial" panose="020B0604020202020204" pitchFamily="34" charset="0"/>
                <a:cs typeface="Arial" panose="020B0604020202020204" pitchFamily="34" charset="0"/>
              </a:rPr>
              <a:t>кофе</a:t>
            </a:r>
          </a:p>
          <a:p>
            <a:pPr marL="0" indent="0">
              <a:buNone/>
            </a:pPr>
            <a:r>
              <a:rPr lang="ru-RU" cap="none" dirty="0">
                <a:latin typeface="Arial" panose="020B0604020202020204" pitchFamily="34" charset="0"/>
                <a:cs typeface="Arial" panose="020B0604020202020204" pitchFamily="34" charset="0"/>
              </a:rPr>
              <a:t>чай</a:t>
            </a:r>
          </a:p>
          <a:p>
            <a:pPr marL="0" indent="0">
              <a:buNone/>
            </a:pPr>
            <a:r>
              <a:rPr lang="ru-RU" cap="none" dirty="0">
                <a:latin typeface="Arial" panose="020B0604020202020204" pitchFamily="34" charset="0"/>
                <a:cs typeface="Arial" panose="020B0604020202020204" pitchFamily="34" charset="0"/>
              </a:rPr>
              <a:t>суп</a:t>
            </a:r>
          </a:p>
          <a:p>
            <a:pPr marL="0" indent="0">
              <a:buNone/>
            </a:pPr>
            <a:r>
              <a:rPr lang="ru-RU" cap="none" dirty="0">
                <a:latin typeface="Arial" panose="020B0604020202020204" pitchFamily="34" charset="0"/>
                <a:cs typeface="Arial" panose="020B0604020202020204" pitchFamily="34" charset="0"/>
              </a:rPr>
              <a:t>*мясо</a:t>
            </a:r>
          </a:p>
        </p:txBody>
      </p:sp>
    </p:spTree>
    <p:extLst>
      <p:ext uri="{BB962C8B-B14F-4D97-AF65-F5344CB8AC3E}">
        <p14:creationId xmlns:p14="http://schemas.microsoft.com/office/powerpoint/2010/main" val="27084768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3625" y="320040"/>
            <a:ext cx="10396882" cy="1151965"/>
          </a:xfrm>
        </p:spPr>
        <p:txBody>
          <a:bodyPr>
            <a:normAutofit fontScale="90000"/>
          </a:bodyPr>
          <a:lstStyle/>
          <a:p>
            <a:r>
              <a:rPr lang="ru-RU" dirty="0"/>
              <a:t>классификация существительных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685800" y="1472005"/>
            <a:ext cx="10394707" cy="40573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cap="none" dirty="0">
                <a:latin typeface="Arial" panose="020B0604020202020204" pitchFamily="34" charset="0"/>
                <a:cs typeface="Arial" panose="020B0604020202020204" pitchFamily="34" charset="0"/>
              </a:rPr>
              <a:t>мальчик</a:t>
            </a:r>
          </a:p>
          <a:p>
            <a:pPr marL="0" indent="0">
              <a:buNone/>
            </a:pPr>
            <a:r>
              <a:rPr lang="ru-RU" cap="none" dirty="0">
                <a:latin typeface="Arial" panose="020B0604020202020204" pitchFamily="34" charset="0"/>
                <a:cs typeface="Arial" panose="020B0604020202020204" pitchFamily="34" charset="0"/>
              </a:rPr>
              <a:t>девочка</a:t>
            </a:r>
          </a:p>
          <a:p>
            <a:pPr marL="0" indent="0">
              <a:buNone/>
            </a:pPr>
            <a:r>
              <a:rPr lang="ru-RU" cap="none" dirty="0">
                <a:latin typeface="Arial" panose="020B0604020202020204" pitchFamily="34" charset="0"/>
                <a:cs typeface="Arial" panose="020B0604020202020204" pitchFamily="34" charset="0"/>
              </a:rPr>
              <a:t>кошка</a:t>
            </a:r>
          </a:p>
          <a:p>
            <a:pPr marL="0" indent="0">
              <a:buNone/>
            </a:pPr>
            <a:r>
              <a:rPr lang="ru-RU" cap="none" dirty="0">
                <a:latin typeface="Arial" panose="020B0604020202020204" pitchFamily="34" charset="0"/>
                <a:cs typeface="Arial" panose="020B0604020202020204" pitchFamily="34" charset="0"/>
              </a:rPr>
              <a:t>собака</a:t>
            </a:r>
          </a:p>
          <a:p>
            <a:pPr marL="0" indent="0">
              <a:buNone/>
            </a:pPr>
            <a:r>
              <a:rPr lang="ru-RU" cap="none" dirty="0">
                <a:latin typeface="Arial" panose="020B0604020202020204" pitchFamily="34" charset="0"/>
                <a:cs typeface="Arial" panose="020B0604020202020204" pitchFamily="34" charset="0"/>
              </a:rPr>
              <a:t>кофе</a:t>
            </a:r>
          </a:p>
          <a:p>
            <a:pPr marL="0" indent="0">
              <a:buNone/>
            </a:pPr>
            <a:r>
              <a:rPr lang="ru-RU" cap="none" dirty="0">
                <a:latin typeface="Arial" panose="020B0604020202020204" pitchFamily="34" charset="0"/>
                <a:cs typeface="Arial" panose="020B0604020202020204" pitchFamily="34" charset="0"/>
              </a:rPr>
              <a:t>чай</a:t>
            </a:r>
          </a:p>
          <a:p>
            <a:pPr marL="0" indent="0">
              <a:buNone/>
            </a:pPr>
            <a:r>
              <a:rPr lang="ru-RU" cap="none" dirty="0">
                <a:latin typeface="Arial" panose="020B0604020202020204" pitchFamily="34" charset="0"/>
                <a:cs typeface="Arial" panose="020B0604020202020204" pitchFamily="34" charset="0"/>
              </a:rPr>
              <a:t>суп</a:t>
            </a:r>
          </a:p>
          <a:p>
            <a:pPr marL="0" indent="0">
              <a:buNone/>
            </a:pPr>
            <a:r>
              <a:rPr lang="ru-RU" cap="none" dirty="0">
                <a:latin typeface="Arial" panose="020B0604020202020204" pitchFamily="34" charset="0"/>
                <a:cs typeface="Arial" panose="020B0604020202020204" pitchFamily="34" charset="0"/>
              </a:rPr>
              <a:t>мясо</a:t>
            </a:r>
          </a:p>
        </p:txBody>
      </p:sp>
      <p:sp>
        <p:nvSpPr>
          <p:cNvPr id="4" name="Правая круглая скобка 3"/>
          <p:cNvSpPr/>
          <p:nvPr/>
        </p:nvSpPr>
        <p:spPr>
          <a:xfrm>
            <a:off x="2025748" y="1645920"/>
            <a:ext cx="98474" cy="801858"/>
          </a:xfrm>
          <a:prstGeom prst="rightBracket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авая круглая скобка 5"/>
          <p:cNvSpPr/>
          <p:nvPr/>
        </p:nvSpPr>
        <p:spPr>
          <a:xfrm>
            <a:off x="2025748" y="2611852"/>
            <a:ext cx="98474" cy="801858"/>
          </a:xfrm>
          <a:prstGeom prst="rightBracket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авая круглая скобка 6"/>
          <p:cNvSpPr/>
          <p:nvPr/>
        </p:nvSpPr>
        <p:spPr>
          <a:xfrm>
            <a:off x="2025748" y="3599743"/>
            <a:ext cx="98474" cy="801858"/>
          </a:xfrm>
          <a:prstGeom prst="rightBracket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авая круглая скобка 7"/>
          <p:cNvSpPr/>
          <p:nvPr/>
        </p:nvSpPr>
        <p:spPr>
          <a:xfrm>
            <a:off x="2025748" y="4587634"/>
            <a:ext cx="98474" cy="801858"/>
          </a:xfrm>
          <a:prstGeom prst="rightBracket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авая круглая скобка 8"/>
          <p:cNvSpPr/>
          <p:nvPr/>
        </p:nvSpPr>
        <p:spPr>
          <a:xfrm>
            <a:off x="4839286" y="1640998"/>
            <a:ext cx="180535" cy="1772711"/>
          </a:xfrm>
          <a:prstGeom prst="rightBracket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авая круглая скобка 9"/>
          <p:cNvSpPr/>
          <p:nvPr/>
        </p:nvSpPr>
        <p:spPr>
          <a:xfrm>
            <a:off x="4839286" y="3616781"/>
            <a:ext cx="180535" cy="1278775"/>
          </a:xfrm>
          <a:prstGeom prst="rightBracket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2588455" y="1857262"/>
            <a:ext cx="875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люди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542735" y="2828115"/>
            <a:ext cx="1382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животные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588454" y="3798968"/>
            <a:ext cx="1336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напитки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625383" y="4769821"/>
            <a:ext cx="875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еда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309308" y="2212708"/>
            <a:ext cx="16459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живые существа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401993" y="4000672"/>
            <a:ext cx="1406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жидкости</a:t>
            </a:r>
          </a:p>
        </p:txBody>
      </p:sp>
    </p:spTree>
    <p:extLst>
      <p:ext uri="{BB962C8B-B14F-4D97-AF65-F5344CB8AC3E}">
        <p14:creationId xmlns:p14="http://schemas.microsoft.com/office/powerpoint/2010/main" val="10678486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тезаурусы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Тезаурус – словарь, в котором указываются семантические отношения между единицами</a:t>
            </a:r>
          </a:p>
          <a:p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Пример: </a:t>
            </a:r>
            <a:r>
              <a:rPr lang="ru-RU" sz="2400" cap="none" dirty="0" err="1">
                <a:latin typeface="Arial" panose="020B0604020202020204" pitchFamily="34" charset="0"/>
                <a:cs typeface="Arial" panose="020B0604020202020204" pitchFamily="34" charset="0"/>
              </a:rPr>
              <a:t>РуТез</a:t>
            </a:r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2400" cap="none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http://www.labinform.ru/pub/ruthes/index.htm</a:t>
            </a:r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распространяется по запросу в формате </a:t>
            </a:r>
            <a:r>
              <a:rPr lang="en-US" sz="2400" cap="none" dirty="0">
                <a:latin typeface="Arial" panose="020B0604020202020204" pitchFamily="34" charset="0"/>
                <a:cs typeface="Arial" panose="020B0604020202020204" pitchFamily="34" charset="0"/>
              </a:rPr>
              <a:t>xml</a:t>
            </a:r>
          </a:p>
          <a:p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отношения выше-ниже и часть-целое</a:t>
            </a:r>
          </a:p>
        </p:txBody>
      </p:sp>
    </p:spTree>
    <p:extLst>
      <p:ext uri="{BB962C8B-B14F-4D97-AF65-F5344CB8AC3E}">
        <p14:creationId xmlns:p14="http://schemas.microsoft.com/office/powerpoint/2010/main" val="10550675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3625" y="277836"/>
            <a:ext cx="10396882" cy="1151965"/>
          </a:xfrm>
        </p:spPr>
        <p:txBody>
          <a:bodyPr/>
          <a:lstStyle/>
          <a:p>
            <a:r>
              <a:rPr lang="ru-RU" dirty="0"/>
              <a:t>Типы семантических отношений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685800" y="1688122"/>
            <a:ext cx="10394707" cy="4389120"/>
          </a:xfrm>
        </p:spPr>
        <p:txBody>
          <a:bodyPr>
            <a:normAutofit/>
          </a:bodyPr>
          <a:lstStyle/>
          <a:p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Синонимы – </a:t>
            </a:r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слова, значения которых полностью или в значительной мере совпадают:</a:t>
            </a:r>
          </a:p>
          <a:p>
            <a:pPr marL="0" indent="0">
              <a:buNone/>
            </a:pPr>
            <a:r>
              <a:rPr lang="ru-RU" sz="2400" i="1" cap="none" dirty="0">
                <a:latin typeface="Arial" panose="020B0604020202020204" pitchFamily="34" charset="0"/>
                <a:cs typeface="Arial" panose="020B0604020202020204" pitchFamily="34" charset="0"/>
              </a:rPr>
              <a:t>любовь – увлечение – симпатия;</a:t>
            </a:r>
          </a:p>
          <a:p>
            <a:pPr marL="0" indent="0">
              <a:buNone/>
            </a:pPr>
            <a:r>
              <a:rPr lang="ru-RU" sz="2400" i="1" cap="none" dirty="0">
                <a:latin typeface="Arial" panose="020B0604020202020204" pitchFamily="34" charset="0"/>
                <a:cs typeface="Arial" panose="020B0604020202020204" pitchFamily="34" charset="0"/>
              </a:rPr>
              <a:t>бегемот – гиппопотам;</a:t>
            </a:r>
          </a:p>
          <a:p>
            <a:pPr marL="0" indent="0">
              <a:buNone/>
            </a:pPr>
            <a:r>
              <a:rPr lang="ru-RU" sz="2400" i="1" cap="none" dirty="0">
                <a:latin typeface="Arial" panose="020B0604020202020204" pitchFamily="34" charset="0"/>
                <a:cs typeface="Arial" panose="020B0604020202020204" pitchFamily="34" charset="0"/>
              </a:rPr>
              <a:t>оливки – маслины</a:t>
            </a:r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… </a:t>
            </a:r>
          </a:p>
          <a:p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Антонимы – </a:t>
            </a:r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слова с противоположным значением:</a:t>
            </a:r>
          </a:p>
          <a:p>
            <a:pPr marL="0" indent="0">
              <a:buNone/>
            </a:pPr>
            <a:r>
              <a:rPr lang="ru-RU" sz="2400" i="1" cap="none" dirty="0">
                <a:latin typeface="Arial" panose="020B0604020202020204" pitchFamily="34" charset="0"/>
                <a:cs typeface="Arial" panose="020B0604020202020204" pitchFamily="34" charset="0"/>
              </a:rPr>
              <a:t>холодный – горячий, садизм – мазохизм, внутри – снаружи</a:t>
            </a:r>
          </a:p>
          <a:p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11347" y="5683347"/>
            <a:ext cx="5120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симметричные отношения</a:t>
            </a:r>
          </a:p>
        </p:txBody>
      </p:sp>
    </p:spTree>
    <p:extLst>
      <p:ext uri="{BB962C8B-B14F-4D97-AF65-F5344CB8AC3E}">
        <p14:creationId xmlns:p14="http://schemas.microsoft.com/office/powerpoint/2010/main" val="41366653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3625" y="277836"/>
            <a:ext cx="10396882" cy="1151965"/>
          </a:xfrm>
        </p:spPr>
        <p:txBody>
          <a:bodyPr/>
          <a:lstStyle/>
          <a:p>
            <a:r>
              <a:rPr lang="ru-RU" dirty="0"/>
              <a:t>Типы семантических отношений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683625" y="1716258"/>
            <a:ext cx="9864969" cy="389675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dirty="0" err="1">
                <a:latin typeface="Arial" panose="020B0604020202020204" pitchFamily="34" charset="0"/>
                <a:cs typeface="Arial" panose="020B0604020202020204" pitchFamily="34" charset="0"/>
              </a:rPr>
              <a:t>Родо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-видовые отношения: гипонимы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vs. </a:t>
            </a:r>
            <a:r>
              <a:rPr lang="ru-RU" sz="2400" dirty="0" err="1">
                <a:latin typeface="Arial" panose="020B0604020202020204" pitchFamily="34" charset="0"/>
                <a:cs typeface="Arial" panose="020B0604020202020204" pitchFamily="34" charset="0"/>
              </a:rPr>
              <a:t>гиперонимы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Гипонимы </a:t>
            </a:r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– видовые названия</a:t>
            </a:r>
          </a:p>
          <a:p>
            <a:r>
              <a:rPr lang="ru-RU" sz="2400" dirty="0" err="1">
                <a:latin typeface="Arial" panose="020B0604020202020204" pitchFamily="34" charset="0"/>
                <a:cs typeface="Arial" panose="020B0604020202020204" pitchFamily="34" charset="0"/>
              </a:rPr>
              <a:t>Гиперонимы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– родовые названия</a:t>
            </a:r>
          </a:p>
          <a:p>
            <a:pPr marL="0" indent="0">
              <a:buNone/>
            </a:pPr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 собака – гипоним по отношению к животному и </a:t>
            </a:r>
            <a:r>
              <a:rPr lang="ru-RU" sz="2400" cap="none" dirty="0" err="1">
                <a:latin typeface="Arial" panose="020B0604020202020204" pitchFamily="34" charset="0"/>
                <a:cs typeface="Arial" panose="020B0604020202020204" pitchFamily="34" charset="0"/>
              </a:rPr>
              <a:t>гипероним</a:t>
            </a:r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 по отношению к дворняжке</a:t>
            </a:r>
          </a:p>
          <a:p>
            <a:r>
              <a:rPr lang="ru-RU" sz="2400" dirty="0" err="1">
                <a:latin typeface="Arial" panose="020B0604020202020204" pitchFamily="34" charset="0"/>
                <a:cs typeface="Arial" panose="020B0604020202020204" pitchFamily="34" charset="0"/>
              </a:rPr>
              <a:t>Когипонимы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– слова одного уровня:</a:t>
            </a:r>
          </a:p>
          <a:p>
            <a:pPr marL="0" indent="0">
              <a:buNone/>
            </a:pPr>
            <a:r>
              <a:rPr lang="ru-RU" sz="2400" i="1" cap="none" dirty="0">
                <a:latin typeface="Arial" panose="020B0604020202020204" pitchFamily="34" charset="0"/>
                <a:cs typeface="Arial" panose="020B0604020202020204" pitchFamily="34" charset="0"/>
              </a:rPr>
              <a:t>собака</a:t>
            </a:r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 и </a:t>
            </a:r>
            <a:r>
              <a:rPr lang="ru-RU" sz="2400" i="1" cap="none" dirty="0">
                <a:latin typeface="Arial" panose="020B0604020202020204" pitchFamily="34" charset="0"/>
                <a:cs typeface="Arial" panose="020B0604020202020204" pitchFamily="34" charset="0"/>
              </a:rPr>
              <a:t>кошка</a:t>
            </a:r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400" i="1" cap="none" dirty="0">
                <a:latin typeface="Arial" panose="020B0604020202020204" pitchFamily="34" charset="0"/>
                <a:cs typeface="Arial" panose="020B0604020202020204" pitchFamily="34" charset="0"/>
              </a:rPr>
              <a:t>овчарка</a:t>
            </a:r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 и </a:t>
            </a:r>
            <a:r>
              <a:rPr lang="ru-RU" sz="2400" i="1" cap="none" dirty="0">
                <a:latin typeface="Arial" panose="020B0604020202020204" pitchFamily="34" charset="0"/>
                <a:cs typeface="Arial" panose="020B0604020202020204" pitchFamily="34" charset="0"/>
              </a:rPr>
              <a:t>колли</a:t>
            </a:r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400" i="1" cap="none" dirty="0">
                <a:latin typeface="Arial" panose="020B0604020202020204" pitchFamily="34" charset="0"/>
                <a:cs typeface="Arial" panose="020B0604020202020204" pitchFamily="34" charset="0"/>
              </a:rPr>
              <a:t>чай</a:t>
            </a:r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 и кофе</a:t>
            </a:r>
          </a:p>
          <a:p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11347" y="5683347"/>
            <a:ext cx="5120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не</a:t>
            </a:r>
            <a:r>
              <a:rPr lang="ru-RU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симметричные отношения</a:t>
            </a:r>
          </a:p>
        </p:txBody>
      </p:sp>
    </p:spTree>
    <p:extLst>
      <p:ext uri="{BB962C8B-B14F-4D97-AF65-F5344CB8AC3E}">
        <p14:creationId xmlns:p14="http://schemas.microsoft.com/office/powerpoint/2010/main" val="12569042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4109" y="126743"/>
            <a:ext cx="10396882" cy="1151965"/>
          </a:xfrm>
        </p:spPr>
        <p:txBody>
          <a:bodyPr>
            <a:normAutofit fontScale="90000"/>
          </a:bodyPr>
          <a:lstStyle/>
          <a:p>
            <a:r>
              <a:rPr lang="ru-RU" dirty="0"/>
              <a:t>   типы семантических отношений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38954" y="1391206"/>
            <a:ext cx="33647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домашние животные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32560" y="2475589"/>
            <a:ext cx="10714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кошки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81884" y="2466914"/>
            <a:ext cx="3080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собаки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495422" y="2466914"/>
            <a:ext cx="3080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хомячки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464734" y="3363349"/>
            <a:ext cx="28390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дворняжки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281391" y="2509976"/>
            <a:ext cx="18733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i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когипонимы</a:t>
            </a:r>
            <a:endParaRPr lang="ru-RU" sz="2000" i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045227" y="3363349"/>
            <a:ext cx="28390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овчарки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594209" y="1419490"/>
            <a:ext cx="21828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i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гипероним</a:t>
            </a:r>
            <a:endParaRPr lang="ru-RU" sz="2000" i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343201" y="3344699"/>
            <a:ext cx="12228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колли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621352" y="2680847"/>
            <a:ext cx="15619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i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гипероним</a:t>
            </a:r>
            <a:endParaRPr lang="ru-RU" sz="2000" i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732595" y="3681898"/>
            <a:ext cx="13863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гипоним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339046" y="3681898"/>
            <a:ext cx="15449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гипоним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146499" y="3674937"/>
            <a:ext cx="13535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гипоним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921204" y="3339777"/>
            <a:ext cx="28390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i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когипонимы</a:t>
            </a:r>
            <a:endParaRPr lang="ru-RU" sz="2000" i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63651" y="5075993"/>
            <a:ext cx="96103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Какой </a:t>
            </a:r>
            <a:r>
              <a:rPr lang="ru-RU" sz="2400" dirty="0" err="1">
                <a:latin typeface="Arial" panose="020B0604020202020204" pitchFamily="34" charset="0"/>
                <a:cs typeface="Arial" panose="020B0604020202020204" pitchFamily="34" charset="0"/>
              </a:rPr>
              <a:t>гипероним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у слова «кофе»? А гипоним? А </a:t>
            </a:r>
            <a:r>
              <a:rPr lang="ru-RU" sz="2400" dirty="0" err="1">
                <a:latin typeface="Arial" panose="020B0604020202020204" pitchFamily="34" charset="0"/>
                <a:cs typeface="Arial" panose="020B0604020202020204" pitchFamily="34" charset="0"/>
              </a:rPr>
              <a:t>когипоним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  <p:cxnSp>
        <p:nvCxnSpPr>
          <p:cNvPr id="21" name="Прямая соединительная линия 20"/>
          <p:cNvCxnSpPr>
            <a:stCxn id="5" idx="2"/>
            <a:endCxn id="6" idx="0"/>
          </p:cNvCxnSpPr>
          <p:nvPr/>
        </p:nvCxnSpPr>
        <p:spPr>
          <a:xfrm flipH="1">
            <a:off x="1968305" y="1852871"/>
            <a:ext cx="3653047" cy="6227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>
            <a:stCxn id="5" idx="2"/>
          </p:cNvCxnSpPr>
          <p:nvPr/>
        </p:nvCxnSpPr>
        <p:spPr>
          <a:xfrm flipH="1">
            <a:off x="5479366" y="1852871"/>
            <a:ext cx="141986" cy="6140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>
            <a:stCxn id="5" idx="2"/>
          </p:cNvCxnSpPr>
          <p:nvPr/>
        </p:nvCxnSpPr>
        <p:spPr>
          <a:xfrm>
            <a:off x="5621352" y="1852871"/>
            <a:ext cx="2453503" cy="6140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/>
          <p:cNvCxnSpPr/>
          <p:nvPr/>
        </p:nvCxnSpPr>
        <p:spPr>
          <a:xfrm flipH="1">
            <a:off x="3671668" y="2937254"/>
            <a:ext cx="1561514" cy="4025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5233182" y="2928579"/>
            <a:ext cx="0" cy="4347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5217628" y="2937254"/>
            <a:ext cx="1563000" cy="4260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22967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305973"/>
            <a:ext cx="10396882" cy="1151965"/>
          </a:xfrm>
        </p:spPr>
        <p:txBody>
          <a:bodyPr/>
          <a:lstStyle/>
          <a:p>
            <a:r>
              <a:rPr lang="ru-RU" dirty="0"/>
              <a:t>типы семантических отношений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685800" y="1617786"/>
            <a:ext cx="10394707" cy="3756800"/>
          </a:xfrm>
        </p:spPr>
        <p:txBody>
          <a:bodyPr>
            <a:normAutofit/>
          </a:bodyPr>
          <a:lstStyle/>
          <a:p>
            <a:r>
              <a:rPr lang="ru-RU" sz="2400" dirty="0" err="1">
                <a:latin typeface="Arial" panose="020B0604020202020204" pitchFamily="34" charset="0"/>
                <a:cs typeface="Arial" panose="020B0604020202020204" pitchFamily="34" charset="0"/>
              </a:rPr>
              <a:t>меронимия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отношение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часть-целое</a:t>
            </a:r>
          </a:p>
          <a:p>
            <a:pPr marL="0" indent="0">
              <a:buNone/>
            </a:pPr>
            <a:r>
              <a:rPr lang="ru-RU" sz="2400" dirty="0" err="1">
                <a:latin typeface="Arial" panose="020B0604020202020204" pitchFamily="34" charset="0"/>
                <a:cs typeface="Arial" panose="020B0604020202020204" pitchFamily="34" charset="0"/>
              </a:rPr>
              <a:t>мероним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понятие, отражающее составную часть другого понятия:</a:t>
            </a:r>
          </a:p>
          <a:p>
            <a:pPr marL="0" indent="0">
              <a:buNone/>
            </a:pPr>
            <a:r>
              <a:rPr lang="ru-RU" sz="2400" i="1" cap="none" dirty="0">
                <a:latin typeface="Arial" panose="020B0604020202020204" pitchFamily="34" charset="0"/>
                <a:cs typeface="Arial" panose="020B0604020202020204" pitchFamily="34" charset="0"/>
              </a:rPr>
              <a:t>винчестер</a:t>
            </a:r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 и </a:t>
            </a:r>
            <a:r>
              <a:rPr lang="ru-RU" sz="2400" i="1" cap="none" dirty="0">
                <a:latin typeface="Arial" panose="020B0604020202020204" pitchFamily="34" charset="0"/>
                <a:cs typeface="Arial" panose="020B0604020202020204" pitchFamily="34" charset="0"/>
              </a:rPr>
              <a:t>монитор</a:t>
            </a:r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 по отношению к </a:t>
            </a:r>
            <a:r>
              <a:rPr lang="ru-RU" sz="2400" i="1" cap="none" dirty="0">
                <a:latin typeface="Arial" panose="020B0604020202020204" pitchFamily="34" charset="0"/>
                <a:cs typeface="Arial" panose="020B0604020202020204" pitchFamily="34" charset="0"/>
              </a:rPr>
              <a:t>компьютеру</a:t>
            </a:r>
          </a:p>
          <a:p>
            <a:pPr marL="0" indent="0">
              <a:buNone/>
            </a:pPr>
            <a:r>
              <a:rPr lang="ru-RU" sz="2400" dirty="0" err="1">
                <a:latin typeface="Arial" panose="020B0604020202020204" pitchFamily="34" charset="0"/>
                <a:cs typeface="Arial" panose="020B0604020202020204" pitchFamily="34" charset="0"/>
              </a:rPr>
              <a:t>холоним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понятие, относящееся к другому понятию, как целое к своей составной части:</a:t>
            </a:r>
          </a:p>
          <a:p>
            <a:pPr marL="0" indent="0">
              <a:buNone/>
            </a:pPr>
            <a:r>
              <a:rPr lang="ru-RU" sz="2400" i="1" cap="none" dirty="0">
                <a:latin typeface="Arial" panose="020B0604020202020204" pitchFamily="34" charset="0"/>
                <a:cs typeface="Arial" panose="020B0604020202020204" pitchFamily="34" charset="0"/>
              </a:rPr>
              <a:t>компьютер</a:t>
            </a:r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 по отношению к </a:t>
            </a:r>
            <a:r>
              <a:rPr lang="ru-RU" sz="2400" i="1" cap="none" dirty="0">
                <a:latin typeface="Arial" panose="020B0604020202020204" pitchFamily="34" charset="0"/>
                <a:cs typeface="Arial" panose="020B0604020202020204" pitchFamily="34" charset="0"/>
              </a:rPr>
              <a:t>винчестеру</a:t>
            </a:r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 и </a:t>
            </a:r>
            <a:r>
              <a:rPr lang="ru-RU" sz="2400" i="1" cap="none" dirty="0">
                <a:latin typeface="Arial" panose="020B0604020202020204" pitchFamily="34" charset="0"/>
                <a:cs typeface="Arial" panose="020B0604020202020204" pitchFamily="34" charset="0"/>
              </a:rPr>
              <a:t>монитору</a:t>
            </a:r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11347" y="5683347"/>
            <a:ext cx="5120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не</a:t>
            </a:r>
            <a:r>
              <a:rPr lang="ru-RU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симметричные отношения</a:t>
            </a:r>
          </a:p>
        </p:txBody>
      </p:sp>
    </p:spTree>
    <p:extLst>
      <p:ext uri="{BB962C8B-B14F-4D97-AF65-F5344CB8AC3E}">
        <p14:creationId xmlns:p14="http://schemas.microsoft.com/office/powerpoint/2010/main" val="2433922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193431"/>
            <a:ext cx="10396882" cy="1151965"/>
          </a:xfrm>
        </p:spPr>
        <p:txBody>
          <a:bodyPr>
            <a:normAutofit/>
          </a:bodyPr>
          <a:lstStyle/>
          <a:p>
            <a:r>
              <a:rPr lang="ru-RU" dirty="0"/>
              <a:t>Семантические отношения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685800" y="1223890"/>
            <a:ext cx="10394707" cy="4150696"/>
          </a:xfrm>
        </p:spPr>
        <p:txBody>
          <a:bodyPr>
            <a:normAutofit/>
          </a:bodyPr>
          <a:lstStyle/>
          <a:p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Устанавливаются между словами или значениями слов?</a:t>
            </a:r>
          </a:p>
          <a:p>
            <a:pPr marL="0" indent="0">
              <a:buNone/>
            </a:pPr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Ср. антонимы:</a:t>
            </a:r>
          </a:p>
          <a:p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Старый – молодой</a:t>
            </a:r>
          </a:p>
          <a:p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Старый – новый</a:t>
            </a:r>
          </a:p>
          <a:p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Легкий – тяжелый</a:t>
            </a:r>
          </a:p>
          <a:p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Легкий – теплый</a:t>
            </a:r>
          </a:p>
        </p:txBody>
      </p:sp>
    </p:spTree>
    <p:extLst>
      <p:ext uri="{BB962C8B-B14F-4D97-AF65-F5344CB8AC3E}">
        <p14:creationId xmlns:p14="http://schemas.microsoft.com/office/powerpoint/2010/main" val="1665032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193431"/>
            <a:ext cx="10396882" cy="1151965"/>
          </a:xfrm>
        </p:spPr>
        <p:txBody>
          <a:bodyPr>
            <a:normAutofit/>
          </a:bodyPr>
          <a:lstStyle/>
          <a:p>
            <a:r>
              <a:rPr lang="ru-RU" dirty="0"/>
              <a:t>Семантические отношения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685800" y="1223890"/>
            <a:ext cx="10394707" cy="4150696"/>
          </a:xfrm>
        </p:spPr>
        <p:txBody>
          <a:bodyPr>
            <a:normAutofit/>
          </a:bodyPr>
          <a:lstStyle/>
          <a:p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Устанавливаются между словами или значениями слов?</a:t>
            </a:r>
          </a:p>
          <a:p>
            <a:pPr marL="0" indent="0">
              <a:buNone/>
            </a:pPr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Ср. синонимы:</a:t>
            </a:r>
          </a:p>
          <a:p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Туча – облако</a:t>
            </a:r>
          </a:p>
          <a:p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Туча дел – море, гора, уйма, куча…</a:t>
            </a:r>
          </a:p>
        </p:txBody>
      </p:sp>
    </p:spTree>
    <p:extLst>
      <p:ext uri="{BB962C8B-B14F-4D97-AF65-F5344CB8AC3E}">
        <p14:creationId xmlns:p14="http://schemas.microsoft.com/office/powerpoint/2010/main" val="2288532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1" y="152678"/>
            <a:ext cx="10396882" cy="1151965"/>
          </a:xfrm>
        </p:spPr>
        <p:txBody>
          <a:bodyPr/>
          <a:lstStyle/>
          <a:p>
            <a:r>
              <a:rPr lang="ru-RU" dirty="0"/>
              <a:t>О себе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685801" y="1158240"/>
            <a:ext cx="10394707" cy="4389120"/>
          </a:xfrm>
        </p:spPr>
        <p:txBody>
          <a:bodyPr>
            <a:normAutofit fontScale="85000" lnSpcReduction="20000"/>
          </a:bodyPr>
          <a:lstStyle/>
          <a:p>
            <a:r>
              <a:rPr lang="ru-RU" sz="2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Специалитет</a:t>
            </a:r>
            <a:r>
              <a:rPr lang="ru-RU" sz="2800" cap="none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ru-RU" sz="2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ОТиПЛ</a:t>
            </a:r>
            <a:r>
              <a:rPr lang="ru-RU" sz="2800" cap="none" dirty="0">
                <a:latin typeface="Arial" panose="020B0604020202020204" pitchFamily="34" charset="0"/>
                <a:cs typeface="Arial" panose="020B0604020202020204" pitchFamily="34" charset="0"/>
              </a:rPr>
              <a:t> МГУ</a:t>
            </a:r>
          </a:p>
          <a:p>
            <a:r>
              <a:rPr lang="ru-RU" sz="2800" cap="none" dirty="0">
                <a:latin typeface="Arial" panose="020B0604020202020204" pitchFamily="34" charset="0"/>
                <a:cs typeface="Arial" panose="020B0604020202020204" pitchFamily="34" charset="0"/>
              </a:rPr>
              <a:t>Магистратура: «Компьютерная лингвистика», НИУ ВШЭ</a:t>
            </a:r>
          </a:p>
          <a:p>
            <a:r>
              <a:rPr lang="ru-RU" sz="2800" cap="none" dirty="0">
                <a:latin typeface="Arial" panose="020B0604020202020204" pitchFamily="34" charset="0"/>
                <a:cs typeface="Arial" panose="020B0604020202020204" pitchFamily="34" charset="0"/>
              </a:rPr>
              <a:t>К.ф.н.: «Автоматизация лексико-типологических исследований: методы и инструменты», НИУ ВШЭ, 2018</a:t>
            </a:r>
            <a:endParaRPr lang="en-US" sz="2800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800" cap="none" dirty="0">
                <a:latin typeface="Arial" panose="020B0604020202020204" pitchFamily="34" charset="0"/>
                <a:cs typeface="Arial" panose="020B0604020202020204" pitchFamily="34" charset="0"/>
              </a:rPr>
              <a:t>Сейчас:</a:t>
            </a:r>
          </a:p>
          <a:p>
            <a:pPr lvl="1"/>
            <a:r>
              <a:rPr lang="ru-RU" sz="2600" cap="none" dirty="0">
                <a:latin typeface="Arial" panose="020B0604020202020204" pitchFamily="34" charset="0"/>
                <a:cs typeface="Arial" panose="020B0604020202020204" pitchFamily="34" charset="0"/>
              </a:rPr>
              <a:t>преподаю в школе лингвистики НИУ ВШЭ</a:t>
            </a:r>
            <a:br>
              <a:rPr lang="ru-RU" sz="2600" cap="none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2600" cap="none" dirty="0">
                <a:latin typeface="Arial" panose="020B0604020202020204" pitchFamily="34" charset="0"/>
                <a:cs typeface="Arial" panose="020B0604020202020204" pitchFamily="34" charset="0"/>
              </a:rPr>
              <a:t>(курсы: теоретическая и компьютерная семантика, лексическая типология, полевая лексикография…)</a:t>
            </a:r>
          </a:p>
          <a:p>
            <a:pPr lvl="1"/>
            <a:r>
              <a:rPr lang="ru-RU" sz="2600" cap="none" dirty="0">
                <a:latin typeface="Arial" panose="020B0604020202020204" pitchFamily="34" charset="0"/>
                <a:cs typeface="Arial" panose="020B0604020202020204" pitchFamily="34" charset="0"/>
              </a:rPr>
              <a:t>участвую в нескольких лексикографических проектах (новый сербско-русский словарь; лексика малых языков)</a:t>
            </a:r>
            <a:endParaRPr lang="ru-RU" sz="2800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Левая фигурная скобка 3"/>
          <p:cNvSpPr/>
          <p:nvPr/>
        </p:nvSpPr>
        <p:spPr>
          <a:xfrm>
            <a:off x="2118360" y="1615440"/>
            <a:ext cx="45719" cy="4571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01387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277837"/>
            <a:ext cx="10396882" cy="1151965"/>
          </a:xfrm>
        </p:spPr>
        <p:txBody>
          <a:bodyPr/>
          <a:lstStyle/>
          <a:p>
            <a:r>
              <a:rPr lang="en-US" dirty="0" err="1"/>
              <a:t>Wordnet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685800" y="1308296"/>
            <a:ext cx="10394707" cy="4066290"/>
          </a:xfrm>
        </p:spPr>
        <p:txBody>
          <a:bodyPr>
            <a:normAutofit lnSpcReduction="10000"/>
          </a:bodyPr>
          <a:lstStyle/>
          <a:p>
            <a:r>
              <a:rPr lang="en-US" sz="2400" cap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http://wordnet.princeton.edu/</a:t>
            </a:r>
            <a:endParaRPr lang="en-US" sz="2400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Семантическая сеть для английского языка</a:t>
            </a:r>
          </a:p>
          <a:p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Доступен онлайн и для скачивания</a:t>
            </a:r>
          </a:p>
          <a:p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Указаны типы семантических отношений</a:t>
            </a:r>
          </a:p>
          <a:p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Основная единица – </a:t>
            </a:r>
            <a:r>
              <a:rPr lang="ru-RU" sz="2400" cap="none" dirty="0" err="1">
                <a:latin typeface="Arial" panose="020B0604020202020204" pitchFamily="34" charset="0"/>
                <a:cs typeface="Arial" panose="020B0604020202020204" pitchFamily="34" charset="0"/>
              </a:rPr>
              <a:t>синсет</a:t>
            </a:r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 (слово в данном значении и его синонимы)</a:t>
            </a:r>
          </a:p>
          <a:p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По образу и подобию английского </a:t>
            </a:r>
            <a:r>
              <a:rPr lang="ru-RU" sz="2400" cap="none" dirty="0" err="1">
                <a:latin typeface="Arial" panose="020B0604020202020204" pitchFamily="34" charset="0"/>
                <a:cs typeface="Arial" panose="020B0604020202020204" pitchFamily="34" charset="0"/>
              </a:rPr>
              <a:t>ВордНета</a:t>
            </a:r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 создаются </a:t>
            </a:r>
            <a:r>
              <a:rPr lang="ru-RU" sz="2400" cap="none" dirty="0" err="1">
                <a:latin typeface="Arial" panose="020B0604020202020204" pitchFamily="34" charset="0"/>
                <a:cs typeface="Arial" panose="020B0604020202020204" pitchFamily="34" charset="0"/>
              </a:rPr>
              <a:t>ворднеты</a:t>
            </a:r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 с той же структурой для других языков (см. </a:t>
            </a:r>
            <a:r>
              <a:rPr lang="en-US" sz="2400" cap="none" dirty="0" err="1">
                <a:latin typeface="Arial" panose="020B0604020202020204" pitchFamily="34" charset="0"/>
                <a:cs typeface="Arial" panose="020B0604020202020204" pitchFamily="34" charset="0"/>
              </a:rPr>
              <a:t>MultiWordNet</a:t>
            </a:r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721167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семантические отношения в </a:t>
            </a:r>
            <a:r>
              <a:rPr lang="en-US" dirty="0" err="1"/>
              <a:t>wordnet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400" cap="none" dirty="0">
                <a:latin typeface="Arial" panose="020B0604020202020204" pitchFamily="34" charset="0"/>
                <a:cs typeface="Arial" panose="020B0604020202020204" pitchFamily="34" charset="0"/>
              </a:rPr>
              <a:t>WordNet online: </a:t>
            </a:r>
            <a:r>
              <a:rPr lang="en-US" sz="2400" cap="none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http://wordnetweb.princeton.edu/perl/webwn</a:t>
            </a:r>
            <a:endParaRPr lang="en-US" sz="2400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найдите </a:t>
            </a:r>
            <a:r>
              <a:rPr lang="ru-RU" sz="2400" cap="none" dirty="0" err="1">
                <a:latin typeface="Arial" panose="020B0604020202020204" pitchFamily="34" charset="0"/>
                <a:cs typeface="Arial" panose="020B0604020202020204" pitchFamily="34" charset="0"/>
              </a:rPr>
              <a:t>гипероним</a:t>
            </a:r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, гипонимы, </a:t>
            </a:r>
            <a:r>
              <a:rPr lang="ru-RU" sz="2400" cap="none" dirty="0" err="1">
                <a:latin typeface="Arial" panose="020B0604020202020204" pitchFamily="34" charset="0"/>
                <a:cs typeface="Arial" panose="020B0604020202020204" pitchFamily="34" charset="0"/>
              </a:rPr>
              <a:t>когипонимы</a:t>
            </a:r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 для слова </a:t>
            </a:r>
            <a:r>
              <a:rPr lang="en-US" sz="2400" i="1" cap="none" dirty="0">
                <a:latin typeface="Arial" panose="020B0604020202020204" pitchFamily="34" charset="0"/>
                <a:cs typeface="Arial" panose="020B0604020202020204" pitchFamily="34" charset="0"/>
              </a:rPr>
              <a:t>meat</a:t>
            </a:r>
          </a:p>
          <a:p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какие ещё семантические связи для этого слова отражены в семантической сети </a:t>
            </a:r>
            <a:r>
              <a:rPr lang="en-US" sz="2400" cap="none" dirty="0">
                <a:latin typeface="Arial" panose="020B0604020202020204" pitchFamily="34" charset="0"/>
                <a:cs typeface="Arial" panose="020B0604020202020204" pitchFamily="34" charset="0"/>
              </a:rPr>
              <a:t>WordNet?</a:t>
            </a:r>
            <a:endParaRPr lang="ru-RU" sz="2400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6987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Wordnet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Сколько разных </a:t>
            </a:r>
            <a:r>
              <a:rPr lang="ru-RU" sz="2400" cap="none" dirty="0" err="1">
                <a:latin typeface="Arial" panose="020B0604020202020204" pitchFamily="34" charset="0"/>
                <a:cs typeface="Arial" panose="020B0604020202020204" pitchFamily="34" charset="0"/>
              </a:rPr>
              <a:t>синсетов</a:t>
            </a:r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 для слова </a:t>
            </a:r>
            <a:r>
              <a:rPr lang="en-US" sz="2400" cap="none" dirty="0">
                <a:latin typeface="Arial" panose="020B0604020202020204" pitchFamily="34" charset="0"/>
                <a:cs typeface="Arial" panose="020B0604020202020204" pitchFamily="34" charset="0"/>
              </a:rPr>
              <a:t>meat </a:t>
            </a:r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выделено в сети </a:t>
            </a:r>
            <a:r>
              <a:rPr lang="en-US" sz="2400" cap="none" dirty="0">
                <a:latin typeface="Arial" panose="020B0604020202020204" pitchFamily="34" charset="0"/>
                <a:cs typeface="Arial" panose="020B0604020202020204" pitchFamily="34" charset="0"/>
              </a:rPr>
              <a:t>WordNet?</a:t>
            </a:r>
            <a:endParaRPr lang="ru-RU" sz="2400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Попробуйте построить набор </a:t>
            </a:r>
            <a:r>
              <a:rPr lang="ru-RU" sz="2400" cap="none" dirty="0" err="1">
                <a:latin typeface="Arial" panose="020B0604020202020204" pitchFamily="34" charset="0"/>
                <a:cs typeface="Arial" panose="020B0604020202020204" pitchFamily="34" charset="0"/>
              </a:rPr>
              <a:t>синсетов</a:t>
            </a:r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 для русского слова ЯЗЫК</a:t>
            </a:r>
          </a:p>
          <a:p>
            <a:endParaRPr lang="ru-RU" sz="2400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Проверим себя:</a:t>
            </a:r>
            <a:r>
              <a:rPr lang="en-US" sz="24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cap="none" dirty="0" err="1">
                <a:latin typeface="Arial" panose="020B0604020202020204" pitchFamily="34" charset="0"/>
                <a:cs typeface="Arial" panose="020B0604020202020204" pitchFamily="34" charset="0"/>
              </a:rPr>
              <a:t>RuWordNet</a:t>
            </a:r>
            <a:endParaRPr lang="en-US" sz="2400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400" cap="none" dirty="0">
                <a:latin typeface="Arial" panose="020B0604020202020204" pitchFamily="34" charset="0"/>
                <a:cs typeface="Arial" panose="020B0604020202020204" pitchFamily="34" charset="0"/>
              </a:rPr>
              <a:t>http://www.ruwordnet.ru/</a:t>
            </a:r>
            <a:endParaRPr lang="ru-RU" sz="2400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4504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0"/>
            <a:ext cx="10396882" cy="1151965"/>
          </a:xfrm>
        </p:spPr>
        <p:txBody>
          <a:bodyPr/>
          <a:lstStyle/>
          <a:p>
            <a:r>
              <a:rPr lang="en-US" dirty="0" err="1"/>
              <a:t>Wordnet</a:t>
            </a:r>
            <a:r>
              <a:rPr lang="en-US" dirty="0"/>
              <a:t> </a:t>
            </a:r>
            <a:r>
              <a:rPr lang="ru-RU" dirty="0"/>
              <a:t>из </a:t>
            </a:r>
            <a:r>
              <a:rPr lang="en-US" dirty="0" err="1"/>
              <a:t>Nltk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685800" y="1304365"/>
            <a:ext cx="10394707" cy="434219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cap="none" dirty="0">
                <a:latin typeface="Arial" panose="020B0604020202020204" pitchFamily="34" charset="0"/>
                <a:cs typeface="Arial" panose="020B0604020202020204" pitchFamily="34" charset="0"/>
              </a:rPr>
              <a:t>from </a:t>
            </a:r>
            <a:r>
              <a:rPr lang="en-US" sz="2400" cap="none" dirty="0" err="1">
                <a:latin typeface="Arial" panose="020B0604020202020204" pitchFamily="34" charset="0"/>
                <a:cs typeface="Arial" panose="020B0604020202020204" pitchFamily="34" charset="0"/>
              </a:rPr>
              <a:t>nltk.corpus</a:t>
            </a:r>
            <a:r>
              <a:rPr lang="en-US" sz="2400" cap="none" dirty="0">
                <a:latin typeface="Arial" panose="020B0604020202020204" pitchFamily="34" charset="0"/>
                <a:cs typeface="Arial" panose="020B0604020202020204" pitchFamily="34" charset="0"/>
              </a:rPr>
              <a:t> import </a:t>
            </a:r>
            <a:r>
              <a:rPr lang="en-US" sz="2400" cap="none" dirty="0" err="1">
                <a:latin typeface="Arial" panose="020B0604020202020204" pitchFamily="34" charset="0"/>
                <a:cs typeface="Arial" panose="020B0604020202020204" pitchFamily="34" charset="0"/>
              </a:rPr>
              <a:t>wordnet</a:t>
            </a:r>
            <a:r>
              <a:rPr lang="en-US" sz="2400" cap="none" dirty="0">
                <a:latin typeface="Arial" panose="020B0604020202020204" pitchFamily="34" charset="0"/>
                <a:cs typeface="Arial" panose="020B0604020202020204" pitchFamily="34" charset="0"/>
              </a:rPr>
              <a:t> as </a:t>
            </a:r>
            <a:r>
              <a:rPr lang="en-US" sz="2400" cap="none" dirty="0" err="1">
                <a:latin typeface="Arial" panose="020B0604020202020204" pitchFamily="34" charset="0"/>
                <a:cs typeface="Arial" panose="020B0604020202020204" pitchFamily="34" charset="0"/>
              </a:rPr>
              <a:t>wn</a:t>
            </a:r>
            <a:endParaRPr lang="en-US" sz="2400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У каждого </a:t>
            </a:r>
            <a:r>
              <a:rPr lang="ru-RU" sz="2400" cap="none" dirty="0" err="1">
                <a:latin typeface="Arial" panose="020B0604020202020204" pitchFamily="34" charset="0"/>
                <a:cs typeface="Arial" panose="020B0604020202020204" pitchFamily="34" charset="0"/>
              </a:rPr>
              <a:t>синсета</a:t>
            </a:r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 и у каждой леммы (слова в определенном значении) есть свой </a:t>
            </a:r>
            <a:r>
              <a:rPr lang="en-US" sz="2400" cap="none" dirty="0">
                <a:latin typeface="Arial" panose="020B0604020202020204" pitchFamily="34" charset="0"/>
                <a:cs typeface="Arial" panose="020B0604020202020204" pitchFamily="34" charset="0"/>
              </a:rPr>
              <a:t>ID, </a:t>
            </a:r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ср. </a:t>
            </a:r>
            <a:r>
              <a:rPr lang="en-US" sz="2400" cap="none" dirty="0">
                <a:latin typeface="Arial" panose="020B0604020202020204" pitchFamily="34" charset="0"/>
                <a:cs typeface="Arial" panose="020B0604020202020204" pitchFamily="34" charset="0"/>
              </a:rPr>
              <a:t>dog.n.01</a:t>
            </a:r>
            <a:endParaRPr lang="ru-RU" sz="2400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r>
              <a:rPr lang="en-US" sz="2200" cap="none" dirty="0" err="1">
                <a:latin typeface="Arial" panose="020B0604020202020204" pitchFamily="34" charset="0"/>
                <a:cs typeface="Arial" panose="020B0604020202020204" pitchFamily="34" charset="0"/>
              </a:rPr>
              <a:t>wn.synsets</a:t>
            </a:r>
            <a:r>
              <a:rPr lang="en-US" sz="22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200" cap="none" dirty="0">
                <a:latin typeface="Arial" panose="020B0604020202020204" pitchFamily="34" charset="0"/>
                <a:cs typeface="Arial" panose="020B0604020202020204" pitchFamily="34" charset="0"/>
              </a:rPr>
              <a:t>– список </a:t>
            </a:r>
            <a:r>
              <a:rPr lang="ru-RU" sz="2200" cap="none" dirty="0" err="1">
                <a:latin typeface="Arial" panose="020B0604020202020204" pitchFamily="34" charset="0"/>
                <a:cs typeface="Arial" panose="020B0604020202020204" pitchFamily="34" charset="0"/>
              </a:rPr>
              <a:t>синсетов</a:t>
            </a:r>
            <a:endParaRPr lang="en-US" sz="2200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r>
              <a:rPr lang="en-US" sz="2200" cap="none" dirty="0" err="1">
                <a:latin typeface="Arial" panose="020B0604020202020204" pitchFamily="34" charset="0"/>
                <a:cs typeface="Arial" panose="020B0604020202020204" pitchFamily="34" charset="0"/>
              </a:rPr>
              <a:t>wn.synset</a:t>
            </a:r>
            <a:r>
              <a:rPr lang="ru-RU" sz="2200" cap="none" dirty="0">
                <a:latin typeface="Arial" panose="020B0604020202020204" pitchFamily="34" charset="0"/>
                <a:cs typeface="Arial" panose="020B0604020202020204" pitchFamily="34" charset="0"/>
              </a:rPr>
              <a:t> – один конкретный </a:t>
            </a:r>
            <a:r>
              <a:rPr lang="ru-RU" sz="2200" cap="none" dirty="0" err="1">
                <a:latin typeface="Arial" panose="020B0604020202020204" pitchFamily="34" charset="0"/>
                <a:cs typeface="Arial" panose="020B0604020202020204" pitchFamily="34" charset="0"/>
              </a:rPr>
              <a:t>синсет</a:t>
            </a:r>
            <a:endParaRPr lang="en-US" sz="2200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r>
              <a:rPr lang="en-US" sz="2200" cap="none" dirty="0" err="1">
                <a:latin typeface="Arial" panose="020B0604020202020204" pitchFamily="34" charset="0"/>
                <a:cs typeface="Arial" panose="020B0604020202020204" pitchFamily="34" charset="0"/>
              </a:rPr>
              <a:t>wn.lemmas</a:t>
            </a:r>
            <a:r>
              <a:rPr lang="ru-RU" sz="2200" cap="none" dirty="0">
                <a:latin typeface="Arial" panose="020B0604020202020204" pitchFamily="34" charset="0"/>
                <a:cs typeface="Arial" panose="020B0604020202020204" pitchFamily="34" charset="0"/>
              </a:rPr>
              <a:t> – список лемм</a:t>
            </a:r>
            <a:endParaRPr lang="en-US" sz="2200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r>
              <a:rPr lang="en-US" sz="2200" cap="none" dirty="0" err="1">
                <a:latin typeface="Arial" panose="020B0604020202020204" pitchFamily="34" charset="0"/>
                <a:cs typeface="Arial" panose="020B0604020202020204" pitchFamily="34" charset="0"/>
              </a:rPr>
              <a:t>wn.lemma</a:t>
            </a:r>
            <a:r>
              <a:rPr lang="ru-RU" sz="2200" cap="none" dirty="0">
                <a:latin typeface="Arial" panose="020B0604020202020204" pitchFamily="34" charset="0"/>
                <a:cs typeface="Arial" panose="020B0604020202020204" pitchFamily="34" charset="0"/>
              </a:rPr>
              <a:t> – одна лемма</a:t>
            </a:r>
          </a:p>
          <a:p>
            <a:pPr marL="457200" lvl="1" indent="0">
              <a:buNone/>
            </a:pPr>
            <a:r>
              <a:rPr lang="en-US" sz="2200" cap="none" dirty="0" err="1">
                <a:latin typeface="Arial" panose="020B0604020202020204" pitchFamily="34" charset="0"/>
                <a:cs typeface="Arial" panose="020B0604020202020204" pitchFamily="34" charset="0"/>
              </a:rPr>
              <a:t>all_synsets</a:t>
            </a:r>
            <a:r>
              <a:rPr lang="en-US" sz="22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200" cap="none" dirty="0">
                <a:latin typeface="Arial" panose="020B0604020202020204" pitchFamily="34" charset="0"/>
                <a:cs typeface="Arial" panose="020B0604020202020204" pitchFamily="34" charset="0"/>
              </a:rPr>
              <a:t>– доступ ко всем </a:t>
            </a:r>
            <a:r>
              <a:rPr lang="ru-RU" sz="2200" cap="none" dirty="0" err="1">
                <a:latin typeface="Arial" panose="020B0604020202020204" pitchFamily="34" charset="0"/>
                <a:cs typeface="Arial" panose="020B0604020202020204" pitchFamily="34" charset="0"/>
              </a:rPr>
              <a:t>синсетам</a:t>
            </a:r>
            <a:endParaRPr lang="ru-RU" sz="2200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r>
              <a:rPr lang="en-US" sz="2200" cap="none" dirty="0" err="1">
                <a:latin typeface="Arial" panose="020B0604020202020204" pitchFamily="34" charset="0"/>
                <a:cs typeface="Arial" panose="020B0604020202020204" pitchFamily="34" charset="0"/>
              </a:rPr>
              <a:t>all_lemma_names</a:t>
            </a:r>
            <a:r>
              <a:rPr lang="en-US" sz="2200" cap="none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ru-RU" sz="2200" cap="none" dirty="0">
                <a:latin typeface="Arial" panose="020B0604020202020204" pitchFamily="34" charset="0"/>
                <a:cs typeface="Arial" panose="020B0604020202020204" pitchFamily="34" charset="0"/>
              </a:rPr>
              <a:t>доступ ко всем словам</a:t>
            </a:r>
            <a:endParaRPr lang="en-US" sz="2200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US" sz="2200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6052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синсет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имя: </a:t>
            </a:r>
            <a:r>
              <a:rPr lang="en-US" sz="2400" cap="none" dirty="0">
                <a:latin typeface="Arial" panose="020B0604020202020204" pitchFamily="34" charset="0"/>
                <a:cs typeface="Arial" panose="020B0604020202020204" pitchFamily="34" charset="0"/>
              </a:rPr>
              <a:t>wn.synset.name()</a:t>
            </a:r>
            <a:endParaRPr lang="ru-RU" sz="2400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определение</a:t>
            </a:r>
            <a:r>
              <a:rPr lang="en-US" sz="2400" cap="none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400" cap="none" dirty="0" err="1">
                <a:latin typeface="Arial" panose="020B0604020202020204" pitchFamily="34" charset="0"/>
                <a:cs typeface="Arial" panose="020B0604020202020204" pitchFamily="34" charset="0"/>
              </a:rPr>
              <a:t>wn.synset.definition</a:t>
            </a:r>
            <a:r>
              <a:rPr lang="en-US" sz="2400" cap="none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ru-RU" sz="2400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набор лемм</a:t>
            </a:r>
            <a:r>
              <a:rPr lang="en-US" sz="2400" cap="none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400" cap="none" dirty="0" err="1">
                <a:latin typeface="Arial" panose="020B0604020202020204" pitchFamily="34" charset="0"/>
                <a:cs typeface="Arial" panose="020B0604020202020204" pitchFamily="34" charset="0"/>
              </a:rPr>
              <a:t>wn.synset.lemmas</a:t>
            </a:r>
            <a:r>
              <a:rPr lang="en-US" sz="2400" cap="none" dirty="0">
                <a:latin typeface="Arial" panose="020B0604020202020204" pitchFamily="34" charset="0"/>
                <a:cs typeface="Arial" panose="020B0604020202020204" pitchFamily="34" charset="0"/>
              </a:rPr>
              <a:t>() </a:t>
            </a:r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или </a:t>
            </a:r>
            <a:r>
              <a:rPr lang="en-US" sz="2400" cap="none" dirty="0" err="1">
                <a:latin typeface="Arial" panose="020B0604020202020204" pitchFamily="34" charset="0"/>
                <a:cs typeface="Arial" panose="020B0604020202020204" pitchFamily="34" charset="0"/>
              </a:rPr>
              <a:t>wn.synset.lemma_names</a:t>
            </a:r>
            <a:r>
              <a:rPr lang="en-US" sz="2400" cap="none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ru-RU" sz="2400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примеры (иногда)</a:t>
            </a:r>
            <a:r>
              <a:rPr lang="en-US" sz="2400" cap="none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400" cap="none" dirty="0" err="1">
                <a:latin typeface="Arial" panose="020B0604020202020204" pitchFamily="34" charset="0"/>
                <a:cs typeface="Arial" panose="020B0604020202020204" pitchFamily="34" charset="0"/>
              </a:rPr>
              <a:t>wn.synset.examples</a:t>
            </a:r>
            <a:r>
              <a:rPr lang="en-US" sz="2400" cap="none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ru-RU" sz="2400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71342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отношения между </a:t>
            </a:r>
            <a:r>
              <a:rPr lang="ru-RU" dirty="0" err="1"/>
              <a:t>синсетами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гипонимы</a:t>
            </a:r>
          </a:p>
          <a:p>
            <a:r>
              <a:rPr lang="ru-RU" sz="2400" cap="none" dirty="0" err="1">
                <a:latin typeface="Arial" panose="020B0604020202020204" pitchFamily="34" charset="0"/>
                <a:cs typeface="Arial" panose="020B0604020202020204" pitchFamily="34" charset="0"/>
              </a:rPr>
              <a:t>гиперонимы</a:t>
            </a:r>
            <a:endParaRPr lang="ru-RU" sz="2400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400" cap="none" dirty="0" err="1">
                <a:latin typeface="Arial" panose="020B0604020202020204" pitchFamily="34" charset="0"/>
                <a:cs typeface="Arial" panose="020B0604020202020204" pitchFamily="34" charset="0"/>
              </a:rPr>
              <a:t>холонимы</a:t>
            </a:r>
            <a:endParaRPr lang="ru-RU" sz="2400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близкие слова (синонимы)</a:t>
            </a:r>
          </a:p>
          <a:p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ближайший общий </a:t>
            </a:r>
            <a:r>
              <a:rPr lang="ru-RU" sz="2400" cap="none" dirty="0" err="1">
                <a:latin typeface="Arial" panose="020B0604020202020204" pitchFamily="34" charset="0"/>
                <a:cs typeface="Arial" panose="020B0604020202020204" pitchFamily="34" charset="0"/>
              </a:rPr>
              <a:t>гипероним</a:t>
            </a:r>
            <a:endParaRPr lang="ru-RU" sz="2400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расстояние между </a:t>
            </a:r>
            <a:r>
              <a:rPr lang="ru-RU" sz="2400" cap="none" dirty="0" err="1">
                <a:latin typeface="Arial" panose="020B0604020202020204" pitchFamily="34" charset="0"/>
                <a:cs typeface="Arial" panose="020B0604020202020204" pitchFamily="34" charset="0"/>
              </a:rPr>
              <a:t>синсетами</a:t>
            </a:r>
            <a:endParaRPr lang="ru-RU" sz="2400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39426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некоторые отношения определены только для лемм: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ru-RU" sz="2800" cap="none" dirty="0">
                <a:latin typeface="Arial" panose="020B0604020202020204" pitchFamily="34" charset="0"/>
                <a:cs typeface="Arial" panose="020B0604020202020204" pitchFamily="34" charset="0"/>
              </a:rPr>
              <a:t>Антонимы – </a:t>
            </a:r>
            <a:r>
              <a:rPr lang="en-US" sz="2800" cap="none" dirty="0">
                <a:latin typeface="Arial" panose="020B0604020202020204" pitchFamily="34" charset="0"/>
                <a:cs typeface="Arial" panose="020B0604020202020204" pitchFamily="34" charset="0"/>
              </a:rPr>
              <a:t>antonyms()</a:t>
            </a:r>
          </a:p>
          <a:p>
            <a:r>
              <a:rPr lang="ru-RU" sz="2800" cap="none" dirty="0">
                <a:latin typeface="Arial" panose="020B0604020202020204" pitchFamily="34" charset="0"/>
                <a:cs typeface="Arial" panose="020B0604020202020204" pitchFamily="34" charset="0"/>
              </a:rPr>
              <a:t>Деривационные отношения – </a:t>
            </a:r>
            <a:r>
              <a:rPr lang="en-US" sz="2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derivationally_related_forms</a:t>
            </a:r>
            <a:r>
              <a:rPr lang="en-US" sz="2800" cap="none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ru-RU" sz="2800" cap="none" dirty="0">
                <a:latin typeface="Arial" panose="020B0604020202020204" pitchFamily="34" charset="0"/>
                <a:cs typeface="Arial" panose="020B0604020202020204" pitchFamily="34" charset="0"/>
              </a:rPr>
              <a:t>Для относительных прилагательных – существительные, от которых они образованы: </a:t>
            </a:r>
            <a:r>
              <a:rPr lang="en-US" sz="2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pertainyms</a:t>
            </a:r>
            <a:r>
              <a:rPr lang="en-US" sz="2800" cap="none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ru-RU" sz="2800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29044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0561" y="0"/>
            <a:ext cx="10396882" cy="1151965"/>
          </a:xfrm>
        </p:spPr>
        <p:txBody>
          <a:bodyPr/>
          <a:lstStyle/>
          <a:p>
            <a:r>
              <a:rPr lang="en-US" dirty="0" err="1"/>
              <a:t>MultiWordNet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4294967295"/>
          </p:nvPr>
        </p:nvSpPr>
        <p:spPr>
          <a:xfrm>
            <a:off x="670561" y="115196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cap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http://compling.hss.ntu.edu.sg/omw/</a:t>
            </a:r>
            <a:endParaRPr lang="ru-RU" sz="2400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За основу взята структура (семантическое дерево) английского </a:t>
            </a:r>
            <a:r>
              <a:rPr lang="ru-RU" sz="2400" cap="none" dirty="0" err="1">
                <a:latin typeface="Arial" panose="020B0604020202020204" pitchFamily="34" charset="0"/>
                <a:cs typeface="Arial" panose="020B0604020202020204" pitchFamily="34" charset="0"/>
              </a:rPr>
              <a:t>ворднета</a:t>
            </a:r>
            <a:endParaRPr lang="ru-RU" sz="2400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На нее наложены данные других языков</a:t>
            </a:r>
          </a:p>
          <a:p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Через </a:t>
            </a:r>
            <a:r>
              <a:rPr lang="en-US" sz="2400" cap="none" dirty="0" err="1">
                <a:latin typeface="Arial" panose="020B0604020202020204" pitchFamily="34" charset="0"/>
                <a:cs typeface="Arial" panose="020B0604020202020204" pitchFamily="34" charset="0"/>
              </a:rPr>
              <a:t>nltk</a:t>
            </a:r>
            <a:r>
              <a:rPr lang="en-US" sz="24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доступны 32</a:t>
            </a:r>
          </a:p>
          <a:p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Существует версия на 150 языков (данные собраны автоматически по </a:t>
            </a:r>
            <a:r>
              <a:rPr lang="en-US" sz="2400" cap="none" dirty="0">
                <a:latin typeface="Arial" panose="020B0604020202020204" pitchFamily="34" charset="0"/>
                <a:cs typeface="Arial" panose="020B0604020202020204" pitchFamily="34" charset="0"/>
              </a:rPr>
              <a:t>Wiktionary</a:t>
            </a:r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sz="2400" cap="none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доступна для скачивания, см.:</a:t>
            </a:r>
          </a:p>
          <a:p>
            <a:pPr marL="0" indent="0">
              <a:buNone/>
            </a:pPr>
            <a:r>
              <a:rPr lang="en-US" sz="2400" cap="none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http://compling.hss.ntu.edu.sg/omw/summx.html</a:t>
            </a:r>
            <a:endParaRPr lang="ru-RU" sz="2400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852806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4109" y="183078"/>
            <a:ext cx="10396882" cy="1151965"/>
          </a:xfrm>
        </p:spPr>
        <p:txBody>
          <a:bodyPr>
            <a:normAutofit/>
          </a:bodyPr>
          <a:lstStyle/>
          <a:p>
            <a:r>
              <a:rPr lang="en-US" dirty="0" err="1"/>
              <a:t>MultiWordNet</a:t>
            </a:r>
            <a:r>
              <a:rPr lang="en-US" dirty="0"/>
              <a:t>: </a:t>
            </a:r>
            <a:r>
              <a:rPr lang="ru-RU" dirty="0"/>
              <a:t>иллюстрация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38954" y="1391206"/>
            <a:ext cx="33647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domestic_animal.n.01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32560" y="2475589"/>
            <a:ext cx="14537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cat.n.01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81884" y="2466914"/>
            <a:ext cx="3080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dog.n.01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464734" y="3363349"/>
            <a:ext cx="28390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toy.n.05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67563" y="2750922"/>
            <a:ext cx="187334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rus</a:t>
            </a:r>
            <a:r>
              <a:rPr lang="en-US" sz="2000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ru-RU" sz="2000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кошка</a:t>
            </a:r>
            <a:endParaRPr lang="en-US" sz="2000" i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i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fra</a:t>
            </a:r>
            <a:r>
              <a:rPr lang="en-US" sz="2000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chat</a:t>
            </a:r>
          </a:p>
          <a:p>
            <a:r>
              <a:rPr lang="en-US" sz="2000" i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hrv</a:t>
            </a:r>
            <a:r>
              <a:rPr lang="en-US" sz="2000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000" i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mačka</a:t>
            </a:r>
            <a:endParaRPr lang="ru-RU" sz="2000" i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564952" y="3320464"/>
            <a:ext cx="28390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puppy.n.01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029898" y="1417380"/>
            <a:ext cx="34404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rus</a:t>
            </a:r>
            <a:r>
              <a:rPr lang="en-US" sz="2000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ru-RU" sz="2000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домашнее животное</a:t>
            </a:r>
            <a:endParaRPr lang="en-US" sz="2000" i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i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fra</a:t>
            </a:r>
            <a:r>
              <a:rPr lang="en-US" sz="2000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…</a:t>
            </a:r>
            <a:endParaRPr lang="ru-RU" sz="2000" i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986076" y="3344699"/>
            <a:ext cx="2764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hunting_dog.n.02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040100" y="2442201"/>
            <a:ext cx="15619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rus</a:t>
            </a:r>
            <a:r>
              <a:rPr lang="en-US" sz="2000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ru-RU" sz="2000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собака</a:t>
            </a:r>
            <a:endParaRPr lang="en-US" sz="2000" i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i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fra</a:t>
            </a:r>
            <a:r>
              <a:rPr lang="en-US" sz="2000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…</a:t>
            </a:r>
            <a:endParaRPr lang="ru-RU" sz="2000" i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375674" y="3687975"/>
            <a:ext cx="16723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rus</a:t>
            </a:r>
            <a:r>
              <a:rPr lang="en-US" sz="2000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ru-RU" sz="2000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щенок</a:t>
            </a:r>
            <a:endParaRPr lang="en-US" sz="2000" i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i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fra</a:t>
            </a:r>
            <a:r>
              <a:rPr lang="en-US" sz="2000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…</a:t>
            </a:r>
            <a:endParaRPr lang="ru-RU" sz="2000" i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405905" y="3687975"/>
            <a:ext cx="15449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rus</a:t>
            </a:r>
            <a:r>
              <a:rPr lang="en-US" sz="2000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ru-RU" sz="2000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той</a:t>
            </a:r>
            <a:endParaRPr lang="en-US" sz="2000" i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i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fra</a:t>
            </a:r>
            <a:r>
              <a:rPr lang="en-US" sz="2000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…</a:t>
            </a:r>
            <a:endParaRPr lang="ru-RU" sz="2000" i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146499" y="3674937"/>
            <a:ext cx="31857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rus</a:t>
            </a:r>
            <a:r>
              <a:rPr lang="en-US" sz="2000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ru-RU" sz="2000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охотничья собака</a:t>
            </a:r>
            <a:endParaRPr lang="en-US" sz="2000" i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i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fra</a:t>
            </a:r>
            <a:r>
              <a:rPr lang="en-US" sz="2000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…</a:t>
            </a:r>
            <a:endParaRPr lang="ru-RU" sz="2000" i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Прямая соединительная линия 20"/>
          <p:cNvCxnSpPr>
            <a:stCxn id="5" idx="2"/>
            <a:endCxn id="6" idx="0"/>
          </p:cNvCxnSpPr>
          <p:nvPr/>
        </p:nvCxnSpPr>
        <p:spPr>
          <a:xfrm flipH="1">
            <a:off x="2159425" y="1852871"/>
            <a:ext cx="3461927" cy="6227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>
            <a:stCxn id="5" idx="2"/>
          </p:cNvCxnSpPr>
          <p:nvPr/>
        </p:nvCxnSpPr>
        <p:spPr>
          <a:xfrm flipH="1">
            <a:off x="5479366" y="1852871"/>
            <a:ext cx="141986" cy="6140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/>
          <p:cNvCxnSpPr/>
          <p:nvPr/>
        </p:nvCxnSpPr>
        <p:spPr>
          <a:xfrm flipH="1">
            <a:off x="3671668" y="2937254"/>
            <a:ext cx="1561514" cy="4025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5233182" y="2928579"/>
            <a:ext cx="0" cy="4347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5217628" y="2937254"/>
            <a:ext cx="1563000" cy="4260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04550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Wordnet</a:t>
            </a:r>
            <a:r>
              <a:rPr lang="en-US" dirty="0"/>
              <a:t> </a:t>
            </a:r>
            <a:r>
              <a:rPr lang="ru-RU" dirty="0"/>
              <a:t>из </a:t>
            </a:r>
            <a:r>
              <a:rPr lang="en-US" dirty="0" err="1"/>
              <a:t>nltk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См. </a:t>
            </a:r>
            <a:r>
              <a:rPr lang="en-US" sz="2400" cap="none" dirty="0">
                <a:latin typeface="Arial" panose="020B0604020202020204" pitchFamily="34" charset="0"/>
                <a:cs typeface="Arial" panose="020B0604020202020204" pitchFamily="34" charset="0"/>
              </a:rPr>
              <a:t>https://colab.research.google.com/drive/10YNTqAA2PVrt4yKZDCLcd8PULrWFqUWr</a:t>
            </a:r>
            <a:endParaRPr lang="ru-RU" sz="2400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cap="none" dirty="0">
                <a:latin typeface="Arial" panose="020B0604020202020204" pitchFamily="34" charset="0"/>
                <a:cs typeface="Arial" panose="020B0604020202020204" pitchFamily="34" charset="0"/>
              </a:rPr>
              <a:t>http://www.nltk.org/howto/wordnet.html</a:t>
            </a:r>
          </a:p>
          <a:p>
            <a:pPr marL="0" indent="0">
              <a:buNone/>
            </a:pPr>
            <a:endParaRPr lang="en-US" sz="2400" i="1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3774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221566"/>
            <a:ext cx="10396882" cy="1151965"/>
          </a:xfrm>
        </p:spPr>
        <p:txBody>
          <a:bodyPr/>
          <a:lstStyle/>
          <a:p>
            <a:r>
              <a:rPr lang="ru-RU" dirty="0"/>
              <a:t>План курса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422032" y="1505244"/>
            <a:ext cx="10658476" cy="3869342"/>
          </a:xfrm>
        </p:spPr>
        <p:txBody>
          <a:bodyPr>
            <a:normAutofit/>
          </a:bodyPr>
          <a:lstStyle/>
          <a:p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Парадигматические семантические отношения. </a:t>
            </a:r>
            <a:r>
              <a:rPr lang="en-US" sz="2400" cap="none" dirty="0">
                <a:latin typeface="Arial" panose="020B0604020202020204" pitchFamily="34" charset="0"/>
                <a:cs typeface="Arial" panose="020B0604020202020204" pitchFamily="34" charset="0"/>
              </a:rPr>
              <a:t>WordNet</a:t>
            </a:r>
          </a:p>
          <a:p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Синтагматические семантические отношения. </a:t>
            </a:r>
            <a:r>
              <a:rPr lang="en-US" sz="2400" cap="none" dirty="0" err="1">
                <a:latin typeface="Arial" panose="020B0604020202020204" pitchFamily="34" charset="0"/>
                <a:cs typeface="Arial" panose="020B0604020202020204" pitchFamily="34" charset="0"/>
              </a:rPr>
              <a:t>FrameNet</a:t>
            </a:r>
            <a:endParaRPr lang="ru-RU" sz="2400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Проблемы традиционной лексикографии. Переход к машиночитаемым словарям и лексическим базам данных. Форматы </a:t>
            </a:r>
            <a:r>
              <a:rPr lang="en-US" sz="2400" cap="none" dirty="0">
                <a:latin typeface="Arial" panose="020B0604020202020204" pitchFamily="34" charset="0"/>
                <a:cs typeface="Arial" panose="020B0604020202020204" pitchFamily="34" charset="0"/>
              </a:rPr>
              <a:t>XML</a:t>
            </a:r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cap="none" dirty="0">
                <a:latin typeface="Arial" panose="020B0604020202020204" pitchFamily="34" charset="0"/>
                <a:cs typeface="Arial" panose="020B0604020202020204" pitchFamily="34" charset="0"/>
              </a:rPr>
              <a:t>TEI</a:t>
            </a:r>
            <a:endParaRPr lang="ru-RU" sz="2400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Переводные словари. Мультиязычные базы данных: </a:t>
            </a:r>
            <a:r>
              <a:rPr lang="en-US" sz="2400" cap="none" dirty="0">
                <a:latin typeface="Arial" panose="020B0604020202020204" pitchFamily="34" charset="0"/>
                <a:cs typeface="Arial" panose="020B0604020202020204" pitchFamily="34" charset="0"/>
              </a:rPr>
              <a:t>CLICS</a:t>
            </a:r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cap="none" dirty="0" err="1">
                <a:latin typeface="Arial" panose="020B0604020202020204" pitchFamily="34" charset="0"/>
                <a:cs typeface="Arial" panose="020B0604020202020204" pitchFamily="34" charset="0"/>
              </a:rPr>
              <a:t>DatSemShift</a:t>
            </a:r>
            <a:endParaRPr lang="ru-RU" sz="2400" cap="none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cap="none" dirty="0">
                <a:latin typeface="Arial" panose="020B0604020202020204" pitchFamily="34" charset="0"/>
                <a:cs typeface="Arial" panose="020B0604020202020204" pitchFamily="34" charset="0"/>
              </a:rPr>
              <a:t>Dictionary writing systems </a:t>
            </a:r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(Юрий Макаров)</a:t>
            </a:r>
            <a:endParaRPr lang="en-US" sz="2400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64209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198120"/>
            <a:ext cx="10396882" cy="1151965"/>
          </a:xfrm>
        </p:spPr>
        <p:txBody>
          <a:bodyPr/>
          <a:lstStyle/>
          <a:p>
            <a:r>
              <a:rPr lang="ru-RU" dirty="0"/>
              <a:t>Практические задания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685800" y="1350086"/>
            <a:ext cx="10394707" cy="42887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u="sng" cap="none" dirty="0">
                <a:latin typeface="Arial" panose="020B0604020202020204" pitchFamily="34" charset="0"/>
                <a:cs typeface="Arial" panose="020B0604020202020204" pitchFamily="34" charset="0"/>
              </a:rPr>
              <a:t>Задача 1</a:t>
            </a:r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: составьте с помощью </a:t>
            </a:r>
            <a:r>
              <a:rPr lang="en-US" sz="2400" cap="none" dirty="0">
                <a:latin typeface="Arial" panose="020B0604020202020204" pitchFamily="34" charset="0"/>
                <a:cs typeface="Arial" panose="020B0604020202020204" pitchFamily="34" charset="0"/>
              </a:rPr>
              <a:t>WordNet </a:t>
            </a:r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список существительных, которые могут выступать в качестве прямого дополнения при глаголе </a:t>
            </a:r>
            <a:r>
              <a:rPr lang="en-US" sz="2400" i="1" cap="none" dirty="0">
                <a:latin typeface="Arial" panose="020B0604020202020204" pitchFamily="34" charset="0"/>
                <a:cs typeface="Arial" panose="020B0604020202020204" pitchFamily="34" charset="0"/>
              </a:rPr>
              <a:t>eat</a:t>
            </a:r>
            <a:r>
              <a:rPr lang="en-US" sz="24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в предложениях вида </a:t>
            </a:r>
            <a:r>
              <a:rPr lang="en-US" sz="2400" i="1" cap="none" dirty="0">
                <a:latin typeface="Arial" panose="020B0604020202020204" pitchFamily="34" charset="0"/>
                <a:cs typeface="Arial" panose="020B0604020202020204" pitchFamily="34" charset="0"/>
              </a:rPr>
              <a:t>John eats N</a:t>
            </a:r>
            <a:r>
              <a:rPr lang="ru-RU" sz="2400" i="1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cap="none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через поиск общего </a:t>
            </a:r>
            <a:r>
              <a:rPr lang="ru-RU" sz="2400" cap="none" dirty="0" err="1">
                <a:latin typeface="Arial" panose="020B0604020202020204" pitchFamily="34" charset="0"/>
                <a:cs typeface="Arial" panose="020B0604020202020204" pitchFamily="34" charset="0"/>
              </a:rPr>
              <a:t>гиперонима</a:t>
            </a:r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 для слов </a:t>
            </a:r>
            <a:r>
              <a:rPr lang="en-US" sz="2400" cap="none" dirty="0">
                <a:latin typeface="Arial" panose="020B0604020202020204" pitchFamily="34" charset="0"/>
                <a:cs typeface="Arial" panose="020B0604020202020204" pitchFamily="34" charset="0"/>
              </a:rPr>
              <a:t>meat </a:t>
            </a:r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и </a:t>
            </a:r>
            <a:r>
              <a:rPr lang="en-US" sz="2400" cap="none" dirty="0" err="1">
                <a:latin typeface="Arial" panose="020B0604020202020204" pitchFamily="34" charset="0"/>
                <a:cs typeface="Arial" panose="020B0604020202020204" pitchFamily="34" charset="0"/>
              </a:rPr>
              <a:t>potatos</a:t>
            </a:r>
            <a:r>
              <a:rPr lang="en-US" sz="2400" cap="none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ru-RU" sz="2400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ru-RU" sz="2400" u="sng" cap="none" dirty="0">
                <a:latin typeface="Arial" panose="020B0604020202020204" pitchFamily="34" charset="0"/>
                <a:cs typeface="Arial" panose="020B0604020202020204" pitchFamily="34" charset="0"/>
              </a:rPr>
              <a:t>Задача 2:</a:t>
            </a:r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 найдите 10 ближайших </a:t>
            </a:r>
            <a:r>
              <a:rPr lang="ru-RU" sz="2400" cap="none" dirty="0" err="1">
                <a:latin typeface="Arial" panose="020B0604020202020204" pitchFamily="34" charset="0"/>
                <a:cs typeface="Arial" panose="020B0604020202020204" pitchFamily="34" charset="0"/>
              </a:rPr>
              <a:t>синсетов</a:t>
            </a:r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 к </a:t>
            </a:r>
            <a:r>
              <a:rPr lang="ru-RU" sz="2400" cap="none" dirty="0" err="1">
                <a:latin typeface="Arial" panose="020B0604020202020204" pitchFamily="34" charset="0"/>
                <a:cs typeface="Arial" panose="020B0604020202020204" pitchFamily="34" charset="0"/>
              </a:rPr>
              <a:t>синсету</a:t>
            </a:r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cap="none" dirty="0">
                <a:latin typeface="Arial" panose="020B0604020202020204" pitchFamily="34" charset="0"/>
                <a:cs typeface="Arial" panose="020B0604020202020204" pitchFamily="34" charset="0"/>
              </a:rPr>
              <a:t>‘cow.n.01’ (</a:t>
            </a:r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или один самый близкий</a:t>
            </a:r>
            <a:r>
              <a:rPr lang="en-US" sz="2400" cap="none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371971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Для решения каких задач может пригодиться </a:t>
            </a:r>
            <a:r>
              <a:rPr lang="en-US" sz="3200" dirty="0" err="1"/>
              <a:t>wordnet</a:t>
            </a:r>
            <a:r>
              <a:rPr lang="en-US" sz="3200" dirty="0"/>
              <a:t>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sz="2800" cap="none" dirty="0">
                <a:latin typeface="Arial" panose="020B0604020202020204" pitchFamily="34" charset="0"/>
                <a:cs typeface="Arial" panose="020B0604020202020204" pitchFamily="34" charset="0"/>
              </a:rPr>
              <a:t>Информационный поиск</a:t>
            </a:r>
            <a:endParaRPr lang="en-US" sz="2800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800" cap="none" dirty="0">
                <a:latin typeface="Arial" panose="020B0604020202020204" pitchFamily="34" charset="0"/>
                <a:cs typeface="Arial" panose="020B0604020202020204" pitchFamily="34" charset="0"/>
              </a:rPr>
              <a:t>Семантическая </a:t>
            </a:r>
            <a:r>
              <a:rPr lang="ru-RU" sz="2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дизамбигуация</a:t>
            </a:r>
            <a:endParaRPr lang="ru-RU" sz="2800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800" cap="none" dirty="0">
                <a:latin typeface="Arial" panose="020B0604020202020204" pitchFamily="34" charset="0"/>
                <a:cs typeface="Arial" panose="020B0604020202020204" pitchFamily="34" charset="0"/>
              </a:rPr>
              <a:t>Диалоговые системы</a:t>
            </a:r>
          </a:p>
          <a:p>
            <a:r>
              <a:rPr lang="ru-RU" sz="2800" cap="none" dirty="0">
                <a:latin typeface="Arial" panose="020B0604020202020204" pitchFamily="34" charset="0"/>
                <a:cs typeface="Arial" panose="020B0604020202020204" pitchFamily="34" charset="0"/>
              </a:rPr>
              <a:t>Автоматическое реферирование</a:t>
            </a:r>
          </a:p>
          <a:p>
            <a:r>
              <a:rPr lang="ru-RU" sz="2800" cap="none" dirty="0">
                <a:latin typeface="Arial" panose="020B0604020202020204" pitchFamily="34" charset="0"/>
                <a:cs typeface="Arial" panose="020B0604020202020204" pitchFamily="34" charset="0"/>
              </a:rPr>
              <a:t>Машинный перевод</a:t>
            </a:r>
          </a:p>
          <a:p>
            <a:r>
              <a:rPr lang="ru-RU" sz="2800" cap="none" dirty="0">
                <a:latin typeface="Arial" panose="020B0604020202020204" pitchFamily="34" charset="0"/>
                <a:cs typeface="Arial" panose="020B0604020202020204" pitchFamily="34" charset="0"/>
              </a:rPr>
              <a:t>…и проч.</a:t>
            </a:r>
          </a:p>
        </p:txBody>
      </p:sp>
    </p:spTree>
    <p:extLst>
      <p:ext uri="{BB962C8B-B14F-4D97-AF65-F5344CB8AC3E}">
        <p14:creationId xmlns:p14="http://schemas.microsoft.com/office/powerpoint/2010/main" val="1324956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271463"/>
            <a:ext cx="10396882" cy="1151965"/>
          </a:xfrm>
        </p:spPr>
        <p:txBody>
          <a:bodyPr/>
          <a:lstStyle/>
          <a:p>
            <a:r>
              <a:rPr lang="ru-RU" sz="4800" dirty="0"/>
              <a:t>Как создаются </a:t>
            </a:r>
            <a:r>
              <a:rPr lang="ru-RU" sz="4800" dirty="0" err="1"/>
              <a:t>ворднеты</a:t>
            </a:r>
            <a:r>
              <a:rPr lang="ru-RU" sz="4800" dirty="0"/>
              <a:t>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685800" y="1423428"/>
            <a:ext cx="10394707" cy="3951157"/>
          </a:xfrm>
        </p:spPr>
        <p:txBody>
          <a:bodyPr>
            <a:normAutofit fontScale="92500" lnSpcReduction="10000"/>
          </a:bodyPr>
          <a:lstStyle/>
          <a:p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Вручную (см. Принстонский </a:t>
            </a:r>
            <a:r>
              <a:rPr lang="en-US" sz="2400" cap="none" dirty="0">
                <a:latin typeface="Arial" panose="020B0604020202020204" pitchFamily="34" charset="0"/>
                <a:cs typeface="Arial" panose="020B0604020202020204" pitchFamily="34" charset="0"/>
              </a:rPr>
              <a:t>WordNet</a:t>
            </a:r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ru-RU" sz="2400" cap="none" dirty="0" err="1">
                <a:latin typeface="Arial" panose="020B0604020202020204" pitchFamily="34" charset="0"/>
                <a:cs typeface="Arial" panose="020B0604020202020204" pitchFamily="34" charset="0"/>
              </a:rPr>
              <a:t>Краудсорсинг</a:t>
            </a:r>
            <a:endParaRPr lang="ru-RU" sz="2400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Конвертация из существующих ресурсов (см. </a:t>
            </a:r>
            <a:r>
              <a:rPr lang="en-US" sz="2400" cap="none" dirty="0" err="1">
                <a:latin typeface="Arial" panose="020B0604020202020204" pitchFamily="34" charset="0"/>
                <a:cs typeface="Arial" panose="020B0604020202020204" pitchFamily="34" charset="0"/>
              </a:rPr>
              <a:t>RuWordNet</a:t>
            </a:r>
            <a:r>
              <a:rPr lang="en-US" sz="2400" cap="none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Перевод с другого языка</a:t>
            </a:r>
          </a:p>
          <a:p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Извлечение отношений из словаря</a:t>
            </a:r>
          </a:p>
          <a:p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Извлечение отношений из неразмеченного корпуса</a:t>
            </a:r>
          </a:p>
          <a:p>
            <a:r>
              <a:rPr lang="ru-RU" sz="2400" b="1" cap="none" dirty="0">
                <a:latin typeface="Arial" panose="020B0604020202020204" pitchFamily="34" charset="0"/>
                <a:cs typeface="Arial" panose="020B0604020202020204" pitchFamily="34" charset="0"/>
              </a:rPr>
              <a:t>Извлечение отношений из векторных моделей</a:t>
            </a:r>
          </a:p>
          <a:p>
            <a:pPr marL="0" indent="0">
              <a:buNone/>
            </a:pPr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(см. Алексеевский 2018)</a:t>
            </a:r>
            <a:endParaRPr lang="ru-RU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8452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Русские </a:t>
            </a:r>
            <a:r>
              <a:rPr lang="ru-RU" dirty="0" err="1"/>
              <a:t>ворднеты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z="2400" cap="none" dirty="0" err="1">
                <a:latin typeface="Arial" panose="020B0604020202020204" pitchFamily="34" charset="0"/>
                <a:cs typeface="Arial" panose="020B0604020202020204" pitchFamily="34" charset="0"/>
              </a:rPr>
              <a:t>RuWordNet</a:t>
            </a:r>
            <a:r>
              <a:rPr lang="en-US" sz="2400" cap="none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 marL="0" indent="0">
              <a:buNone/>
            </a:pPr>
            <a:r>
              <a:rPr lang="en-US" sz="2400" cap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http://www.ruwordnet.ru/</a:t>
            </a:r>
            <a:endParaRPr lang="en-US" sz="2400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400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cap="none" dirty="0">
                <a:latin typeface="Arial" panose="020B0604020202020204" pitchFamily="34" charset="0"/>
                <a:cs typeface="Arial" panose="020B0604020202020204" pitchFamily="34" charset="0"/>
              </a:rPr>
              <a:t>YARN (Yet Another Russian Net):</a:t>
            </a:r>
          </a:p>
          <a:p>
            <a:pPr marL="0" indent="0">
              <a:buNone/>
            </a:pPr>
            <a:r>
              <a:rPr lang="en-US" sz="2400" cap="none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https://russianword.net/</a:t>
            </a:r>
            <a:endParaRPr lang="en-US" sz="2400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099484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framenet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54598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24095" y="474785"/>
            <a:ext cx="9948705" cy="1151965"/>
          </a:xfrm>
        </p:spPr>
        <p:txBody>
          <a:bodyPr>
            <a:normAutofit fontScale="90000"/>
          </a:bodyPr>
          <a:lstStyle/>
          <a:p>
            <a:r>
              <a:rPr lang="ru-RU" dirty="0"/>
              <a:t>Обратно к задаче генерации текста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604911" y="1725224"/>
            <a:ext cx="10475595" cy="3832241"/>
          </a:xfrm>
        </p:spPr>
        <p:txBody>
          <a:bodyPr>
            <a:noAutofit/>
          </a:bodyPr>
          <a:lstStyle/>
          <a:p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Словарный запас:</a:t>
            </a:r>
          </a:p>
          <a:p>
            <a:pPr marL="0" indent="0">
              <a:buNone/>
            </a:pPr>
            <a:r>
              <a:rPr lang="en-US" sz="2400" u="sng" cap="none" dirty="0">
                <a:latin typeface="Arial" panose="020B0604020202020204" pitchFamily="34" charset="0"/>
                <a:cs typeface="Arial" panose="020B0604020202020204" pitchFamily="34" charset="0"/>
              </a:rPr>
              <a:t>Verbs:</a:t>
            </a:r>
            <a:r>
              <a:rPr lang="en-US" sz="24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спит, чихает, ест, пьет</a:t>
            </a:r>
            <a:r>
              <a:rPr lang="en-US" sz="2400" cap="none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видит, наливает</a:t>
            </a:r>
          </a:p>
          <a:p>
            <a:pPr marL="0" indent="0">
              <a:buNone/>
            </a:pPr>
            <a:r>
              <a:rPr lang="en-US" sz="2400" u="sng" cap="none" dirty="0">
                <a:latin typeface="Arial" panose="020B0604020202020204" pitchFamily="34" charset="0"/>
                <a:cs typeface="Arial" panose="020B0604020202020204" pitchFamily="34" charset="0"/>
              </a:rPr>
              <a:t>Nouns:</a:t>
            </a:r>
            <a:r>
              <a:rPr lang="en-US" sz="24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мальчик, девочка, кошка, собака, вода, кофе, суп, мясо</a:t>
            </a:r>
          </a:p>
          <a:p>
            <a:pPr marL="0" indent="0">
              <a:buNone/>
            </a:pPr>
            <a:endParaRPr lang="ru-RU" sz="2400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Типы предложений:</a:t>
            </a:r>
          </a:p>
          <a:p>
            <a:pPr marL="0" indent="0">
              <a:buNone/>
            </a:pPr>
            <a:r>
              <a:rPr lang="en-US" sz="2400" cap="none" dirty="0">
                <a:latin typeface="Arial" panose="020B0604020202020204" pitchFamily="34" charset="0"/>
                <a:cs typeface="Arial" panose="020B0604020202020204" pitchFamily="34" charset="0"/>
              </a:rPr>
              <a:t>Noun Verb</a:t>
            </a:r>
          </a:p>
          <a:p>
            <a:pPr marL="0" indent="0">
              <a:buNone/>
            </a:pPr>
            <a:r>
              <a:rPr lang="en-US" sz="2400" cap="none" dirty="0">
                <a:latin typeface="Arial" panose="020B0604020202020204" pitchFamily="34" charset="0"/>
                <a:cs typeface="Arial" panose="020B0604020202020204" pitchFamily="34" charset="0"/>
              </a:rPr>
              <a:t>Noun Verb Noun</a:t>
            </a:r>
            <a:endParaRPr lang="ru-RU" sz="2400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86478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обратно к задаче генерации текста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Классификация существительных – частичное решение проблемы</a:t>
            </a:r>
          </a:p>
          <a:p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Вторая часть: прописать, какие требования выдвигают глаголы</a:t>
            </a:r>
          </a:p>
          <a:p>
            <a:pPr marL="0" indent="0">
              <a:buNone/>
            </a:pPr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СР.:</a:t>
            </a:r>
          </a:p>
          <a:p>
            <a:pPr marL="0" indent="0">
              <a:buNone/>
            </a:pPr>
            <a:r>
              <a:rPr lang="en-US" sz="2400" cap="none" dirty="0">
                <a:latin typeface="Arial" panose="020B0604020202020204" pitchFamily="34" charset="0"/>
                <a:cs typeface="Arial" panose="020B0604020202020204" pitchFamily="34" charset="0"/>
              </a:rPr>
              <a:t>X </a:t>
            </a:r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пьет </a:t>
            </a:r>
            <a:r>
              <a:rPr lang="en-US" sz="2400" cap="none" dirty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pPr marL="0" indent="0">
              <a:buNone/>
            </a:pPr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где </a:t>
            </a:r>
            <a:r>
              <a:rPr lang="en-US" sz="2400" cap="none" dirty="0">
                <a:latin typeface="Arial" panose="020B0604020202020204" pitchFamily="34" charset="0"/>
                <a:cs typeface="Arial" panose="020B0604020202020204" pitchFamily="34" charset="0"/>
              </a:rPr>
              <a:t>X – </a:t>
            </a:r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живое существо, </a:t>
            </a:r>
            <a:r>
              <a:rPr lang="en-US" sz="2400" cap="none" dirty="0">
                <a:latin typeface="Arial" panose="020B0604020202020204" pitchFamily="34" charset="0"/>
                <a:cs typeface="Arial" panose="020B0604020202020204" pitchFamily="34" charset="0"/>
              </a:rPr>
              <a:t>Y </a:t>
            </a:r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– напиток</a:t>
            </a:r>
          </a:p>
        </p:txBody>
      </p:sp>
    </p:spTree>
    <p:extLst>
      <p:ext uri="{BB962C8B-B14F-4D97-AF65-F5344CB8AC3E}">
        <p14:creationId xmlns:p14="http://schemas.microsoft.com/office/powerpoint/2010/main" val="291134566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семантические отношения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парадигматика </a:t>
            </a:r>
            <a:r>
              <a:rPr lang="en-US" sz="2400" cap="none" dirty="0">
                <a:latin typeface="Arial" panose="020B0604020202020204" pitchFamily="34" charset="0"/>
                <a:cs typeface="Arial" panose="020B0604020202020204" pitchFamily="34" charset="0"/>
              </a:rPr>
              <a:t>vs. </a:t>
            </a:r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синтагматика</a:t>
            </a:r>
          </a:p>
          <a:p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парадигматика – соотношение слов (значений) в лексической системе языка</a:t>
            </a:r>
          </a:p>
          <a:p>
            <a:pPr marL="0" indent="0">
              <a:buNone/>
            </a:pPr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все отношения, на которых построен </a:t>
            </a:r>
            <a:r>
              <a:rPr lang="en-US" sz="2400" cap="none" dirty="0">
                <a:latin typeface="Arial" panose="020B0604020202020204" pitchFamily="34" charset="0"/>
                <a:cs typeface="Arial" panose="020B0604020202020204" pitchFamily="34" charset="0"/>
              </a:rPr>
              <a:t>WordNet</a:t>
            </a:r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cap="none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- парадигматические</a:t>
            </a:r>
          </a:p>
          <a:p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синтагматика – сочетаемость (требования к соседям)</a:t>
            </a:r>
          </a:p>
        </p:txBody>
      </p:sp>
    </p:spTree>
    <p:extLst>
      <p:ext uri="{BB962C8B-B14F-4D97-AF65-F5344CB8AC3E}">
        <p14:creationId xmlns:p14="http://schemas.microsoft.com/office/powerpoint/2010/main" val="159878334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2189" y="63644"/>
            <a:ext cx="10396882" cy="1151965"/>
          </a:xfrm>
        </p:spPr>
        <p:txBody>
          <a:bodyPr/>
          <a:lstStyle/>
          <a:p>
            <a:r>
              <a:rPr lang="ru-RU" dirty="0"/>
              <a:t>модель управления</a:t>
            </a: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sz="quarter" idx="13"/>
          </p:nvPr>
        </p:nvGraphicFramePr>
        <p:xfrm>
          <a:off x="685801" y="1965277"/>
          <a:ext cx="10343270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22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631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279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endParaRPr lang="ru-RU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</a:t>
                      </a:r>
                      <a:endParaRPr lang="ru-RU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грамматические</a:t>
                      </a:r>
                      <a:r>
                        <a:rPr lang="ru-RU" sz="24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требования</a:t>
                      </a:r>
                      <a:endParaRPr lang="ru-RU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Noun (noun phrase), nom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Noun (noun phrase), </a:t>
                      </a:r>
                      <a:r>
                        <a:rPr lang="en-US" sz="2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acc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семантические</a:t>
                      </a:r>
                      <a:r>
                        <a:rPr lang="ru-RU" sz="24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требования</a:t>
                      </a:r>
                      <a:endParaRPr lang="ru-RU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живое существо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напиток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85801" y="1215609"/>
            <a:ext cx="39670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X </a:t>
            </a:r>
            <a:r>
              <a:rPr lang="ru-RU" sz="2800" b="1" dirty="0">
                <a:latin typeface="Arial" panose="020B0604020202020204" pitchFamily="34" charset="0"/>
                <a:cs typeface="Arial" panose="020B0604020202020204" pitchFamily="34" charset="0"/>
              </a:rPr>
              <a:t>пьет 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endParaRPr lang="ru-RU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86264" y="4684542"/>
            <a:ext cx="91017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Какая модель управления у глаголов </a:t>
            </a:r>
            <a:r>
              <a:rPr lang="ru-RU" sz="2400" i="1" dirty="0">
                <a:latin typeface="Arial" panose="020B0604020202020204" pitchFamily="34" charset="0"/>
                <a:cs typeface="Arial" panose="020B0604020202020204" pitchFamily="34" charset="0"/>
              </a:rPr>
              <a:t>есть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и </a:t>
            </a:r>
            <a:r>
              <a:rPr lang="ru-RU" sz="2400" i="1" dirty="0">
                <a:latin typeface="Arial" panose="020B0604020202020204" pitchFamily="34" charset="0"/>
                <a:cs typeface="Arial" panose="020B0604020202020204" pitchFamily="34" charset="0"/>
              </a:rPr>
              <a:t>наливать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09786590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193431"/>
            <a:ext cx="10396882" cy="1151965"/>
          </a:xfrm>
        </p:spPr>
        <p:txBody>
          <a:bodyPr/>
          <a:lstStyle/>
          <a:p>
            <a:r>
              <a:rPr lang="ru-RU" dirty="0"/>
              <a:t>Модель управления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685800" y="1345396"/>
            <a:ext cx="10394707" cy="4295749"/>
          </a:xfrm>
        </p:spPr>
        <p:txBody>
          <a:bodyPr>
            <a:normAutofit lnSpcReduction="10000"/>
          </a:bodyPr>
          <a:lstStyle/>
          <a:p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Если выйти за рамки нашей задачи: каждый из этих глаголов может вводить дополнительных участников</a:t>
            </a:r>
          </a:p>
          <a:p>
            <a:pPr marL="0" indent="0">
              <a:buNone/>
            </a:pPr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СР.:</a:t>
            </a:r>
          </a:p>
          <a:p>
            <a:pPr marL="0" indent="0">
              <a:buNone/>
            </a:pPr>
            <a:r>
              <a:rPr lang="ru-RU" sz="2400" i="1" cap="none" dirty="0">
                <a:latin typeface="Arial" panose="020B0604020202020204" pitchFamily="34" charset="0"/>
                <a:cs typeface="Arial" panose="020B0604020202020204" pitchFamily="34" charset="0"/>
              </a:rPr>
              <a:t>Маша пьет чай из кружки</a:t>
            </a:r>
          </a:p>
          <a:p>
            <a:pPr marL="0" indent="0">
              <a:buNone/>
            </a:pPr>
            <a:r>
              <a:rPr lang="ru-RU" sz="2400" i="1" cap="none" dirty="0">
                <a:latin typeface="Arial" panose="020B0604020202020204" pitchFamily="34" charset="0"/>
                <a:cs typeface="Arial" panose="020B0604020202020204" pitchFamily="34" charset="0"/>
              </a:rPr>
              <a:t>Вася ест кашу ложкой / из миски </a:t>
            </a:r>
          </a:p>
          <a:p>
            <a:pPr marL="0" indent="0">
              <a:buNone/>
            </a:pPr>
            <a:r>
              <a:rPr lang="ru-RU" sz="2400" i="1" cap="none" dirty="0">
                <a:latin typeface="Arial" panose="020B0604020202020204" pitchFamily="34" charset="0"/>
                <a:cs typeface="Arial" panose="020B0604020202020204" pitchFamily="34" charset="0"/>
              </a:rPr>
              <a:t>Мама наливает нам суп в тарелки половником из большой кастрюли</a:t>
            </a:r>
          </a:p>
          <a:p>
            <a:pPr marL="0" indent="0">
              <a:buNone/>
            </a:pPr>
            <a:endParaRPr lang="ru-RU" sz="2400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Модели управления?</a:t>
            </a:r>
          </a:p>
        </p:txBody>
      </p:sp>
    </p:spTree>
    <p:extLst>
      <p:ext uri="{BB962C8B-B14F-4D97-AF65-F5344CB8AC3E}">
        <p14:creationId xmlns:p14="http://schemas.microsoft.com/office/powerpoint/2010/main" val="252651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лексикографические ресурсы:</a:t>
            </a:r>
            <a:br>
              <a:rPr lang="ru-RU" dirty="0"/>
            </a:br>
            <a:r>
              <a:rPr lang="en-US" dirty="0"/>
              <a:t>wordnet </a:t>
            </a:r>
            <a:r>
              <a:rPr lang="ru-RU" dirty="0"/>
              <a:t>и </a:t>
            </a:r>
            <a:r>
              <a:rPr lang="en-US" dirty="0" err="1"/>
              <a:t>framenet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1479541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291905"/>
            <a:ext cx="10396882" cy="1151965"/>
          </a:xfrm>
        </p:spPr>
        <p:txBody>
          <a:bodyPr/>
          <a:lstStyle/>
          <a:p>
            <a:r>
              <a:rPr lang="ru-RU" dirty="0"/>
              <a:t>модель управления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812407" y="1614960"/>
            <a:ext cx="10394707" cy="1060179"/>
          </a:xfrm>
        </p:spPr>
        <p:txBody>
          <a:bodyPr>
            <a:noAutofit/>
          </a:bodyPr>
          <a:lstStyle/>
          <a:p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Мама наливает нам суп в тарелки половником</a:t>
            </a:r>
            <a:r>
              <a:rPr lang="en-US" sz="24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из большой кастрюли:</a:t>
            </a:r>
          </a:p>
          <a:p>
            <a:pPr marL="0" indent="0">
              <a:buNone/>
            </a:pPr>
            <a:r>
              <a:rPr lang="en-US" sz="2400" cap="none" dirty="0">
                <a:latin typeface="Arial" panose="020B0604020202020204" pitchFamily="34" charset="0"/>
                <a:cs typeface="Arial" panose="020B0604020202020204" pitchFamily="34" charset="0"/>
              </a:rPr>
              <a:t>U </a:t>
            </a:r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наливает </a:t>
            </a:r>
            <a:r>
              <a:rPr lang="en-US" sz="2400" cap="none" dirty="0">
                <a:latin typeface="Arial" panose="020B0604020202020204" pitchFamily="34" charset="0"/>
                <a:cs typeface="Arial" panose="020B0604020202020204" pitchFamily="34" charset="0"/>
              </a:rPr>
              <a:t>V W X Y</a:t>
            </a:r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cap="none" dirty="0"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endParaRPr lang="ru-RU" sz="2400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/>
        </p:nvGraphicFramePr>
        <p:xfrm>
          <a:off x="667165" y="2856433"/>
          <a:ext cx="10685193" cy="234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97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97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97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372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508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679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</a:t>
                      </a:r>
                      <a:endParaRPr lang="ru-RU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</a:t>
                      </a:r>
                      <a:endParaRPr lang="ru-RU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</a:t>
                      </a:r>
                      <a:endParaRPr lang="ru-RU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endParaRPr lang="ru-RU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</a:t>
                      </a:r>
                      <a:endParaRPr lang="ru-RU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Z</a:t>
                      </a:r>
                      <a:endParaRPr lang="ru-RU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NP,</a:t>
                      </a:r>
                      <a:r>
                        <a:rPr lang="en-US" sz="24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nom</a:t>
                      </a:r>
                      <a:endParaRPr lang="ru-RU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NP, </a:t>
                      </a:r>
                      <a:r>
                        <a:rPr lang="en-US" sz="2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</a:t>
                      </a:r>
                      <a:endParaRPr lang="ru-RU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NP,</a:t>
                      </a:r>
                      <a:r>
                        <a:rPr lang="en-US" sz="24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400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acc</a:t>
                      </a:r>
                      <a:endParaRPr lang="ru-RU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в </a:t>
                      </a:r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+ NP, </a:t>
                      </a:r>
                      <a:r>
                        <a:rPr lang="en-US" sz="2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acc</a:t>
                      </a:r>
                      <a:endParaRPr lang="ru-RU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NP, </a:t>
                      </a:r>
                      <a:r>
                        <a:rPr lang="en-US" sz="2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instr</a:t>
                      </a:r>
                      <a:endParaRPr lang="ru-RU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из </a:t>
                      </a:r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 NP, gen</a:t>
                      </a:r>
                      <a:endParaRPr lang="ru-RU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человек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живое существо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жидкость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емкость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инструмент </a:t>
                      </a:r>
                      <a:r>
                        <a:rPr lang="ru-RU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(очень специальный!)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емкость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27953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Модель управления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ru-RU" sz="2800" cap="none" dirty="0">
                <a:latin typeface="Arial" panose="020B0604020202020204" pitchFamily="34" charset="0"/>
                <a:cs typeface="Arial" panose="020B0604020202020204" pitchFamily="34" charset="0"/>
              </a:rPr>
              <a:t>Какая модель управления у глагола </a:t>
            </a:r>
            <a:r>
              <a:rPr lang="ru-RU" sz="2800" i="1" cap="none" dirty="0">
                <a:latin typeface="Arial" panose="020B0604020202020204" pitchFamily="34" charset="0"/>
                <a:cs typeface="Arial" panose="020B0604020202020204" pitchFamily="34" charset="0"/>
              </a:rPr>
              <a:t>награждать</a:t>
            </a:r>
            <a:r>
              <a:rPr lang="ru-RU" sz="2800" cap="none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5775054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94043" y="221566"/>
            <a:ext cx="10396882" cy="1151965"/>
          </a:xfrm>
        </p:spPr>
        <p:txBody>
          <a:bodyPr/>
          <a:lstStyle/>
          <a:p>
            <a:r>
              <a:rPr lang="ru-RU" dirty="0"/>
              <a:t>Модель управления</a:t>
            </a:r>
          </a:p>
        </p:txBody>
      </p:sp>
      <p:sp>
        <p:nvSpPr>
          <p:cNvPr id="4" name="Объект 4"/>
          <p:cNvSpPr txBox="1">
            <a:spLocks/>
          </p:cNvSpPr>
          <p:nvPr/>
        </p:nvSpPr>
        <p:spPr>
          <a:xfrm>
            <a:off x="528710" y="1246922"/>
            <a:ext cx="11034933" cy="11727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Какая модель управления у глагола </a:t>
            </a:r>
            <a:r>
              <a:rPr lang="ru-RU" sz="2400" i="1" cap="none" dirty="0">
                <a:latin typeface="Arial" panose="020B0604020202020204" pitchFamily="34" charset="0"/>
                <a:cs typeface="Arial" panose="020B0604020202020204" pitchFamily="34" charset="0"/>
              </a:rPr>
              <a:t>награждать</a:t>
            </a:r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pPr marL="0" indent="0">
              <a:buNone/>
            </a:pPr>
            <a:r>
              <a:rPr lang="en-US" sz="2400" i="1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i="1" cap="none" dirty="0">
                <a:latin typeface="Arial" panose="020B0604020202020204" pitchFamily="34" charset="0"/>
                <a:cs typeface="Arial" panose="020B0604020202020204" pitchFamily="34" charset="0"/>
              </a:rPr>
              <a:t>За отличную учебу директор наградил Васю дипломом: </a:t>
            </a:r>
            <a:r>
              <a:rPr lang="en-US" sz="2400" i="1" cap="none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ru-RU" sz="2400" i="1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1" cap="none" dirty="0">
                <a:latin typeface="Arial" panose="020B0604020202020204" pitchFamily="34" charset="0"/>
                <a:cs typeface="Arial" panose="020B0604020202020204" pitchFamily="34" charset="0"/>
              </a:rPr>
              <a:t>U </a:t>
            </a:r>
            <a:r>
              <a:rPr lang="ru-RU" sz="2400" i="1" cap="none" dirty="0">
                <a:latin typeface="Arial" panose="020B0604020202020204" pitchFamily="34" charset="0"/>
                <a:cs typeface="Arial" panose="020B0604020202020204" pitchFamily="34" charset="0"/>
              </a:rPr>
              <a:t>наградил </a:t>
            </a:r>
            <a:r>
              <a:rPr lang="en-US" sz="2400" i="1" cap="none" dirty="0">
                <a:latin typeface="Arial" panose="020B0604020202020204" pitchFamily="34" charset="0"/>
                <a:cs typeface="Arial" panose="020B0604020202020204" pitchFamily="34" charset="0"/>
              </a:rPr>
              <a:t>Y Z </a:t>
            </a:r>
            <a:endParaRPr lang="ru-RU" sz="2400" i="1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/>
        </p:nvGraphicFramePr>
        <p:xfrm>
          <a:off x="794043" y="2567698"/>
          <a:ext cx="9222154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52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52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021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994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endParaRPr lang="ru-RU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</a:t>
                      </a:r>
                      <a:endParaRPr lang="ru-RU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</a:t>
                      </a:r>
                      <a:endParaRPr lang="ru-RU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Z</a:t>
                      </a:r>
                      <a:endParaRPr lang="ru-RU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за + </a:t>
                      </a:r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Noun, </a:t>
                      </a:r>
                      <a:r>
                        <a:rPr lang="en-US" sz="2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acc</a:t>
                      </a:r>
                      <a:endParaRPr lang="ru-RU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Noun,</a:t>
                      </a:r>
                      <a:r>
                        <a:rPr lang="en-US" sz="24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nom</a:t>
                      </a:r>
                      <a:endParaRPr lang="ru-RU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Noun, </a:t>
                      </a:r>
                      <a:r>
                        <a:rPr lang="en-US" sz="2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acc</a:t>
                      </a:r>
                      <a:endParaRPr lang="ru-RU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Noun, ins</a:t>
                      </a:r>
                      <a:endParaRPr lang="ru-RU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действие</a:t>
                      </a:r>
                      <a:r>
                        <a:rPr lang="ru-RU" sz="24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(достижение)</a:t>
                      </a:r>
                      <a:endParaRPr lang="ru-RU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человек</a:t>
                      </a:r>
                      <a:r>
                        <a:rPr lang="ru-RU" sz="24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(коллектив, организация)</a:t>
                      </a:r>
                      <a:endParaRPr lang="ru-RU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человек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предмет (ценный)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Объект 4"/>
          <p:cNvSpPr txBox="1">
            <a:spLocks/>
          </p:cNvSpPr>
          <p:nvPr/>
        </p:nvSpPr>
        <p:spPr>
          <a:xfrm>
            <a:off x="528710" y="4496558"/>
            <a:ext cx="10394707" cy="11727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А у глагола</a:t>
            </a:r>
            <a:r>
              <a:rPr lang="ru-RU" sz="2400" i="1" cap="none" dirty="0">
                <a:latin typeface="Arial" panose="020B0604020202020204" pitchFamily="34" charset="0"/>
                <a:cs typeface="Arial" panose="020B0604020202020204" pitchFamily="34" charset="0"/>
              </a:rPr>
              <a:t> вручить?</a:t>
            </a:r>
          </a:p>
        </p:txBody>
      </p:sp>
    </p:spTree>
    <p:extLst>
      <p:ext uri="{BB962C8B-B14F-4D97-AF65-F5344CB8AC3E}">
        <p14:creationId xmlns:p14="http://schemas.microsoft.com/office/powerpoint/2010/main" val="192520265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семантические роли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554647" y="2485427"/>
            <a:ext cx="10394707" cy="3311189"/>
          </a:xfrm>
        </p:spPr>
        <p:txBody>
          <a:bodyPr>
            <a:normAutofit/>
          </a:bodyPr>
          <a:lstStyle/>
          <a:p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Разные глаголы вводят похожих участников (ср. </a:t>
            </a:r>
            <a:r>
              <a:rPr lang="ru-RU" sz="2400" i="1" cap="none" dirty="0">
                <a:latin typeface="Arial" panose="020B0604020202020204" pitchFamily="34" charset="0"/>
                <a:cs typeface="Arial" panose="020B0604020202020204" pitchFamily="34" charset="0"/>
              </a:rPr>
              <a:t>есть</a:t>
            </a:r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 и </a:t>
            </a:r>
            <a:r>
              <a:rPr lang="ru-RU" sz="2400" i="1" cap="none" dirty="0">
                <a:latin typeface="Arial" panose="020B0604020202020204" pitchFamily="34" charset="0"/>
                <a:cs typeface="Arial" panose="020B0604020202020204" pitchFamily="34" charset="0"/>
              </a:rPr>
              <a:t>пить</a:t>
            </a:r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Говорят, что у каждого участника своя «роль»</a:t>
            </a:r>
          </a:p>
          <a:p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Список возможных ролей более или менее фиксированный (хотя его объем сильно зависит от задачи)</a:t>
            </a:r>
          </a:p>
        </p:txBody>
      </p:sp>
      <p:pic>
        <p:nvPicPr>
          <p:cNvPr id="4" name="Рисунок 3" descr="Филлмор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220368" y="332777"/>
            <a:ext cx="2124075" cy="21526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276492" y="2485427"/>
            <a:ext cx="2067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Чарльз </a:t>
            </a:r>
            <a:r>
              <a:rPr lang="ru-RU" dirty="0" err="1"/>
              <a:t>Филлмор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213805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13937" y="202870"/>
            <a:ext cx="10396882" cy="1151965"/>
          </a:xfrm>
        </p:spPr>
        <p:txBody>
          <a:bodyPr/>
          <a:lstStyle/>
          <a:p>
            <a:r>
              <a:rPr lang="ru-RU" dirty="0"/>
              <a:t>Основные семантические роли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4294967295"/>
          </p:nvPr>
        </p:nvSpPr>
        <p:spPr>
          <a:xfrm>
            <a:off x="659424" y="1071228"/>
            <a:ext cx="10505908" cy="5184576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ru-RU" cap="none" dirty="0" err="1">
                <a:latin typeface="Arial" panose="020B0604020202020204" pitchFamily="34" charset="0"/>
                <a:cs typeface="Arial" panose="020B0604020202020204" pitchFamily="34" charset="0"/>
              </a:rPr>
              <a:t>Агенс</a:t>
            </a:r>
            <a:r>
              <a:rPr lang="ru-RU" cap="none" dirty="0">
                <a:latin typeface="Arial" panose="020B0604020202020204" pitchFamily="34" charset="0"/>
                <a:cs typeface="Arial" panose="020B0604020202020204" pitchFamily="34" charset="0"/>
              </a:rPr>
              <a:t> – одушевленный  участник, контролирующий действие (</a:t>
            </a:r>
            <a:r>
              <a:rPr lang="ru-RU" b="1" i="1" cap="none" dirty="0">
                <a:latin typeface="Arial" panose="020B0604020202020204" pitchFamily="34" charset="0"/>
                <a:cs typeface="Arial" panose="020B0604020202020204" pitchFamily="34" charset="0"/>
              </a:rPr>
              <a:t>Вася</a:t>
            </a:r>
            <a:r>
              <a:rPr lang="ru-RU" i="1" cap="none" dirty="0">
                <a:latin typeface="Arial" panose="020B0604020202020204" pitchFamily="34" charset="0"/>
                <a:cs typeface="Arial" panose="020B0604020202020204" pitchFamily="34" charset="0"/>
              </a:rPr>
              <a:t> прыгает</a:t>
            </a:r>
            <a:r>
              <a:rPr lang="ru-RU" cap="none" dirty="0">
                <a:latin typeface="Arial" panose="020B0604020202020204" pitchFamily="34" charset="0"/>
                <a:cs typeface="Arial" panose="020B0604020202020204" pitchFamily="34" charset="0"/>
              </a:rPr>
              <a:t>,  </a:t>
            </a:r>
            <a:r>
              <a:rPr lang="ru-RU" b="1" i="1" cap="none" dirty="0">
                <a:latin typeface="Arial" panose="020B0604020202020204" pitchFamily="34" charset="0"/>
                <a:cs typeface="Arial" panose="020B0604020202020204" pitchFamily="34" charset="0"/>
              </a:rPr>
              <a:t>Петя</a:t>
            </a:r>
            <a:r>
              <a:rPr lang="ru-RU" i="1" cap="none" dirty="0">
                <a:latin typeface="Arial" panose="020B0604020202020204" pitchFamily="34" charset="0"/>
                <a:cs typeface="Arial" panose="020B0604020202020204" pitchFamily="34" charset="0"/>
              </a:rPr>
              <a:t> режет хлеб</a:t>
            </a:r>
            <a:r>
              <a:rPr lang="ru-RU" cap="none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ru-RU" cap="none" dirty="0" err="1">
                <a:latin typeface="Arial" panose="020B0604020202020204" pitchFamily="34" charset="0"/>
                <a:cs typeface="Arial" panose="020B0604020202020204" pitchFamily="34" charset="0"/>
              </a:rPr>
              <a:t>Пациенс</a:t>
            </a:r>
            <a:r>
              <a:rPr lang="ru-RU" cap="none" dirty="0">
                <a:latin typeface="Arial" panose="020B0604020202020204" pitchFamily="34" charset="0"/>
                <a:cs typeface="Arial" panose="020B0604020202020204" pitchFamily="34" charset="0"/>
              </a:rPr>
              <a:t> – пассивный участник, не контролирующий ситуацию и претерпевающий изменения в ходе ее осуществления (</a:t>
            </a:r>
            <a:r>
              <a:rPr lang="ru-RU" b="1" i="1" cap="none" dirty="0">
                <a:latin typeface="Arial" panose="020B0604020202020204" pitchFamily="34" charset="0"/>
                <a:cs typeface="Arial" panose="020B0604020202020204" pitchFamily="34" charset="0"/>
              </a:rPr>
              <a:t>Вася</a:t>
            </a:r>
            <a:r>
              <a:rPr lang="ru-RU" i="1" cap="none" dirty="0">
                <a:latin typeface="Arial" panose="020B0604020202020204" pitchFamily="34" charset="0"/>
                <a:cs typeface="Arial" panose="020B0604020202020204" pitchFamily="34" charset="0"/>
              </a:rPr>
              <a:t> спит,  Ребенок мучает </a:t>
            </a:r>
            <a:r>
              <a:rPr lang="ru-RU" b="1" i="1" cap="none" dirty="0">
                <a:latin typeface="Arial" panose="020B0604020202020204" pitchFamily="34" charset="0"/>
                <a:cs typeface="Arial" panose="020B0604020202020204" pitchFamily="34" charset="0"/>
              </a:rPr>
              <a:t>кошку</a:t>
            </a:r>
            <a:r>
              <a:rPr lang="ru-RU" cap="none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ru-RU" cap="none" dirty="0" err="1">
                <a:latin typeface="Arial" panose="020B0604020202020204" pitchFamily="34" charset="0"/>
                <a:cs typeface="Arial" panose="020B0604020202020204" pitchFamily="34" charset="0"/>
              </a:rPr>
              <a:t>Экспериенцер</a:t>
            </a:r>
            <a:r>
              <a:rPr lang="ru-RU" cap="none" dirty="0">
                <a:latin typeface="Arial" panose="020B0604020202020204" pitchFamily="34" charset="0"/>
                <a:cs typeface="Arial" panose="020B0604020202020204" pitchFamily="34" charset="0"/>
              </a:rPr>
              <a:t>: Получатель информации при глаголах восприятия, носитель непроизвольного чувства  (</a:t>
            </a:r>
            <a:r>
              <a:rPr lang="ru-RU" b="1" i="1" cap="none" dirty="0">
                <a:latin typeface="Arial" panose="020B0604020202020204" pitchFamily="34" charset="0"/>
                <a:cs typeface="Arial" panose="020B0604020202020204" pitchFamily="34" charset="0"/>
              </a:rPr>
              <a:t>Ребенок</a:t>
            </a:r>
            <a:r>
              <a:rPr lang="ru-RU" i="1" cap="none" dirty="0">
                <a:latin typeface="Arial" panose="020B0604020202020204" pitchFamily="34" charset="0"/>
                <a:cs typeface="Arial" panose="020B0604020202020204" pitchFamily="34" charset="0"/>
              </a:rPr>
              <a:t> видит кошку, </a:t>
            </a:r>
            <a:r>
              <a:rPr lang="ru-RU" b="1" i="1" cap="none" dirty="0">
                <a:latin typeface="Arial" panose="020B0604020202020204" pitchFamily="34" charset="0"/>
                <a:cs typeface="Arial" panose="020B0604020202020204" pitchFamily="34" charset="0"/>
              </a:rPr>
              <a:t>Вася</a:t>
            </a:r>
            <a:r>
              <a:rPr lang="ru-RU" i="1" cap="none" dirty="0">
                <a:latin typeface="Arial" panose="020B0604020202020204" pitchFamily="34" charset="0"/>
                <a:cs typeface="Arial" panose="020B0604020202020204" pitchFamily="34" charset="0"/>
              </a:rPr>
              <a:t> любит Машу</a:t>
            </a:r>
            <a:r>
              <a:rPr lang="ru-RU" cap="none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ru-RU" cap="none" dirty="0">
                <a:latin typeface="Arial" panose="020B0604020202020204" pitchFamily="34" charset="0"/>
                <a:cs typeface="Arial" panose="020B0604020202020204" pitchFamily="34" charset="0"/>
              </a:rPr>
              <a:t>Стимул – источник информации при глаголах восприятия (</a:t>
            </a:r>
            <a:r>
              <a:rPr lang="ru-RU" i="1" cap="none" dirty="0">
                <a:latin typeface="Arial" panose="020B0604020202020204" pitchFamily="34" charset="0"/>
                <a:cs typeface="Arial" panose="020B0604020202020204" pitchFamily="34" charset="0"/>
              </a:rPr>
              <a:t>Ребенок видит </a:t>
            </a:r>
            <a:r>
              <a:rPr lang="ru-RU" b="1" i="1" cap="none" dirty="0">
                <a:latin typeface="Arial" panose="020B0604020202020204" pitchFamily="34" charset="0"/>
                <a:cs typeface="Arial" panose="020B0604020202020204" pitchFamily="34" charset="0"/>
              </a:rPr>
              <a:t>кошку</a:t>
            </a:r>
            <a:r>
              <a:rPr lang="ru-RU" i="1" cap="none" dirty="0">
                <a:latin typeface="Arial" panose="020B0604020202020204" pitchFamily="34" charset="0"/>
                <a:cs typeface="Arial" panose="020B0604020202020204" pitchFamily="34" charset="0"/>
              </a:rPr>
              <a:t>, Вася любит </a:t>
            </a:r>
            <a:r>
              <a:rPr lang="ru-RU" b="1" i="1" cap="none" dirty="0">
                <a:latin typeface="Arial" panose="020B0604020202020204" pitchFamily="34" charset="0"/>
                <a:cs typeface="Arial" panose="020B0604020202020204" pitchFamily="34" charset="0"/>
              </a:rPr>
              <a:t>Машу</a:t>
            </a:r>
            <a:r>
              <a:rPr lang="ru-RU" cap="none" dirty="0">
                <a:latin typeface="Arial" panose="020B0604020202020204" pitchFamily="34" charset="0"/>
                <a:cs typeface="Arial" panose="020B0604020202020204" pitchFamily="34" charset="0"/>
              </a:rPr>
              <a:t>)  </a:t>
            </a:r>
          </a:p>
          <a:p>
            <a:r>
              <a:rPr lang="ru-RU" cap="none" dirty="0">
                <a:latin typeface="Arial" panose="020B0604020202020204" pitchFamily="34" charset="0"/>
                <a:cs typeface="Arial" panose="020B0604020202020204" pitchFamily="34" charset="0"/>
              </a:rPr>
              <a:t>Причина – участник (неодушевленный или действующий не намеренно), который является причиной ситуации (</a:t>
            </a:r>
            <a:r>
              <a:rPr lang="ru-RU" b="1" cap="none" dirty="0">
                <a:latin typeface="Arial" panose="020B0604020202020204" pitchFamily="34" charset="0"/>
                <a:cs typeface="Arial" panose="020B0604020202020204" pitchFamily="34" charset="0"/>
              </a:rPr>
              <a:t>из-за тебя</a:t>
            </a:r>
            <a:r>
              <a:rPr lang="ru-RU" cap="none" dirty="0">
                <a:latin typeface="Arial" panose="020B0604020202020204" pitchFamily="34" charset="0"/>
                <a:cs typeface="Arial" panose="020B0604020202020204" pitchFamily="34" charset="0"/>
              </a:rPr>
              <a:t> мы опоздаем, </a:t>
            </a:r>
            <a:r>
              <a:rPr lang="ru-RU" b="1" cap="none" dirty="0">
                <a:latin typeface="Arial" panose="020B0604020202020204" pitchFamily="34" charset="0"/>
                <a:cs typeface="Arial" panose="020B0604020202020204" pitchFamily="34" charset="0"/>
              </a:rPr>
              <a:t>ветер</a:t>
            </a:r>
            <a:r>
              <a:rPr lang="ru-RU" cap="none" dirty="0">
                <a:latin typeface="Arial" panose="020B0604020202020204" pitchFamily="34" charset="0"/>
                <a:cs typeface="Arial" panose="020B0604020202020204" pitchFamily="34" charset="0"/>
              </a:rPr>
              <a:t> разбил окно)</a:t>
            </a:r>
          </a:p>
          <a:p>
            <a:endParaRPr lang="ru-RU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9338F-F37C-47D8-8068-D85675B44AFE}" type="slidenum">
              <a:rPr lang="ru-RU" smtClean="0"/>
              <a:pPr/>
              <a:t>44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045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5249" y="81887"/>
            <a:ext cx="9348947" cy="1143000"/>
          </a:xfrm>
        </p:spPr>
        <p:txBody>
          <a:bodyPr>
            <a:normAutofit fontScale="90000"/>
          </a:bodyPr>
          <a:lstStyle/>
          <a:p>
            <a:r>
              <a:rPr lang="ru-RU" dirty="0"/>
              <a:t>Основные семантические роли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4294967295"/>
          </p:nvPr>
        </p:nvSpPr>
        <p:spPr>
          <a:xfrm>
            <a:off x="492370" y="1383280"/>
            <a:ext cx="10452295" cy="4374054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ru-RU" sz="2200" cap="none" dirty="0" err="1">
                <a:latin typeface="Arial" panose="020B0604020202020204" pitchFamily="34" charset="0"/>
                <a:cs typeface="Arial" panose="020B0604020202020204" pitchFamily="34" charset="0"/>
              </a:rPr>
              <a:t>Бенефактив</a:t>
            </a:r>
            <a:r>
              <a:rPr lang="ru-RU" sz="2200" cap="none" dirty="0">
                <a:latin typeface="Arial" panose="020B0604020202020204" pitchFamily="34" charset="0"/>
                <a:cs typeface="Arial" panose="020B0604020202020204" pitchFamily="34" charset="0"/>
              </a:rPr>
              <a:t> : участник, чьи интересы каким-либо образом затронуты в ситуации (</a:t>
            </a:r>
            <a:r>
              <a:rPr lang="ru-RU" sz="2200" b="1" i="1" cap="none" dirty="0">
                <a:latin typeface="Arial" panose="020B0604020202020204" pitchFamily="34" charset="0"/>
                <a:cs typeface="Arial" panose="020B0604020202020204" pitchFamily="34" charset="0"/>
              </a:rPr>
              <a:t>Петя</a:t>
            </a:r>
            <a:r>
              <a:rPr lang="ru-RU" sz="2200" i="1" cap="none" dirty="0">
                <a:latin typeface="Arial" panose="020B0604020202020204" pitchFamily="34" charset="0"/>
                <a:cs typeface="Arial" panose="020B0604020202020204" pitchFamily="34" charset="0"/>
              </a:rPr>
              <a:t> получил награду, </a:t>
            </a:r>
            <a:r>
              <a:rPr lang="ru-RU" sz="2200" b="1" i="1" cap="none" dirty="0">
                <a:latin typeface="Arial" panose="020B0604020202020204" pitchFamily="34" charset="0"/>
                <a:cs typeface="Arial" panose="020B0604020202020204" pitchFamily="34" charset="0"/>
              </a:rPr>
              <a:t>Васе</a:t>
            </a:r>
            <a:r>
              <a:rPr lang="ru-RU" sz="2200" i="1" cap="none" dirty="0">
                <a:latin typeface="Arial" panose="020B0604020202020204" pitchFamily="34" charset="0"/>
                <a:cs typeface="Arial" panose="020B0604020202020204" pitchFamily="34" charset="0"/>
              </a:rPr>
              <a:t> подарили попугая, </a:t>
            </a:r>
            <a:r>
              <a:rPr lang="ru-RU" sz="2200" b="1" i="1" cap="none" dirty="0">
                <a:latin typeface="Arial" panose="020B0604020202020204" pitchFamily="34" charset="0"/>
                <a:cs typeface="Arial" panose="020B0604020202020204" pitchFamily="34" charset="0"/>
              </a:rPr>
              <a:t>у Маши </a:t>
            </a:r>
            <a:r>
              <a:rPr lang="ru-RU" sz="2200" i="1" cap="none" dirty="0">
                <a:latin typeface="Arial" panose="020B0604020202020204" pitchFamily="34" charset="0"/>
                <a:cs typeface="Arial" panose="020B0604020202020204" pitchFamily="34" charset="0"/>
              </a:rPr>
              <a:t>украли машину</a:t>
            </a:r>
            <a:r>
              <a:rPr lang="ru-RU" sz="2200" cap="none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ru-RU" sz="2200" cap="none" dirty="0">
                <a:latin typeface="Arial" panose="020B0604020202020204" pitchFamily="34" charset="0"/>
                <a:cs typeface="Arial" panose="020B0604020202020204" pitchFamily="34" charset="0"/>
              </a:rPr>
              <a:t>Адресат: получатель информации (</a:t>
            </a:r>
            <a:r>
              <a:rPr lang="ru-RU" sz="2200" i="1" cap="none" dirty="0">
                <a:latin typeface="Arial" panose="020B0604020202020204" pitchFamily="34" charset="0"/>
                <a:cs typeface="Arial" panose="020B0604020202020204" pitchFamily="34" charset="0"/>
              </a:rPr>
              <a:t>Маша рассказала </a:t>
            </a:r>
            <a:r>
              <a:rPr lang="ru-RU" sz="2200" b="1" i="1" cap="none" dirty="0">
                <a:latin typeface="Arial" panose="020B0604020202020204" pitchFamily="34" charset="0"/>
                <a:cs typeface="Arial" panose="020B0604020202020204" pitchFamily="34" charset="0"/>
              </a:rPr>
              <a:t>Пете</a:t>
            </a:r>
            <a:r>
              <a:rPr lang="ru-RU" sz="2200" i="1" cap="none" dirty="0">
                <a:latin typeface="Arial" panose="020B0604020202020204" pitchFamily="34" charset="0"/>
                <a:cs typeface="Arial" panose="020B0604020202020204" pitchFamily="34" charset="0"/>
              </a:rPr>
              <a:t> эту историю</a:t>
            </a:r>
            <a:r>
              <a:rPr lang="ru-RU" sz="2200" cap="none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ru-RU" sz="2200" cap="none" dirty="0">
                <a:latin typeface="Arial" panose="020B0604020202020204" pitchFamily="34" charset="0"/>
                <a:cs typeface="Arial" panose="020B0604020202020204" pitchFamily="34" charset="0"/>
              </a:rPr>
              <a:t>Инструмент: объект, при помощи которого </a:t>
            </a:r>
            <a:r>
              <a:rPr lang="ru-RU" sz="2200" cap="none" dirty="0" err="1">
                <a:latin typeface="Arial" panose="020B0604020202020204" pitchFamily="34" charset="0"/>
                <a:cs typeface="Arial" panose="020B0604020202020204" pitchFamily="34" charset="0"/>
              </a:rPr>
              <a:t>агенс</a:t>
            </a:r>
            <a:r>
              <a:rPr lang="ru-RU" sz="2200" cap="none" dirty="0">
                <a:latin typeface="Arial" panose="020B0604020202020204" pitchFamily="34" charset="0"/>
                <a:cs typeface="Arial" panose="020B0604020202020204" pitchFamily="34" charset="0"/>
              </a:rPr>
              <a:t> осуществляет действие (</a:t>
            </a:r>
            <a:r>
              <a:rPr lang="ru-RU" sz="2200" i="1" cap="none" dirty="0">
                <a:latin typeface="Arial" panose="020B0604020202020204" pitchFamily="34" charset="0"/>
                <a:cs typeface="Arial" panose="020B0604020202020204" pitchFamily="34" charset="0"/>
              </a:rPr>
              <a:t>Маша открыла дверь </a:t>
            </a:r>
            <a:r>
              <a:rPr lang="ru-RU" sz="2200" b="1" i="1" cap="none" dirty="0">
                <a:latin typeface="Arial" panose="020B0604020202020204" pitchFamily="34" charset="0"/>
                <a:cs typeface="Arial" panose="020B0604020202020204" pitchFamily="34" charset="0"/>
              </a:rPr>
              <a:t>своим ключом</a:t>
            </a:r>
            <a:r>
              <a:rPr lang="ru-RU" sz="2200" cap="none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ru-RU" sz="2200" cap="none" dirty="0">
                <a:latin typeface="Arial" panose="020B0604020202020204" pitchFamily="34" charset="0"/>
                <a:cs typeface="Arial" panose="020B0604020202020204" pitchFamily="34" charset="0"/>
              </a:rPr>
              <a:t>Источник (начальная точка): исходный пункт движения (</a:t>
            </a:r>
            <a:r>
              <a:rPr lang="ru-RU" sz="2200" i="1" cap="none" dirty="0">
                <a:latin typeface="Arial" panose="020B0604020202020204" pitchFamily="34" charset="0"/>
                <a:cs typeface="Arial" panose="020B0604020202020204" pitchFamily="34" charset="0"/>
              </a:rPr>
              <a:t>Мы вышли </a:t>
            </a:r>
            <a:r>
              <a:rPr lang="ru-RU" sz="2200" b="1" i="1" cap="none" dirty="0">
                <a:latin typeface="Arial" panose="020B0604020202020204" pitchFamily="34" charset="0"/>
                <a:cs typeface="Arial" panose="020B0604020202020204" pitchFamily="34" charset="0"/>
              </a:rPr>
              <a:t>из дома</a:t>
            </a:r>
            <a:r>
              <a:rPr lang="ru-RU" sz="2200" cap="none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ru-RU" sz="2200" cap="none" dirty="0">
                <a:latin typeface="Arial" panose="020B0604020202020204" pitchFamily="34" charset="0"/>
                <a:cs typeface="Arial" panose="020B0604020202020204" pitchFamily="34" charset="0"/>
              </a:rPr>
              <a:t>Цель (конечная точка): конечный пункт движения (</a:t>
            </a:r>
            <a:r>
              <a:rPr lang="ru-RU" sz="2200" i="1" cap="none" dirty="0">
                <a:latin typeface="Arial" panose="020B0604020202020204" pitchFamily="34" charset="0"/>
                <a:cs typeface="Arial" panose="020B0604020202020204" pitchFamily="34" charset="0"/>
              </a:rPr>
              <a:t>Мы едем </a:t>
            </a:r>
            <a:r>
              <a:rPr lang="ru-RU" sz="2200" b="1" i="1" cap="none" dirty="0">
                <a:latin typeface="Arial" panose="020B0604020202020204" pitchFamily="34" charset="0"/>
                <a:cs typeface="Arial" panose="020B0604020202020204" pitchFamily="34" charset="0"/>
              </a:rPr>
              <a:t>в Париж</a:t>
            </a:r>
            <a:r>
              <a:rPr lang="ru-RU" sz="2200" cap="none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ru-RU" sz="2200" cap="none" dirty="0">
                <a:latin typeface="Arial" panose="020B0604020202020204" pitchFamily="34" charset="0"/>
                <a:cs typeface="Arial" panose="020B0604020202020204" pitchFamily="34" charset="0"/>
              </a:rPr>
              <a:t>Место: локализация ситуации в целом (Мы живем </a:t>
            </a:r>
            <a:r>
              <a:rPr lang="ru-RU" sz="2200" b="1" cap="none" dirty="0">
                <a:latin typeface="Arial" panose="020B0604020202020204" pitchFamily="34" charset="0"/>
                <a:cs typeface="Arial" panose="020B0604020202020204" pitchFamily="34" charset="0"/>
              </a:rPr>
              <a:t>в Австралии</a:t>
            </a:r>
            <a:r>
              <a:rPr lang="ru-RU" sz="2200" cap="none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endParaRPr lang="ru-RU" sz="2200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9338F-F37C-47D8-8068-D85675B44AFE}" type="slidenum">
              <a:rPr lang="ru-RU" smtClean="0"/>
              <a:pPr/>
              <a:t>45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5643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Определите семантические роли 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4294967295"/>
          </p:nvPr>
        </p:nvSpPr>
        <p:spPr>
          <a:xfrm>
            <a:off x="955466" y="1534568"/>
            <a:ext cx="8863784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ru-RU" sz="2400" i="1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2400" i="1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400" i="1" cap="none" dirty="0">
                <a:latin typeface="Arial" panose="020B0604020202020204" pitchFamily="34" charset="0"/>
                <a:cs typeface="Arial" panose="020B0604020202020204" pitchFamily="34" charset="0"/>
              </a:rPr>
              <a:t>Я боюсь темноты</a:t>
            </a:r>
            <a:endParaRPr lang="ru-RU" sz="2400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400" i="1" cap="none" dirty="0">
                <a:latin typeface="Arial" panose="020B0604020202020204" pitchFamily="34" charset="0"/>
                <a:cs typeface="Arial" panose="020B0604020202020204" pitchFamily="34" charset="0"/>
              </a:rPr>
              <a:t>Мальчик ест кашу</a:t>
            </a:r>
          </a:p>
          <a:p>
            <a:r>
              <a:rPr lang="ru-RU" sz="2400" i="1" cap="none" dirty="0">
                <a:latin typeface="Arial" panose="020B0604020202020204" pitchFamily="34" charset="0"/>
                <a:cs typeface="Arial" panose="020B0604020202020204" pitchFamily="34" charset="0"/>
              </a:rPr>
              <a:t>Мама наливает нам суп в тарелки половником из большой кастрюли</a:t>
            </a:r>
          </a:p>
          <a:p>
            <a:endParaRPr lang="ru-RU" sz="2400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endParaRPr lang="ru-RU" sz="2400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endParaRPr lang="ru-RU" sz="2400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9338F-F37C-47D8-8068-D85675B44AFE}" type="slidenum">
              <a:rPr lang="ru-RU" smtClean="0"/>
              <a:pPr/>
              <a:t>46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101916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291905"/>
            <a:ext cx="10396882" cy="1151965"/>
          </a:xfrm>
        </p:spPr>
        <p:txBody>
          <a:bodyPr/>
          <a:lstStyle/>
          <a:p>
            <a:r>
              <a:rPr lang="ru-RU" dirty="0"/>
              <a:t>модель управления</a:t>
            </a:r>
            <a:r>
              <a:rPr lang="en-US" dirty="0"/>
              <a:t>: UPD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812407" y="1614960"/>
            <a:ext cx="10394707" cy="1060179"/>
          </a:xfrm>
        </p:spPr>
        <p:txBody>
          <a:bodyPr>
            <a:noAutofit/>
          </a:bodyPr>
          <a:lstStyle/>
          <a:p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Мама наливает нам суп в тарелки половником</a:t>
            </a:r>
            <a:r>
              <a:rPr lang="en-US" sz="24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из большой кастрюли:</a:t>
            </a:r>
          </a:p>
          <a:p>
            <a:pPr marL="0" indent="0">
              <a:buNone/>
            </a:pPr>
            <a:r>
              <a:rPr lang="en-US" sz="2400" cap="none" dirty="0">
                <a:latin typeface="Arial" panose="020B0604020202020204" pitchFamily="34" charset="0"/>
                <a:cs typeface="Arial" panose="020B0604020202020204" pitchFamily="34" charset="0"/>
              </a:rPr>
              <a:t>U </a:t>
            </a:r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наливает </a:t>
            </a:r>
            <a:r>
              <a:rPr lang="en-US" sz="2400" cap="none" dirty="0">
                <a:latin typeface="Arial" panose="020B0604020202020204" pitchFamily="34" charset="0"/>
                <a:cs typeface="Arial" panose="020B0604020202020204" pitchFamily="34" charset="0"/>
              </a:rPr>
              <a:t>V W X Y</a:t>
            </a:r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cap="none" dirty="0"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endParaRPr lang="ru-RU" sz="2400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/>
        </p:nvGraphicFramePr>
        <p:xfrm>
          <a:off x="667165" y="2856433"/>
          <a:ext cx="10685193" cy="213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45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149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97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372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508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679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</a:t>
                      </a:r>
                      <a:endParaRPr lang="ru-RU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</a:t>
                      </a:r>
                      <a:endParaRPr lang="ru-RU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</a:t>
                      </a:r>
                      <a:endParaRPr lang="ru-RU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endParaRPr lang="ru-RU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</a:t>
                      </a:r>
                      <a:endParaRPr lang="ru-RU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Z</a:t>
                      </a:r>
                      <a:endParaRPr lang="ru-RU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NP,</a:t>
                      </a:r>
                      <a:r>
                        <a:rPr lang="en-US" sz="20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nom</a:t>
                      </a:r>
                      <a:endParaRPr lang="ru-RU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NP, </a:t>
                      </a:r>
                      <a:r>
                        <a:rPr lang="en-US" sz="2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</a:t>
                      </a:r>
                      <a:endParaRPr lang="ru-RU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NP,</a:t>
                      </a:r>
                      <a:r>
                        <a:rPr lang="en-US" sz="20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acc</a:t>
                      </a:r>
                      <a:endParaRPr lang="ru-RU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в </a:t>
                      </a:r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+ NP, </a:t>
                      </a:r>
                      <a:r>
                        <a:rPr lang="en-US" sz="2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acc</a:t>
                      </a:r>
                      <a:endParaRPr lang="ru-RU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NP, </a:t>
                      </a:r>
                      <a:r>
                        <a:rPr lang="en-US" sz="2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instr</a:t>
                      </a:r>
                      <a:endParaRPr lang="ru-RU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из </a:t>
                      </a:r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 NP, gen</a:t>
                      </a:r>
                      <a:endParaRPr lang="ru-RU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20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агенс</a:t>
                      </a:r>
                      <a:endParaRPr lang="ru-RU" sz="20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бенефициант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пациенс</a:t>
                      </a:r>
                      <a:endParaRPr lang="ru-RU" sz="20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цель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инструмент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источник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человек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живое существо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жидкость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емкость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инструмент </a:t>
                      </a:r>
                      <a:r>
                        <a:rPr lang="ru-RU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(очень специальный!)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емкость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408988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Фреймы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4294967295"/>
          </p:nvPr>
        </p:nvSpPr>
        <p:spPr>
          <a:xfrm>
            <a:off x="914399" y="1600201"/>
            <a:ext cx="10297551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Фрейм – схематическое представление о ситуации. Он задает участников ситуации и отношения, которые их связывают.</a:t>
            </a:r>
          </a:p>
          <a:p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Лексические единицы «высвечивают» во фрейме какой-то фрагмент. </a:t>
            </a:r>
          </a:p>
          <a:p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Все элементы фрейма взаимосвязаны, так что активизация части фрейма (через определенную лексему) приводит к активизации всего фрейма.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9338F-F37C-47D8-8068-D85675B44AFE}" type="slidenum">
              <a:rPr lang="ru-RU" smtClean="0"/>
              <a:pPr/>
              <a:t>48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703730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3046" y="0"/>
            <a:ext cx="9423009" cy="1143000"/>
          </a:xfrm>
        </p:spPr>
        <p:txBody>
          <a:bodyPr>
            <a:normAutofit/>
          </a:bodyPr>
          <a:lstStyle/>
          <a:p>
            <a:r>
              <a:rPr lang="ru-RU" sz="3600" dirty="0"/>
              <a:t>Пример: фрейм </a:t>
            </a:r>
            <a:r>
              <a:rPr lang="en-US" sz="3600" dirty="0"/>
              <a:t>Commercial event (Fillmore)</a:t>
            </a:r>
            <a:endParaRPr lang="ru-RU" sz="3600" dirty="0"/>
          </a:p>
        </p:txBody>
      </p:sp>
      <p:sp>
        <p:nvSpPr>
          <p:cNvPr id="3" name="Содержимое 2"/>
          <p:cNvSpPr>
            <a:spLocks noGrp="1"/>
          </p:cNvSpPr>
          <p:nvPr>
            <p:ph idx="4294967295"/>
          </p:nvPr>
        </p:nvSpPr>
        <p:spPr>
          <a:xfrm>
            <a:off x="633046" y="1006288"/>
            <a:ext cx="10325686" cy="4525963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– Elements: buyer, seller, money, goods</a:t>
            </a:r>
          </a:p>
          <a:p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– Events: transfer of money from buyer to seller; followed by </a:t>
            </a:r>
            <a:r>
              <a:rPr lang="ru-RU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transfer of goods from seller to buyer</a:t>
            </a:r>
            <a:endParaRPr lang="ru-RU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cap="none" dirty="0">
                <a:latin typeface="Arial" panose="020B0604020202020204" pitchFamily="34" charset="0"/>
                <a:cs typeface="Arial" panose="020B0604020202020204" pitchFamily="34" charset="0"/>
              </a:rPr>
              <a:t>Лексемы «высвечивают» фрагмент фрейма:</a:t>
            </a:r>
            <a:endParaRPr lang="en-US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– Buy: buyer and goods “I bought a car (from him).”</a:t>
            </a:r>
          </a:p>
          <a:p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– Sell: seller and goods “He sold his car (to me).”</a:t>
            </a:r>
          </a:p>
          <a:p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– Pay: buyer and money “I paid $1000 (for the car).”</a:t>
            </a:r>
          </a:p>
          <a:p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– Spend: buyer and money “I spent $1000 (on the car).”</a:t>
            </a:r>
          </a:p>
          <a:p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– Cost: goods and money “The car cost $1000.”</a:t>
            </a:r>
          </a:p>
          <a:p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– Charge: seller and money “He charged $1000 (for the car).”</a:t>
            </a:r>
            <a:endParaRPr lang="ru-RU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9338F-F37C-47D8-8068-D85675B44AFE}" type="slidenum">
              <a:rPr lang="ru-RU" smtClean="0"/>
              <a:pPr/>
              <a:t>49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2857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3590" y="390379"/>
            <a:ext cx="10759126" cy="1151965"/>
          </a:xfrm>
        </p:spPr>
        <p:txBody>
          <a:bodyPr>
            <a:normAutofit fontScale="90000"/>
          </a:bodyPr>
          <a:lstStyle/>
          <a:p>
            <a:r>
              <a:rPr lang="ru-RU" dirty="0"/>
              <a:t>Игрушечная система генерации текста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604911" y="1725224"/>
            <a:ext cx="10475595" cy="3832241"/>
          </a:xfrm>
        </p:spPr>
        <p:txBody>
          <a:bodyPr>
            <a:noAutofit/>
          </a:bodyPr>
          <a:lstStyle/>
          <a:p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Словарный запас:</a:t>
            </a:r>
          </a:p>
          <a:p>
            <a:pPr marL="0" indent="0">
              <a:buNone/>
            </a:pPr>
            <a:r>
              <a:rPr lang="en-US" sz="2400" u="sng" cap="none" dirty="0">
                <a:latin typeface="Arial" panose="020B0604020202020204" pitchFamily="34" charset="0"/>
                <a:cs typeface="Arial" panose="020B0604020202020204" pitchFamily="34" charset="0"/>
              </a:rPr>
              <a:t>Verbs:</a:t>
            </a:r>
            <a:r>
              <a:rPr lang="en-US" sz="24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спит, чихает, ест, пьет</a:t>
            </a:r>
            <a:r>
              <a:rPr lang="en-US" sz="2400" cap="none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видит, наливает</a:t>
            </a:r>
          </a:p>
          <a:p>
            <a:pPr marL="0" indent="0">
              <a:buNone/>
            </a:pPr>
            <a:r>
              <a:rPr lang="en-US" sz="2400" u="sng" cap="none" dirty="0">
                <a:latin typeface="Arial" panose="020B0604020202020204" pitchFamily="34" charset="0"/>
                <a:cs typeface="Arial" panose="020B0604020202020204" pitchFamily="34" charset="0"/>
              </a:rPr>
              <a:t>Nouns:</a:t>
            </a:r>
            <a:r>
              <a:rPr lang="en-US" sz="24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мальчик, девочка, кошка, собака, вода, кофе, суп, мясо</a:t>
            </a:r>
          </a:p>
          <a:p>
            <a:pPr marL="0" indent="0">
              <a:buNone/>
            </a:pPr>
            <a:endParaRPr lang="ru-RU" sz="2400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Типы предложений:</a:t>
            </a:r>
          </a:p>
          <a:p>
            <a:pPr marL="0" indent="0">
              <a:buNone/>
            </a:pPr>
            <a:r>
              <a:rPr lang="en-US" sz="2400" cap="none" dirty="0">
                <a:latin typeface="Arial" panose="020B0604020202020204" pitchFamily="34" charset="0"/>
                <a:cs typeface="Arial" panose="020B0604020202020204" pitchFamily="34" charset="0"/>
              </a:rPr>
              <a:t>Noun Verb</a:t>
            </a:r>
          </a:p>
          <a:p>
            <a:pPr marL="0" indent="0">
              <a:buNone/>
            </a:pPr>
            <a:r>
              <a:rPr lang="en-US" sz="2400" cap="none" dirty="0">
                <a:latin typeface="Arial" panose="020B0604020202020204" pitchFamily="34" charset="0"/>
                <a:cs typeface="Arial" panose="020B0604020202020204" pitchFamily="34" charset="0"/>
              </a:rPr>
              <a:t>Noun Verb Noun</a:t>
            </a:r>
            <a:endParaRPr lang="ru-RU" sz="2400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540086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3625" y="334108"/>
            <a:ext cx="10396882" cy="1151965"/>
          </a:xfrm>
        </p:spPr>
        <p:txBody>
          <a:bodyPr/>
          <a:lstStyle/>
          <a:p>
            <a:r>
              <a:rPr lang="en-US" dirty="0" err="1"/>
              <a:t>Framenet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685800" y="1378634"/>
            <a:ext cx="10394707" cy="4080357"/>
          </a:xfrm>
        </p:spPr>
        <p:txBody>
          <a:bodyPr>
            <a:normAutofit/>
          </a:bodyPr>
          <a:lstStyle/>
          <a:p>
            <a:r>
              <a:rPr lang="ru-RU" sz="2800" cap="none" dirty="0">
                <a:latin typeface="Arial" panose="020B0604020202020204" pitchFamily="34" charset="0"/>
                <a:cs typeface="Arial" panose="020B0604020202020204" pitchFamily="34" charset="0"/>
              </a:rPr>
              <a:t>Около 1200 фреймов, 13 000 лексических единиц</a:t>
            </a:r>
          </a:p>
          <a:p>
            <a:r>
              <a:rPr lang="ru-RU" sz="2800" cap="none" dirty="0">
                <a:latin typeface="Arial" panose="020B0604020202020204" pitchFamily="34" charset="0"/>
                <a:cs typeface="Arial" panose="020B0604020202020204" pitchFamily="34" charset="0"/>
              </a:rPr>
              <a:t>Отношения между фреймами</a:t>
            </a:r>
          </a:p>
          <a:p>
            <a:r>
              <a:rPr lang="ru-RU" sz="2800" cap="none" dirty="0">
                <a:latin typeface="Arial" panose="020B0604020202020204" pitchFamily="34" charset="0"/>
                <a:cs typeface="Arial" panose="020B0604020202020204" pitchFamily="34" charset="0"/>
              </a:rPr>
              <a:t>Для каждого фрейма:</a:t>
            </a:r>
          </a:p>
          <a:p>
            <a:pPr lvl="1"/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Определение</a:t>
            </a:r>
          </a:p>
          <a:p>
            <a:pPr lvl="1"/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Ядерные и периферийные участники</a:t>
            </a:r>
          </a:p>
          <a:p>
            <a:pPr lvl="1"/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Слова, относящиеся к данному фрейму</a:t>
            </a:r>
          </a:p>
          <a:p>
            <a:pPr lvl="1"/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Для каждого слова корпус размеченных предложений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01858" y="5711483"/>
            <a:ext cx="67243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https://framenet.icsi.berkeley.edu</a:t>
            </a:r>
            <a:endParaRPr lang="ru-RU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6690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3625" y="263770"/>
            <a:ext cx="10396882" cy="1151965"/>
          </a:xfrm>
        </p:spPr>
        <p:txBody>
          <a:bodyPr/>
          <a:lstStyle/>
          <a:p>
            <a:r>
              <a:rPr lang="en-US" dirty="0" err="1"/>
              <a:t>Framenet</a:t>
            </a:r>
            <a:r>
              <a:rPr lang="en-US" dirty="0"/>
              <a:t>: </a:t>
            </a:r>
            <a:r>
              <a:rPr lang="ru-RU" dirty="0"/>
              <a:t>пример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3"/>
          </p:nvPr>
        </p:nvSpPr>
        <p:spPr>
          <a:xfrm>
            <a:off x="683625" y="1415735"/>
            <a:ext cx="10709031" cy="3958850"/>
          </a:xfrm>
          <a:prstGeom prst="rect">
            <a:avLst/>
          </a:prstGeom>
          <a:noFill/>
        </p:spPr>
        <p:txBody>
          <a:bodyPr>
            <a:normAutofit/>
          </a:bodyPr>
          <a:lstStyle/>
          <a:p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Фрейм </a:t>
            </a:r>
            <a:r>
              <a:rPr lang="en-US" sz="2400" cap="none" dirty="0">
                <a:latin typeface="Arial" panose="020B0604020202020204" pitchFamily="34" charset="0"/>
                <a:cs typeface="Arial" panose="020B0604020202020204" pitchFamily="34" charset="0"/>
              </a:rPr>
              <a:t>placing</a:t>
            </a:r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2400" cap="none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https://framenet2.icsi.berkeley.edu/fnReports/data/frameIndex.xml?frame=Placing</a:t>
            </a:r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9338F-F37C-47D8-8068-D85675B44AFE}" type="slidenum">
              <a:rPr lang="ru-RU" smtClean="0"/>
              <a:pPr/>
              <a:t>51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921585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3625" y="263770"/>
            <a:ext cx="10396882" cy="1151965"/>
          </a:xfrm>
        </p:spPr>
        <p:txBody>
          <a:bodyPr/>
          <a:lstStyle/>
          <a:p>
            <a:r>
              <a:rPr lang="en-US" dirty="0" err="1"/>
              <a:t>Framenet</a:t>
            </a:r>
            <a:r>
              <a:rPr lang="en-US" dirty="0"/>
              <a:t>: </a:t>
            </a:r>
            <a:r>
              <a:rPr lang="ru-RU" dirty="0"/>
              <a:t>пример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3"/>
          </p:nvPr>
        </p:nvSpPr>
        <p:spPr>
          <a:xfrm>
            <a:off x="683625" y="1415735"/>
            <a:ext cx="10709031" cy="3958850"/>
          </a:xfrm>
          <a:prstGeom prst="rect">
            <a:avLst/>
          </a:prstGeom>
          <a:noFill/>
        </p:spPr>
        <p:txBody>
          <a:bodyPr>
            <a:normAutofit/>
          </a:bodyPr>
          <a:lstStyle/>
          <a:p>
            <a:pPr lvl="0"/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Резким маневром он </a:t>
            </a:r>
            <a:r>
              <a:rPr lang="ru-RU" sz="2400" b="1" cap="none" dirty="0">
                <a:latin typeface="Arial" panose="020B0604020202020204" pitchFamily="34" charset="0"/>
                <a:cs typeface="Arial" panose="020B0604020202020204" pitchFamily="34" charset="0"/>
              </a:rPr>
              <a:t>поставил </a:t>
            </a:r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машину перед ней</a:t>
            </a:r>
          </a:p>
          <a:p>
            <a:pPr lvl="0"/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Я, например, когда стираю тюль и шторы, </a:t>
            </a:r>
            <a:r>
              <a:rPr lang="ru-RU" sz="2400" b="1" cap="none" dirty="0">
                <a:latin typeface="Arial" panose="020B0604020202020204" pitchFamily="34" charset="0"/>
                <a:cs typeface="Arial" panose="020B0604020202020204" pitchFamily="34" charset="0"/>
              </a:rPr>
              <a:t>вешаю</a:t>
            </a:r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 их после </a:t>
            </a:r>
            <a:r>
              <a:rPr lang="ru-RU" sz="2400" cap="none" dirty="0" err="1">
                <a:latin typeface="Arial" panose="020B0604020202020204" pitchFamily="34" charset="0"/>
                <a:cs typeface="Arial" panose="020B0604020202020204" pitchFamily="34" charset="0"/>
              </a:rPr>
              <a:t>стиралки</a:t>
            </a:r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 влажными сразу на окна, чтобы не помялись…</a:t>
            </a:r>
          </a:p>
          <a:p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Ломтики хлеба </a:t>
            </a:r>
            <a:r>
              <a:rPr lang="ru-RU" sz="2400" b="1" cap="none" dirty="0">
                <a:latin typeface="Arial" panose="020B0604020202020204" pitchFamily="34" charset="0"/>
                <a:cs typeface="Arial" panose="020B0604020202020204" pitchFamily="34" charset="0"/>
              </a:rPr>
              <a:t>погружают</a:t>
            </a:r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 на несколько минут в приготовленную смесь, обжаривают на небольшом огне с двух сторон.</a:t>
            </a:r>
          </a:p>
          <a:p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Справедливости ради стоит отметить, что некоторых районах урожайность снижена из-за того, что ветер </a:t>
            </a:r>
            <a:r>
              <a:rPr lang="ru-RU" sz="2400" b="1" cap="none" dirty="0">
                <a:latin typeface="Arial" panose="020B0604020202020204" pitchFamily="34" charset="0"/>
                <a:cs typeface="Arial" panose="020B0604020202020204" pitchFamily="34" charset="0"/>
              </a:rPr>
              <a:t>положил</a:t>
            </a:r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 хлеба, но в целом прогнозы на окончание сельскохозяйственного года у нас хорошие.</a:t>
            </a:r>
            <a:endParaRPr lang="ru-RU" sz="2400" cap="none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9338F-F37C-47D8-8068-D85675B44AFE}" type="slidenum">
              <a:rPr lang="ru-RU" smtClean="0"/>
              <a:pPr/>
              <a:t>52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064982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Framenet</a:t>
            </a:r>
            <a:r>
              <a:rPr lang="en-US" dirty="0"/>
              <a:t> </a:t>
            </a:r>
            <a:r>
              <a:rPr lang="ru-RU" dirty="0"/>
              <a:t>из </a:t>
            </a:r>
            <a:r>
              <a:rPr lang="en-US" dirty="0" err="1"/>
              <a:t>nltk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Тетрадка:</a:t>
            </a:r>
            <a:endParaRPr lang="en-US" sz="2400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400" cap="none" dirty="0">
                <a:latin typeface="Arial" panose="020B0604020202020204" pitchFamily="34" charset="0"/>
                <a:cs typeface="Arial" panose="020B0604020202020204" pitchFamily="34" charset="0"/>
              </a:rPr>
              <a:t>https://colab.research.google.com/drive/1knTGdG5m1EbwRfxC0hpK60Ssmd5UC0C5</a:t>
            </a:r>
          </a:p>
          <a:p>
            <a:r>
              <a:rPr lang="en-US" sz="2400" cap="none" dirty="0">
                <a:latin typeface="Arial" panose="020B0604020202020204" pitchFamily="34" charset="0"/>
                <a:cs typeface="Arial" panose="020B0604020202020204" pitchFamily="34" charset="0"/>
              </a:rPr>
              <a:t>frames() </a:t>
            </a:r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– функция, выдающая </a:t>
            </a:r>
            <a:r>
              <a:rPr lang="ru-RU" sz="2400" b="1" cap="none" dirty="0">
                <a:latin typeface="Arial" panose="020B0604020202020204" pitchFamily="34" charset="0"/>
                <a:cs typeface="Arial" panose="020B0604020202020204" pitchFamily="34" charset="0"/>
              </a:rPr>
              <a:t>массив </a:t>
            </a:r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фреймов</a:t>
            </a:r>
          </a:p>
          <a:p>
            <a:r>
              <a:rPr lang="en-US" sz="2400" cap="none" dirty="0">
                <a:latin typeface="Arial" panose="020B0604020202020204" pitchFamily="34" charset="0"/>
                <a:cs typeface="Arial" panose="020B0604020202020204" pitchFamily="34" charset="0"/>
              </a:rPr>
              <a:t>frame</a:t>
            </a:r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() – функция, выдающая один фрейм в виде </a:t>
            </a:r>
            <a:r>
              <a:rPr lang="ru-RU" sz="2400" b="1" cap="none" dirty="0">
                <a:latin typeface="Arial" panose="020B0604020202020204" pitchFamily="34" charset="0"/>
                <a:cs typeface="Arial" panose="020B0604020202020204" pitchFamily="34" charset="0"/>
              </a:rPr>
              <a:t>словаря</a:t>
            </a:r>
          </a:p>
          <a:p>
            <a:pPr marL="0" indent="0">
              <a:buNone/>
            </a:pPr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Аналогично:</a:t>
            </a:r>
          </a:p>
          <a:p>
            <a:r>
              <a:rPr lang="en-US" sz="2400" cap="none" dirty="0" err="1">
                <a:latin typeface="Arial" panose="020B0604020202020204" pitchFamily="34" charset="0"/>
                <a:cs typeface="Arial" panose="020B0604020202020204" pitchFamily="34" charset="0"/>
              </a:rPr>
              <a:t>lus</a:t>
            </a:r>
            <a:r>
              <a:rPr lang="en-US" sz="2400" cap="none" dirty="0">
                <a:latin typeface="Arial" panose="020B0604020202020204" pitchFamily="34" charset="0"/>
                <a:cs typeface="Arial" panose="020B0604020202020204" pitchFamily="34" charset="0"/>
              </a:rPr>
              <a:t>() – </a:t>
            </a:r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функция, выдающая </a:t>
            </a:r>
            <a:r>
              <a:rPr lang="ru-RU" sz="2400" b="1" cap="none" dirty="0">
                <a:latin typeface="Arial" panose="020B0604020202020204" pitchFamily="34" charset="0"/>
                <a:cs typeface="Arial" panose="020B0604020202020204" pitchFamily="34" charset="0"/>
              </a:rPr>
              <a:t>массив</a:t>
            </a:r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 слов (</a:t>
            </a:r>
            <a:r>
              <a:rPr lang="en-US" sz="2400" cap="none" dirty="0">
                <a:latin typeface="Arial" panose="020B0604020202020204" pitchFamily="34" charset="0"/>
                <a:cs typeface="Arial" panose="020B0604020202020204" pitchFamily="34" charset="0"/>
              </a:rPr>
              <a:t>lexical units</a:t>
            </a:r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sz="2400" cap="none" dirty="0" err="1">
                <a:latin typeface="Arial" panose="020B0604020202020204" pitchFamily="34" charset="0"/>
                <a:cs typeface="Arial" panose="020B0604020202020204" pitchFamily="34" charset="0"/>
              </a:rPr>
              <a:t>lu</a:t>
            </a:r>
            <a:r>
              <a:rPr lang="en-US" sz="2400" cap="none" dirty="0">
                <a:latin typeface="Arial" panose="020B0604020202020204" pitchFamily="34" charset="0"/>
                <a:cs typeface="Arial" panose="020B0604020202020204" pitchFamily="34" charset="0"/>
              </a:rPr>
              <a:t>() </a:t>
            </a:r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– функция, выдающая информацию об одном слове в виде </a:t>
            </a:r>
            <a:r>
              <a:rPr lang="ru-RU" sz="2400" b="1" cap="none" dirty="0">
                <a:latin typeface="Arial" panose="020B0604020202020204" pitchFamily="34" charset="0"/>
                <a:cs typeface="Arial" panose="020B0604020202020204" pitchFamily="34" charset="0"/>
              </a:rPr>
              <a:t>словаря</a:t>
            </a:r>
          </a:p>
        </p:txBody>
      </p:sp>
    </p:spTree>
    <p:extLst>
      <p:ext uri="{BB962C8B-B14F-4D97-AF65-F5344CB8AC3E}">
        <p14:creationId xmlns:p14="http://schemas.microsoft.com/office/powerpoint/2010/main" val="414097652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Framenet</a:t>
            </a:r>
            <a:r>
              <a:rPr lang="en-US" dirty="0"/>
              <a:t> </a:t>
            </a:r>
            <a:r>
              <a:rPr lang="ru-RU" dirty="0"/>
              <a:t>из </a:t>
            </a:r>
            <a:r>
              <a:rPr lang="en-US" dirty="0" err="1"/>
              <a:t>nltk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Что есть у каждого фрейма:</a:t>
            </a:r>
          </a:p>
          <a:p>
            <a:r>
              <a:rPr lang="en-US" sz="2400" cap="none" dirty="0">
                <a:latin typeface="Arial" panose="020B0604020202020204" pitchFamily="34" charset="0"/>
                <a:cs typeface="Arial" panose="020B0604020202020204" pitchFamily="34" charset="0"/>
              </a:rPr>
              <a:t>ID – frame.ID</a:t>
            </a:r>
          </a:p>
          <a:p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название</a:t>
            </a:r>
            <a:r>
              <a:rPr lang="en-US" sz="2400" cap="none" dirty="0">
                <a:latin typeface="Arial" panose="020B0604020202020204" pitchFamily="34" charset="0"/>
                <a:cs typeface="Arial" panose="020B0604020202020204" pitchFamily="34" charset="0"/>
              </a:rPr>
              <a:t> – frame.name</a:t>
            </a:r>
          </a:p>
          <a:p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определение – </a:t>
            </a:r>
            <a:r>
              <a:rPr lang="en-US" sz="2400" cap="none" dirty="0" err="1">
                <a:latin typeface="Arial" panose="020B0604020202020204" pitchFamily="34" charset="0"/>
                <a:cs typeface="Arial" panose="020B0604020202020204" pitchFamily="34" charset="0"/>
              </a:rPr>
              <a:t>frame.definition</a:t>
            </a:r>
            <a:endParaRPr lang="en-US" sz="2400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словарь всех слов, относящихся к данному фрейму – </a:t>
            </a:r>
            <a:r>
              <a:rPr lang="en-US" sz="2400" cap="none" dirty="0" err="1">
                <a:latin typeface="Arial" panose="020B0604020202020204" pitchFamily="34" charset="0"/>
                <a:cs typeface="Arial" panose="020B0604020202020204" pitchFamily="34" charset="0"/>
              </a:rPr>
              <a:t>frame.lexUnit</a:t>
            </a:r>
            <a:endParaRPr lang="en-US" sz="2400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словарь всех элементов ( = участников, ролей, относящихся к данному фрейму) – </a:t>
            </a:r>
            <a:r>
              <a:rPr lang="en-US" sz="2400" cap="none" dirty="0" err="1">
                <a:latin typeface="Arial" panose="020B0604020202020204" pitchFamily="34" charset="0"/>
                <a:cs typeface="Arial" panose="020B0604020202020204" pitchFamily="34" charset="0"/>
              </a:rPr>
              <a:t>frame.FE</a:t>
            </a:r>
            <a:endParaRPr lang="ru-RU" sz="2400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782338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-98474"/>
            <a:ext cx="10396882" cy="1151965"/>
          </a:xfrm>
        </p:spPr>
        <p:txBody>
          <a:bodyPr>
            <a:normAutofit/>
          </a:bodyPr>
          <a:lstStyle/>
          <a:p>
            <a:r>
              <a:rPr lang="en-US" sz="4400" dirty="0" err="1"/>
              <a:t>Framenet</a:t>
            </a:r>
            <a:r>
              <a:rPr lang="en-US" sz="4400" dirty="0"/>
              <a:t> </a:t>
            </a:r>
            <a:r>
              <a:rPr lang="ru-RU" sz="4400" dirty="0"/>
              <a:t>из </a:t>
            </a:r>
            <a:r>
              <a:rPr lang="en-US" sz="4400" dirty="0" err="1"/>
              <a:t>nltk</a:t>
            </a:r>
            <a:endParaRPr lang="ru-RU" sz="4400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687975" y="1053491"/>
            <a:ext cx="10394707" cy="4321094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ru-RU" cap="none" dirty="0">
                <a:latin typeface="Arial" panose="020B0604020202020204" pitchFamily="34" charset="0"/>
                <a:cs typeface="Arial" panose="020B0604020202020204" pitchFamily="34" charset="0"/>
              </a:rPr>
              <a:t>Пример из словаря лексем, относящихся к фрейму: </a:t>
            </a: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print (</a:t>
            </a:r>
            <a:r>
              <a:rPr lang="en-US" cap="none" dirty="0" err="1">
                <a:latin typeface="Arial" panose="020B0604020202020204" pitchFamily="34" charset="0"/>
                <a:cs typeface="Arial" panose="020B0604020202020204" pitchFamily="34" charset="0"/>
              </a:rPr>
              <a:t>Placing.lexUnit</a:t>
            </a: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['</a:t>
            </a:r>
            <a:r>
              <a:rPr lang="en-US" cap="none" dirty="0" err="1">
                <a:latin typeface="Arial" panose="020B0604020202020204" pitchFamily="34" charset="0"/>
                <a:cs typeface="Arial" panose="020B0604020202020204" pitchFamily="34" charset="0"/>
              </a:rPr>
              <a:t>package.v</a:t>
            </a: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'])</a:t>
            </a:r>
            <a:endParaRPr lang="ru-RU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</a:pP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lexical unit (5356): </a:t>
            </a:r>
            <a:r>
              <a:rPr lang="en-US" cap="none" dirty="0" err="1">
                <a:latin typeface="Arial" panose="020B0604020202020204" pitchFamily="34" charset="0"/>
                <a:cs typeface="Arial" panose="020B0604020202020204" pitchFamily="34" charset="0"/>
              </a:rPr>
              <a:t>package.v</a:t>
            </a:r>
            <a:endParaRPr lang="en-US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</a:pP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[definition]</a:t>
            </a:r>
            <a:r>
              <a:rPr lang="ru-RU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COD: put into a box or wrapping.</a:t>
            </a:r>
          </a:p>
          <a:p>
            <a:pPr>
              <a:spcBef>
                <a:spcPts val="0"/>
              </a:spcBef>
            </a:pP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[frame] Placing(62)</a:t>
            </a:r>
          </a:p>
          <a:p>
            <a:pPr>
              <a:spcBef>
                <a:spcPts val="0"/>
              </a:spcBef>
            </a:pP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cap="none" dirty="0" err="1">
                <a:latin typeface="Arial" panose="020B0604020202020204" pitchFamily="34" charset="0"/>
                <a:cs typeface="Arial" panose="020B0604020202020204" pitchFamily="34" charset="0"/>
              </a:rPr>
              <a:t>incorporatedFE</a:t>
            </a: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] Goal</a:t>
            </a:r>
          </a:p>
          <a:p>
            <a:pPr>
              <a:spcBef>
                <a:spcPts val="0"/>
              </a:spcBef>
            </a:pP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[POS] V</a:t>
            </a:r>
          </a:p>
          <a:p>
            <a:pPr>
              <a:spcBef>
                <a:spcPts val="0"/>
              </a:spcBef>
            </a:pP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[status] </a:t>
            </a:r>
            <a:r>
              <a:rPr lang="en-US" cap="none" dirty="0" err="1">
                <a:latin typeface="Arial" panose="020B0604020202020204" pitchFamily="34" charset="0"/>
                <a:cs typeface="Arial" panose="020B0604020202020204" pitchFamily="34" charset="0"/>
              </a:rPr>
              <a:t>Finished_Initial</a:t>
            </a:r>
            <a:endParaRPr lang="en-US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</a:pP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[lexemes] package/V</a:t>
            </a:r>
          </a:p>
          <a:p>
            <a:pPr>
              <a:spcBef>
                <a:spcPts val="0"/>
              </a:spcBef>
            </a:pP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cap="none" dirty="0" err="1">
                <a:latin typeface="Arial" panose="020B0604020202020204" pitchFamily="34" charset="0"/>
                <a:cs typeface="Arial" panose="020B0604020202020204" pitchFamily="34" charset="0"/>
              </a:rPr>
              <a:t>semTypes</a:t>
            </a: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] 0 semantic types</a:t>
            </a:r>
          </a:p>
          <a:p>
            <a:pPr>
              <a:spcBef>
                <a:spcPts val="0"/>
              </a:spcBef>
            </a:pP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[URL] https://framenet2.icsi.berkeley.edu/fnReports/data/lu/lu5356.xml</a:t>
            </a:r>
          </a:p>
          <a:p>
            <a:pPr>
              <a:spcBef>
                <a:spcPts val="0"/>
              </a:spcBef>
            </a:pP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cap="none" dirty="0" err="1">
                <a:latin typeface="Arial" panose="020B0604020202020204" pitchFamily="34" charset="0"/>
                <a:cs typeface="Arial" panose="020B0604020202020204" pitchFamily="34" charset="0"/>
              </a:rPr>
              <a:t>subCorpus</a:t>
            </a: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] 18 </a:t>
            </a:r>
            <a:r>
              <a:rPr lang="en-US" cap="none" dirty="0" err="1">
                <a:latin typeface="Arial" panose="020B0604020202020204" pitchFamily="34" charset="0"/>
                <a:cs typeface="Arial" panose="020B0604020202020204" pitchFamily="34" charset="0"/>
              </a:rPr>
              <a:t>subcorpora</a:t>
            </a:r>
            <a:r>
              <a:rPr lang="ru-RU" cap="none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V-570-s20-np-ppin, V-570-s20-np-ppinto, V-570-s20-np-ppwith</a:t>
            </a:r>
            <a:r>
              <a:rPr lang="ru-RU" cap="none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lang="en-US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</a:pP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[exemplars] 9 sentences across all </a:t>
            </a:r>
            <a:r>
              <a:rPr lang="en-US" cap="none" dirty="0" err="1">
                <a:latin typeface="Arial" panose="020B0604020202020204" pitchFamily="34" charset="0"/>
                <a:cs typeface="Arial" panose="020B0604020202020204" pitchFamily="34" charset="0"/>
              </a:rPr>
              <a:t>subcorpora</a:t>
            </a:r>
            <a:endParaRPr lang="ru-RU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581996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Framenet</a:t>
            </a:r>
            <a:r>
              <a:rPr lang="en-US" dirty="0"/>
              <a:t> </a:t>
            </a:r>
            <a:r>
              <a:rPr lang="ru-RU" dirty="0"/>
              <a:t>из </a:t>
            </a:r>
            <a:r>
              <a:rPr lang="en-US" dirty="0" err="1"/>
              <a:t>nltk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u="sng" cap="none" dirty="0">
                <a:latin typeface="Arial" panose="020B0604020202020204" pitchFamily="34" charset="0"/>
                <a:cs typeface="Arial" panose="020B0604020202020204" pitchFamily="34" charset="0"/>
              </a:rPr>
              <a:t>Практическое задание:</a:t>
            </a:r>
          </a:p>
          <a:p>
            <a:pPr marL="0" indent="0">
              <a:buNone/>
            </a:pPr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1) Найдите все ядерные элементы фрейма </a:t>
            </a:r>
            <a:r>
              <a:rPr lang="en-US" sz="2400" cap="none" dirty="0">
                <a:latin typeface="Arial" panose="020B0604020202020204" pitchFamily="34" charset="0"/>
                <a:cs typeface="Arial" panose="020B0604020202020204" pitchFamily="34" charset="0"/>
              </a:rPr>
              <a:t>Removing</a:t>
            </a:r>
            <a:endParaRPr lang="ru-RU" sz="2400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400" cap="none" dirty="0">
                <a:latin typeface="Arial" panose="020B0604020202020204" pitchFamily="34" charset="0"/>
                <a:cs typeface="Arial" panose="020B0604020202020204" pitchFamily="34" charset="0"/>
              </a:rPr>
              <a:t>2) </a:t>
            </a:r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Найдите 5 примеров употребления лексемы </a:t>
            </a:r>
            <a:r>
              <a:rPr lang="en-US" sz="2400" cap="none" dirty="0" err="1">
                <a:latin typeface="Arial" panose="020B0604020202020204" pitchFamily="34" charset="0"/>
                <a:cs typeface="Arial" panose="020B0604020202020204" pitchFamily="34" charset="0"/>
              </a:rPr>
              <a:t>take.v</a:t>
            </a:r>
            <a:r>
              <a:rPr lang="en-US" sz="24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из фрейма </a:t>
            </a:r>
            <a:r>
              <a:rPr lang="en-US" sz="2400" cap="none" dirty="0">
                <a:latin typeface="Arial" panose="020B0604020202020204" pitchFamily="34" charset="0"/>
                <a:cs typeface="Arial" panose="020B0604020202020204" pitchFamily="34" charset="0"/>
              </a:rPr>
              <a:t>Removing </a:t>
            </a:r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(с разметкой)</a:t>
            </a:r>
          </a:p>
          <a:p>
            <a:pPr marL="0" indent="0">
              <a:buNone/>
            </a:pPr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3) Найдите все фреймы, в которых </a:t>
            </a:r>
            <a:r>
              <a:rPr lang="en-US" sz="2400" cap="none" dirty="0">
                <a:latin typeface="Arial" panose="020B0604020202020204" pitchFamily="34" charset="0"/>
                <a:cs typeface="Arial" panose="020B0604020202020204" pitchFamily="34" charset="0"/>
              </a:rPr>
              <a:t>Source </a:t>
            </a:r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входит в число ядерных элементов</a:t>
            </a:r>
          </a:p>
        </p:txBody>
      </p:sp>
    </p:spTree>
    <p:extLst>
      <p:ext uri="{BB962C8B-B14F-4D97-AF65-F5344CB8AC3E}">
        <p14:creationId xmlns:p14="http://schemas.microsoft.com/office/powerpoint/2010/main" val="19197876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685800" y="1364566"/>
            <a:ext cx="10394707" cy="40100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cap="none" dirty="0">
                <a:latin typeface="Arial" panose="020B0604020202020204" pitchFamily="34" charset="0"/>
                <a:cs typeface="Arial" panose="020B0604020202020204" pitchFamily="34" charset="0"/>
              </a:rPr>
              <a:t>Аналог </a:t>
            </a:r>
            <a:r>
              <a:rPr lang="ru-RU" sz="2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ФреймНета</a:t>
            </a:r>
            <a:r>
              <a:rPr lang="ru-RU" sz="2800" cap="none" dirty="0">
                <a:latin typeface="Arial" panose="020B0604020202020204" pitchFamily="34" charset="0"/>
                <a:cs typeface="Arial" panose="020B0604020202020204" pitchFamily="34" charset="0"/>
              </a:rPr>
              <a:t> для русского языка:</a:t>
            </a:r>
          </a:p>
          <a:p>
            <a:r>
              <a:rPr lang="en-US" sz="2800" cap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http://www.framebank.ru/</a:t>
            </a:r>
            <a:endParaRPr lang="ru-RU" sz="2800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615130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Semantic role labeling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Проблема, наоборот, не порождения, а понимания текста</a:t>
            </a:r>
          </a:p>
          <a:p>
            <a:r>
              <a:rPr lang="en-US" sz="2400" cap="none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http://www.ark.cs.cmu.edu/SEMAFOR</a:t>
            </a:r>
            <a:endParaRPr lang="ru-RU" sz="2400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Как строятся такие системы?</a:t>
            </a:r>
          </a:p>
        </p:txBody>
      </p:sp>
    </p:spTree>
    <p:extLst>
      <p:ext uri="{BB962C8B-B14F-4D97-AF65-F5344CB8AC3E}">
        <p14:creationId xmlns:p14="http://schemas.microsoft.com/office/powerpoint/2010/main" val="407436218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271A82-5D8E-47EF-B005-59063955E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9075"/>
            <a:ext cx="5693423" cy="1325563"/>
          </a:xfrm>
        </p:spPr>
        <p:txBody>
          <a:bodyPr>
            <a:noAutofit/>
          </a:bodyPr>
          <a:lstStyle/>
          <a:p>
            <a:r>
              <a:rPr lang="ru-RU" sz="4400" dirty="0"/>
              <a:t>Фреймовая разметка изображений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5A2A2D4-39C0-4C71-9EE0-CA0508ECC0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74371"/>
            <a:ext cx="5581650" cy="3788053"/>
          </a:xfrm>
        </p:spPr>
        <p:txBody>
          <a:bodyPr>
            <a:normAutofit fontScale="92500" lnSpcReduction="20000"/>
          </a:bodyPr>
          <a:lstStyle/>
          <a:p>
            <a:r>
              <a:rPr lang="en-US" sz="2400" cap="none" dirty="0">
                <a:latin typeface="MuseoSans"/>
              </a:rPr>
              <a:t>ImageNet</a:t>
            </a:r>
            <a:r>
              <a:rPr lang="ru-RU" sz="2400" cap="none" dirty="0">
                <a:latin typeface="MuseoSans"/>
              </a:rPr>
              <a:t> (</a:t>
            </a:r>
            <a:r>
              <a:rPr lang="en-US" sz="2400" cap="none" dirty="0">
                <a:latin typeface="MuseoSans"/>
              </a:rPr>
              <a:t>https://www.image-net.org/</a:t>
            </a:r>
            <a:r>
              <a:rPr lang="ru-RU" sz="2400" cap="none" dirty="0">
                <a:latin typeface="MuseoSans"/>
              </a:rPr>
              <a:t>)</a:t>
            </a:r>
            <a:r>
              <a:rPr lang="en-US" sz="2400" cap="none" dirty="0">
                <a:latin typeface="MuseoSans"/>
              </a:rPr>
              <a:t> – </a:t>
            </a:r>
            <a:r>
              <a:rPr lang="ru-RU" sz="2400" cap="none" dirty="0">
                <a:latin typeface="MuseoSans"/>
              </a:rPr>
              <a:t>база изображений, привязанных к иерархии </a:t>
            </a:r>
            <a:r>
              <a:rPr lang="en-US" sz="2400" cap="none" dirty="0">
                <a:latin typeface="MuseoSans"/>
              </a:rPr>
              <a:t>WordNet-a </a:t>
            </a:r>
            <a:r>
              <a:rPr lang="ru-RU" sz="2400" cap="none" dirty="0">
                <a:latin typeface="MuseoSans"/>
              </a:rPr>
              <a:t>(только для имен; используются для идентификации участников ситуаций)</a:t>
            </a:r>
          </a:p>
          <a:p>
            <a:r>
              <a:rPr lang="en-US" sz="2400" cap="none" dirty="0">
                <a:latin typeface="MuseoSans"/>
              </a:rPr>
              <a:t>Torrent et al. 2022.</a:t>
            </a:r>
            <a:r>
              <a:rPr lang="en-US" sz="2400" cap="none" dirty="0"/>
              <a:t> </a:t>
            </a:r>
            <a:r>
              <a:rPr lang="en-US" sz="2400" b="0" i="0" cap="none" dirty="0">
                <a:solidFill>
                  <a:srgbClr val="282828"/>
                </a:solidFill>
                <a:effectLst/>
                <a:latin typeface="MuseoSans"/>
              </a:rPr>
              <a:t>Representing Context in </a:t>
            </a:r>
            <a:r>
              <a:rPr lang="en-US" sz="2400" b="0" i="0" cap="none" dirty="0" err="1">
                <a:solidFill>
                  <a:srgbClr val="282828"/>
                </a:solidFill>
                <a:effectLst/>
                <a:latin typeface="MuseoSans"/>
              </a:rPr>
              <a:t>FrameNet</a:t>
            </a:r>
            <a:r>
              <a:rPr lang="en-US" sz="2400" b="0" i="0" cap="none" dirty="0">
                <a:solidFill>
                  <a:srgbClr val="282828"/>
                </a:solidFill>
                <a:effectLst/>
                <a:latin typeface="MuseoSans"/>
              </a:rPr>
              <a:t>: A Multidimensional, Multimodal Approach (</a:t>
            </a:r>
            <a:r>
              <a:rPr lang="en-US" sz="2400" b="0" i="0" cap="none" dirty="0" err="1">
                <a:solidFill>
                  <a:srgbClr val="282828"/>
                </a:solidFill>
                <a:effectLst/>
                <a:latin typeface="MuseoSans"/>
              </a:rPr>
              <a:t>FrameNet</a:t>
            </a:r>
            <a:r>
              <a:rPr lang="en-US" sz="2400" b="0" i="0" cap="none" dirty="0">
                <a:solidFill>
                  <a:srgbClr val="282828"/>
                </a:solidFill>
                <a:effectLst/>
                <a:latin typeface="MuseoSans"/>
              </a:rPr>
              <a:t>, </a:t>
            </a:r>
            <a:r>
              <a:rPr lang="ru-RU" sz="2400" b="0" i="0" cap="none" dirty="0">
                <a:solidFill>
                  <a:srgbClr val="282828"/>
                </a:solidFill>
                <a:effectLst/>
                <a:latin typeface="MuseoSans"/>
              </a:rPr>
              <a:t>обогащенный изображениями и видео-клипами)</a:t>
            </a:r>
            <a:endParaRPr lang="en-US" sz="2400" b="0" i="0" cap="none" dirty="0">
              <a:solidFill>
                <a:srgbClr val="282828"/>
              </a:solidFill>
              <a:effectLst/>
              <a:latin typeface="MuseoSans"/>
            </a:endParaRPr>
          </a:p>
          <a:p>
            <a:r>
              <a:rPr lang="en-US" sz="2400" cap="none" dirty="0">
                <a:solidFill>
                  <a:srgbClr val="282828"/>
                </a:solidFill>
                <a:latin typeface="MuseoSans"/>
              </a:rPr>
              <a:t>Visual Semantic Role Labeling (</a:t>
            </a:r>
            <a:r>
              <a:rPr lang="en-US" sz="2400" cap="none" dirty="0" err="1">
                <a:solidFill>
                  <a:srgbClr val="282828"/>
                </a:solidFill>
                <a:latin typeface="MuseoSans"/>
              </a:rPr>
              <a:t>vSRL</a:t>
            </a:r>
            <a:r>
              <a:rPr lang="en-US" sz="2400" cap="none" dirty="0">
                <a:solidFill>
                  <a:srgbClr val="282828"/>
                </a:solidFill>
                <a:latin typeface="MuseoSans"/>
              </a:rPr>
              <a:t>)</a:t>
            </a:r>
            <a:endParaRPr lang="en-US" sz="2400" b="0" i="0" cap="none" dirty="0">
              <a:solidFill>
                <a:srgbClr val="282828"/>
              </a:solidFill>
              <a:effectLst/>
              <a:latin typeface="MuseoSans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080EA8D-C09D-4CCC-BC6A-9DC9476573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3224" y="0"/>
            <a:ext cx="4836173" cy="556242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BDA8AB7-3053-4FAB-814B-629167C943E4}"/>
              </a:ext>
            </a:extLst>
          </p:cNvPr>
          <p:cNvSpPr txBox="1"/>
          <p:nvPr/>
        </p:nvSpPr>
        <p:spPr>
          <a:xfrm>
            <a:off x="6826898" y="5583855"/>
            <a:ext cx="3153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Silberer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&amp;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Pinkal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2018)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14015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6438" y="404446"/>
            <a:ext cx="11000934" cy="1151965"/>
          </a:xfrm>
        </p:spPr>
        <p:txBody>
          <a:bodyPr>
            <a:normAutofit fontScale="90000"/>
          </a:bodyPr>
          <a:lstStyle/>
          <a:p>
            <a:r>
              <a:rPr lang="ru-RU" dirty="0"/>
              <a:t>Что такое «правильное» предложение?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685801" y="1814733"/>
            <a:ext cx="3900268" cy="3616123"/>
          </a:xfrm>
        </p:spPr>
        <p:txBody>
          <a:bodyPr>
            <a:normAutofit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Мальчик спит</a:t>
            </a:r>
          </a:p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Собака ест мясо</a:t>
            </a:r>
          </a:p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Кошка пьет вода</a:t>
            </a:r>
          </a:p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мальчик чихает кошку</a:t>
            </a:r>
          </a:p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Вода пьет кошку</a:t>
            </a:r>
          </a:p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Суп чихает</a:t>
            </a:r>
          </a:p>
          <a:p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4586069" y="1814732"/>
            <a:ext cx="6420728" cy="36161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Ок</a:t>
            </a:r>
          </a:p>
          <a:p>
            <a:pPr marL="0" indent="0">
              <a:buNone/>
            </a:pPr>
            <a:r>
              <a:rPr lang="ru-RU" b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ок</a:t>
            </a:r>
            <a:endParaRPr lang="ru-RU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ru-RU" cap="none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Грамматические ограничения</a:t>
            </a:r>
          </a:p>
          <a:p>
            <a:pPr marL="0" indent="0">
              <a:buNone/>
            </a:pPr>
            <a:r>
              <a:rPr lang="ru-RU" cap="none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Грамматические ограничения</a:t>
            </a:r>
          </a:p>
          <a:p>
            <a:pPr marL="0" indent="0">
              <a:buNone/>
            </a:pPr>
            <a:r>
              <a:rPr lang="ru-RU" cap="none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Семантические ограничения</a:t>
            </a:r>
          </a:p>
          <a:p>
            <a:pPr marL="0" indent="0">
              <a:buNone/>
            </a:pPr>
            <a:r>
              <a:rPr lang="ru-RU" cap="none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Семантические ограничения</a:t>
            </a:r>
          </a:p>
          <a:p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44062" y="5689176"/>
            <a:ext cx="86797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Ср. Н. Хомский: </a:t>
            </a:r>
            <a:r>
              <a:rPr lang="ru-RU" sz="24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Бесцветные зеленые идеи яростно спят</a:t>
            </a:r>
          </a:p>
        </p:txBody>
      </p:sp>
    </p:spTree>
    <p:extLst>
      <p:ext uri="{BB962C8B-B14F-4D97-AF65-F5344CB8AC3E}">
        <p14:creationId xmlns:p14="http://schemas.microsoft.com/office/powerpoint/2010/main" val="1496688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build="p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Грамматическая правильность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605884"/>
          </a:xfrm>
        </p:spPr>
        <p:txBody>
          <a:bodyPr>
            <a:normAutofit/>
          </a:bodyPr>
          <a:lstStyle/>
          <a:p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Переходные </a:t>
            </a:r>
            <a:r>
              <a:rPr lang="en-US" sz="2400" cap="none" dirty="0">
                <a:latin typeface="Arial" panose="020B0604020202020204" pitchFamily="34" charset="0"/>
                <a:cs typeface="Arial" panose="020B0604020202020204" pitchFamily="34" charset="0"/>
              </a:rPr>
              <a:t>vs. </a:t>
            </a:r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Непереходные глаголы</a:t>
            </a:r>
          </a:p>
          <a:p>
            <a:pPr marL="0" indent="0">
              <a:buNone/>
              <a:tabLst>
                <a:tab pos="6991350" algn="l"/>
              </a:tabLst>
            </a:pPr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Переходные</a:t>
            </a:r>
            <a:r>
              <a:rPr lang="en-US" sz="2400" cap="none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2400" cap="none" dirty="0" err="1">
                <a:latin typeface="Arial" panose="020B0604020202020204" pitchFamily="34" charset="0"/>
                <a:cs typeface="Arial" panose="020B0604020202020204" pitchFamily="34" charset="0"/>
              </a:rPr>
              <a:t>tr</a:t>
            </a:r>
            <a:r>
              <a:rPr lang="en-US" sz="2400" cap="none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:  </a:t>
            </a:r>
            <a:r>
              <a:rPr lang="ru-RU" sz="2400" i="1" cap="none" dirty="0">
                <a:latin typeface="Arial" panose="020B0604020202020204" pitchFamily="34" charset="0"/>
                <a:cs typeface="Arial" panose="020B0604020202020204" pitchFamily="34" charset="0"/>
              </a:rPr>
              <a:t>наливает, ест, пьет, видит	</a:t>
            </a:r>
            <a:r>
              <a:rPr lang="en-US" sz="2400" b="1" cap="none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 </a:t>
            </a:r>
            <a:r>
              <a:rPr lang="en-US" sz="2400" b="1" cap="none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n-US" sz="2400" b="1" cap="none" baseline="-250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</a:t>
            </a:r>
            <a:r>
              <a:rPr lang="en-US" sz="2400" b="1" cap="none" baseline="-250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cap="none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endParaRPr lang="ru-RU" sz="2400" b="1" i="1" cap="none" baseline="-250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  <a:tabLst>
                <a:tab pos="6991350" algn="l"/>
              </a:tabLst>
            </a:pPr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Непереходные</a:t>
            </a:r>
            <a:r>
              <a:rPr lang="en-US" sz="2400" cap="none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2400" cap="none" dirty="0" err="1">
                <a:latin typeface="Arial" panose="020B0604020202020204" pitchFamily="34" charset="0"/>
                <a:cs typeface="Arial" panose="020B0604020202020204" pitchFamily="34" charset="0"/>
              </a:rPr>
              <a:t>intr</a:t>
            </a:r>
            <a:r>
              <a:rPr lang="en-US" sz="2400" cap="none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ru-RU" sz="2400" i="1" cap="none" dirty="0">
                <a:latin typeface="Arial" panose="020B0604020202020204" pitchFamily="34" charset="0"/>
                <a:cs typeface="Arial" panose="020B0604020202020204" pitchFamily="34" charset="0"/>
              </a:rPr>
              <a:t>спит, чихает</a:t>
            </a:r>
            <a:r>
              <a:rPr lang="en-US" sz="2400" i="1" cap="none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400" b="1" cap="none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 </a:t>
            </a:r>
            <a:r>
              <a:rPr lang="en-US" sz="2400" b="1" cap="none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n-US" sz="2400" b="1" cap="none" baseline="-250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</a:t>
            </a:r>
            <a:endParaRPr lang="ru-RU" sz="2400" b="1" cap="none" baseline="-250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ru-RU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Дополнительная сложность:</a:t>
            </a:r>
          </a:p>
          <a:p>
            <a:pPr marL="0" indent="0">
              <a:buNone/>
            </a:pPr>
            <a:r>
              <a:rPr lang="en-US" sz="2400" cap="none" baseline="30000" dirty="0">
                <a:latin typeface="Arial" panose="020B0604020202020204" pitchFamily="34" charset="0"/>
                <a:cs typeface="Arial" panose="020B0604020202020204" pitchFamily="34" charset="0"/>
              </a:rPr>
              <a:t>OK</a:t>
            </a:r>
            <a:r>
              <a:rPr lang="ru-RU" sz="2400" i="1" cap="none" dirty="0">
                <a:latin typeface="Arial" panose="020B0604020202020204" pitchFamily="34" charset="0"/>
                <a:cs typeface="Arial" panose="020B0604020202020204" pitchFamily="34" charset="0"/>
              </a:rPr>
              <a:t>Мальчик ест</a:t>
            </a:r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cap="none" dirty="0">
                <a:latin typeface="Arial" panose="020B0604020202020204" pitchFamily="34" charset="0"/>
                <a:cs typeface="Arial" panose="020B0604020202020204" pitchFamily="34" charset="0"/>
              </a:rPr>
              <a:t>&amp;</a:t>
            </a:r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cap="none" baseline="30000" dirty="0">
                <a:latin typeface="Arial" panose="020B0604020202020204" pitchFamily="34" charset="0"/>
                <a:cs typeface="Arial" panose="020B0604020202020204" pitchFamily="34" charset="0"/>
              </a:rPr>
              <a:t>OK</a:t>
            </a:r>
            <a:r>
              <a:rPr lang="ru-RU" sz="2400" i="1" cap="none" dirty="0">
                <a:latin typeface="Arial" panose="020B0604020202020204" pitchFamily="34" charset="0"/>
                <a:cs typeface="Arial" panose="020B0604020202020204" pitchFamily="34" charset="0"/>
              </a:rPr>
              <a:t>Мальчик пьет</a:t>
            </a:r>
            <a:r>
              <a:rPr lang="en-US" sz="2400" cap="none" dirty="0">
                <a:latin typeface="Arial" panose="020B0604020202020204" pitchFamily="34" charset="0"/>
                <a:cs typeface="Arial" panose="020B0604020202020204" pitchFamily="34" charset="0"/>
              </a:rPr>
              <a:t> VS. *</a:t>
            </a:r>
            <a:r>
              <a:rPr lang="ru-RU" sz="2400" i="1" cap="none" dirty="0">
                <a:latin typeface="Arial" panose="020B0604020202020204" pitchFamily="34" charset="0"/>
                <a:cs typeface="Arial" panose="020B0604020202020204" pitchFamily="34" charset="0"/>
              </a:rPr>
              <a:t>Мальчик наливает</a:t>
            </a:r>
          </a:p>
        </p:txBody>
      </p:sp>
    </p:spTree>
    <p:extLst>
      <p:ext uri="{BB962C8B-B14F-4D97-AF65-F5344CB8AC3E}">
        <p14:creationId xmlns:p14="http://schemas.microsoft.com/office/powerpoint/2010/main" val="6320569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Грамматическая правильность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ru-RU" cap="none" dirty="0">
                <a:latin typeface="Arial" panose="020B0604020202020204" pitchFamily="34" charset="0"/>
                <a:cs typeface="Arial" panose="020B0604020202020204" pitchFamily="34" charset="0"/>
              </a:rPr>
              <a:t>Именительный </a:t>
            </a: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vs. </a:t>
            </a:r>
            <a:r>
              <a:rPr lang="ru-RU" cap="none" dirty="0">
                <a:latin typeface="Arial" panose="020B0604020202020204" pitchFamily="34" charset="0"/>
                <a:cs typeface="Arial" panose="020B0604020202020204" pitchFamily="34" charset="0"/>
              </a:rPr>
              <a:t>Винительный падеж</a:t>
            </a:r>
          </a:p>
          <a:p>
            <a:pPr marL="0" indent="0">
              <a:buNone/>
            </a:pPr>
            <a:r>
              <a:rPr lang="ru-RU" cap="none" dirty="0">
                <a:latin typeface="Arial" panose="020B0604020202020204" pitchFamily="34" charset="0"/>
                <a:cs typeface="Arial" panose="020B0604020202020204" pitchFamily="34" charset="0"/>
              </a:rPr>
              <a:t>Именительный (</a:t>
            </a: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nom</a:t>
            </a:r>
            <a:r>
              <a:rPr lang="ru-RU" cap="none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ru-RU" i="1" cap="none" dirty="0">
                <a:latin typeface="Arial" panose="020B0604020202020204" pitchFamily="34" charset="0"/>
                <a:cs typeface="Arial" panose="020B0604020202020204" pitchFamily="34" charset="0"/>
              </a:rPr>
              <a:t>мальчик, девочка, кошка, собака, вода, кофе, суп, мясо</a:t>
            </a:r>
          </a:p>
          <a:p>
            <a:pPr marL="0" indent="0">
              <a:buNone/>
            </a:pPr>
            <a:r>
              <a:rPr lang="ru-RU" cap="none" dirty="0">
                <a:latin typeface="Arial" panose="020B0604020202020204" pitchFamily="34" charset="0"/>
                <a:cs typeface="Arial" panose="020B0604020202020204" pitchFamily="34" charset="0"/>
              </a:rPr>
              <a:t>Винительный (</a:t>
            </a:r>
            <a:r>
              <a:rPr lang="en-US" cap="none" dirty="0" err="1">
                <a:latin typeface="Arial" panose="020B0604020202020204" pitchFamily="34" charset="0"/>
                <a:cs typeface="Arial" panose="020B0604020202020204" pitchFamily="34" charset="0"/>
              </a:rPr>
              <a:t>acc</a:t>
            </a:r>
            <a:r>
              <a:rPr lang="ru-RU" cap="none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ru-RU" i="1" cap="none" dirty="0">
                <a:latin typeface="Arial" panose="020B0604020202020204" pitchFamily="34" charset="0"/>
                <a:cs typeface="Arial" panose="020B0604020202020204" pitchFamily="34" charset="0"/>
              </a:rPr>
              <a:t>мальчика, девочку, кошку, собаку, воду, кофе, суп, мясо</a:t>
            </a:r>
          </a:p>
          <a:p>
            <a:pPr marL="0" indent="0">
              <a:buNone/>
            </a:pPr>
            <a:endParaRPr lang="ru-RU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  <a:tabLst>
                <a:tab pos="2419350" algn="l"/>
              </a:tabLst>
            </a:pPr>
            <a:r>
              <a:rPr lang="en-US" sz="2400" b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2400" b="1" cap="none" baseline="-250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nom</a:t>
            </a:r>
            <a:r>
              <a:rPr lang="en-US" sz="2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n-US" sz="2400" b="1" cap="none" baseline="-250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</a:t>
            </a:r>
            <a:r>
              <a:rPr lang="ru-RU" sz="2400" b="1" cap="none" baseline="-250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ru-RU" sz="2400" i="1" cap="none" dirty="0">
                <a:latin typeface="Arial" panose="020B0604020202020204" pitchFamily="34" charset="0"/>
                <a:cs typeface="Arial" panose="020B0604020202020204" pitchFamily="34" charset="0"/>
              </a:rPr>
              <a:t>Девочка спит</a:t>
            </a:r>
            <a:endParaRPr lang="en-US" sz="2400" cap="none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  <a:tabLst>
                <a:tab pos="2419350" algn="l"/>
              </a:tabLst>
            </a:pPr>
            <a:r>
              <a:rPr lang="en-US" sz="2400" b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2400" b="1" cap="none" baseline="-250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nom</a:t>
            </a:r>
            <a:r>
              <a:rPr lang="en-US" sz="2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n-US" sz="2400" b="1" cap="none" baseline="-250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</a:t>
            </a:r>
            <a:r>
              <a:rPr lang="en-US" sz="2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2400" b="1" cap="none" baseline="-250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</a:t>
            </a:r>
            <a:r>
              <a:rPr lang="ru-RU" sz="2400" b="1" cap="none" baseline="-250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ru-RU" sz="2400" i="1" cap="none" dirty="0">
                <a:latin typeface="Arial" panose="020B0604020202020204" pitchFamily="34" charset="0"/>
                <a:cs typeface="Arial" panose="020B0604020202020204" pitchFamily="34" charset="0"/>
              </a:rPr>
              <a:t>Мальчик видит девочку</a:t>
            </a:r>
            <a:endParaRPr lang="en-US" sz="2400" i="1" cap="none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41210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Грамматическая правильность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896815" y="1837765"/>
            <a:ext cx="10394707" cy="3817447"/>
          </a:xfrm>
        </p:spPr>
        <p:txBody>
          <a:bodyPr numCol="2">
            <a:normAutofit/>
          </a:bodyPr>
          <a:lstStyle/>
          <a:p>
            <a:r>
              <a:rPr lang="ru-RU" cap="none" dirty="0">
                <a:latin typeface="Arial" panose="020B0604020202020204" pitchFamily="34" charset="0"/>
                <a:cs typeface="Arial" panose="020B0604020202020204" pitchFamily="34" charset="0"/>
              </a:rPr>
              <a:t>мальчик</a:t>
            </a: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, N, nom</a:t>
            </a:r>
          </a:p>
          <a:p>
            <a:r>
              <a:rPr lang="ru-RU" cap="none" dirty="0">
                <a:latin typeface="Arial" panose="020B0604020202020204" pitchFamily="34" charset="0"/>
                <a:cs typeface="Arial" panose="020B0604020202020204" pitchFamily="34" charset="0"/>
              </a:rPr>
              <a:t>мальчика, </a:t>
            </a: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N, </a:t>
            </a:r>
            <a:r>
              <a:rPr lang="en-US" cap="none" dirty="0" err="1">
                <a:latin typeface="Arial" panose="020B0604020202020204" pitchFamily="34" charset="0"/>
                <a:cs typeface="Arial" panose="020B0604020202020204" pitchFamily="34" charset="0"/>
              </a:rPr>
              <a:t>acc</a:t>
            </a:r>
            <a:endParaRPr lang="en-US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cap="none" dirty="0">
                <a:latin typeface="Arial" panose="020B0604020202020204" pitchFamily="34" charset="0"/>
                <a:cs typeface="Arial" panose="020B0604020202020204" pitchFamily="34" charset="0"/>
              </a:rPr>
              <a:t>девочка, </a:t>
            </a: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N, nom</a:t>
            </a:r>
          </a:p>
          <a:p>
            <a:r>
              <a:rPr lang="ru-RU" cap="none" dirty="0">
                <a:latin typeface="Arial" panose="020B0604020202020204" pitchFamily="34" charset="0"/>
                <a:cs typeface="Arial" panose="020B0604020202020204" pitchFamily="34" charset="0"/>
              </a:rPr>
              <a:t>девочку, </a:t>
            </a: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N, </a:t>
            </a:r>
            <a:r>
              <a:rPr lang="en-US" cap="none" dirty="0" err="1">
                <a:latin typeface="Arial" panose="020B0604020202020204" pitchFamily="34" charset="0"/>
                <a:cs typeface="Arial" panose="020B0604020202020204" pitchFamily="34" charset="0"/>
              </a:rPr>
              <a:t>acc</a:t>
            </a:r>
            <a:endParaRPr lang="en-US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cap="none" dirty="0">
                <a:latin typeface="Arial" panose="020B0604020202020204" pitchFamily="34" charset="0"/>
                <a:cs typeface="Arial" panose="020B0604020202020204" pitchFamily="34" charset="0"/>
              </a:rPr>
              <a:t>кофе, </a:t>
            </a: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N, nom</a:t>
            </a:r>
          </a:p>
          <a:p>
            <a:r>
              <a:rPr lang="ru-RU" cap="none" dirty="0">
                <a:latin typeface="Arial" panose="020B0604020202020204" pitchFamily="34" charset="0"/>
                <a:cs typeface="Arial" panose="020B0604020202020204" pitchFamily="34" charset="0"/>
              </a:rPr>
              <a:t>кофе, </a:t>
            </a: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N, </a:t>
            </a:r>
            <a:r>
              <a:rPr lang="en-US" cap="none" dirty="0" err="1">
                <a:latin typeface="Arial" panose="020B0604020202020204" pitchFamily="34" charset="0"/>
                <a:cs typeface="Arial" panose="020B0604020202020204" pitchFamily="34" charset="0"/>
              </a:rPr>
              <a:t>acc</a:t>
            </a:r>
            <a:endParaRPr lang="ru-RU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lang="ru-RU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cap="none" dirty="0">
                <a:latin typeface="Arial" panose="020B0604020202020204" pitchFamily="34" charset="0"/>
                <a:cs typeface="Arial" panose="020B0604020202020204" pitchFamily="34" charset="0"/>
              </a:rPr>
              <a:t>наливать, </a:t>
            </a: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V, </a:t>
            </a:r>
            <a:r>
              <a:rPr lang="en-US" cap="none" dirty="0" err="1">
                <a:latin typeface="Arial" panose="020B0604020202020204" pitchFamily="34" charset="0"/>
                <a:cs typeface="Arial" panose="020B0604020202020204" pitchFamily="34" charset="0"/>
              </a:rPr>
              <a:t>tr</a:t>
            </a:r>
            <a:endParaRPr lang="en-US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cap="none" dirty="0">
                <a:latin typeface="Arial" panose="020B0604020202020204" pitchFamily="34" charset="0"/>
                <a:cs typeface="Arial" panose="020B0604020202020204" pitchFamily="34" charset="0"/>
              </a:rPr>
              <a:t>чихать, </a:t>
            </a: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V, </a:t>
            </a:r>
            <a:r>
              <a:rPr lang="en-US" cap="none" dirty="0" err="1">
                <a:latin typeface="Arial" panose="020B0604020202020204" pitchFamily="34" charset="0"/>
                <a:cs typeface="Arial" panose="020B0604020202020204" pitchFamily="34" charset="0"/>
              </a:rPr>
              <a:t>intr</a:t>
            </a:r>
            <a:endParaRPr lang="en-US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cap="none" dirty="0">
                <a:latin typeface="Arial" panose="020B0604020202020204" pitchFamily="34" charset="0"/>
                <a:cs typeface="Arial" panose="020B0604020202020204" pitchFamily="34" charset="0"/>
              </a:rPr>
              <a:t>спать, </a:t>
            </a: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V, </a:t>
            </a:r>
            <a:r>
              <a:rPr lang="en-US" cap="none" dirty="0" err="1">
                <a:latin typeface="Arial" panose="020B0604020202020204" pitchFamily="34" charset="0"/>
                <a:cs typeface="Arial" panose="020B0604020202020204" pitchFamily="34" charset="0"/>
              </a:rPr>
              <a:t>intr</a:t>
            </a:r>
            <a:endParaRPr lang="en-US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cap="none" dirty="0">
                <a:latin typeface="Arial" panose="020B0604020202020204" pitchFamily="34" charset="0"/>
                <a:cs typeface="Arial" panose="020B0604020202020204" pitchFamily="34" charset="0"/>
              </a:rPr>
              <a:t>есть, </a:t>
            </a: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V, </a:t>
            </a:r>
            <a:r>
              <a:rPr lang="en-US" cap="none" dirty="0" err="1">
                <a:latin typeface="Arial" panose="020B0604020202020204" pitchFamily="34" charset="0"/>
                <a:cs typeface="Arial" panose="020B0604020202020204" pitchFamily="34" charset="0"/>
              </a:rPr>
              <a:t>tr</a:t>
            </a: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cap="none" dirty="0" err="1">
                <a:latin typeface="Arial" panose="020B0604020202020204" pitchFamily="34" charset="0"/>
                <a:cs typeface="Arial" panose="020B0604020202020204" pitchFamily="34" charset="0"/>
              </a:rPr>
              <a:t>intr</a:t>
            </a:r>
            <a:endParaRPr lang="en-US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cap="none" dirty="0">
                <a:latin typeface="Arial" panose="020B0604020202020204" pitchFamily="34" charset="0"/>
                <a:cs typeface="Arial" panose="020B0604020202020204" pitchFamily="34" charset="0"/>
              </a:rPr>
              <a:t>пить</a:t>
            </a: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, V, </a:t>
            </a:r>
            <a:r>
              <a:rPr lang="en-US" cap="none" dirty="0" err="1">
                <a:latin typeface="Arial" panose="020B0604020202020204" pitchFamily="34" charset="0"/>
                <a:cs typeface="Arial" panose="020B0604020202020204" pitchFamily="34" charset="0"/>
              </a:rPr>
              <a:t>tr</a:t>
            </a: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cap="none" dirty="0" err="1">
                <a:latin typeface="Arial" panose="020B0604020202020204" pitchFamily="34" charset="0"/>
                <a:cs typeface="Arial" panose="020B0604020202020204" pitchFamily="34" charset="0"/>
              </a:rPr>
              <a:t>intr</a:t>
            </a:r>
            <a:endParaRPr lang="ru-RU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97901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Главное мероприятие">
  <a:themeElements>
    <a:clrScheme name="Главное мероприятие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8FA751"/>
      </a:accent1>
      <a:accent2>
        <a:srgbClr val="629D7D"/>
      </a:accent2>
      <a:accent3>
        <a:srgbClr val="5A7AAB"/>
      </a:accent3>
      <a:accent4>
        <a:srgbClr val="AA618F"/>
      </a:accent4>
      <a:accent5>
        <a:srgbClr val="BA5445"/>
      </a:accent5>
      <a:accent6>
        <a:srgbClr val="C8A547"/>
      </a:accent6>
      <a:hlink>
        <a:srgbClr val="91BF1A"/>
      </a:hlink>
      <a:folHlink>
        <a:srgbClr val="ADBE82"/>
      </a:folHlink>
    </a:clrScheme>
    <a:fontScheme name="Главное мероприятие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лавное мероприятие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CF823853-53CC-4249-AEDB-2EA9F718B2D2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Главное мероприятие</Template>
  <TotalTime>7938</TotalTime>
  <Words>2951</Words>
  <Application>Microsoft Office PowerPoint</Application>
  <PresentationFormat>Широкоэкранный</PresentationFormat>
  <Paragraphs>527</Paragraphs>
  <Slides>59</Slides>
  <Notes>14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59</vt:i4>
      </vt:variant>
    </vt:vector>
  </HeadingPairs>
  <TitlesOfParts>
    <vt:vector size="64" baseType="lpstr">
      <vt:lpstr>Arial</vt:lpstr>
      <vt:lpstr>Calibri</vt:lpstr>
      <vt:lpstr>Impact</vt:lpstr>
      <vt:lpstr>MuseoSans</vt:lpstr>
      <vt:lpstr>Главное мероприятие</vt:lpstr>
      <vt:lpstr>Компьютерная лексикография</vt:lpstr>
      <vt:lpstr>О себе</vt:lpstr>
      <vt:lpstr>План курса</vt:lpstr>
      <vt:lpstr>лексикографические ресурсы: wordnet и framenet</vt:lpstr>
      <vt:lpstr>Игрушечная система генерации текста</vt:lpstr>
      <vt:lpstr>Что такое «правильное» предложение?</vt:lpstr>
      <vt:lpstr>Грамматическая правильность</vt:lpstr>
      <vt:lpstr>Грамматическая правильность</vt:lpstr>
      <vt:lpstr>Грамматическая правильность</vt:lpstr>
      <vt:lpstr>Семантическая правильность</vt:lpstr>
      <vt:lpstr>семантическая правильность</vt:lpstr>
      <vt:lpstr>классификация существительных</vt:lpstr>
      <vt:lpstr>тезаурусы</vt:lpstr>
      <vt:lpstr>Типы семантических отношений</vt:lpstr>
      <vt:lpstr>Типы семантических отношений</vt:lpstr>
      <vt:lpstr>   типы семантических отношений</vt:lpstr>
      <vt:lpstr>типы семантических отношений</vt:lpstr>
      <vt:lpstr>Семантические отношения</vt:lpstr>
      <vt:lpstr>Семантические отношения</vt:lpstr>
      <vt:lpstr>Wordnet</vt:lpstr>
      <vt:lpstr>семантические отношения в wordnet</vt:lpstr>
      <vt:lpstr>Wordnet</vt:lpstr>
      <vt:lpstr>Wordnet из Nltk</vt:lpstr>
      <vt:lpstr>синсет</vt:lpstr>
      <vt:lpstr>отношения между синсетами</vt:lpstr>
      <vt:lpstr>некоторые отношения определены только для лемм:</vt:lpstr>
      <vt:lpstr>MultiWordNet</vt:lpstr>
      <vt:lpstr>MultiWordNet: иллюстрация</vt:lpstr>
      <vt:lpstr>Wordnet из nltk</vt:lpstr>
      <vt:lpstr>Практические задания</vt:lpstr>
      <vt:lpstr>Для решения каких задач может пригодиться wordnet?</vt:lpstr>
      <vt:lpstr>Как создаются ворднеты?</vt:lpstr>
      <vt:lpstr>Русские ворднеты</vt:lpstr>
      <vt:lpstr>framenet</vt:lpstr>
      <vt:lpstr>Обратно к задаче генерации текста</vt:lpstr>
      <vt:lpstr>обратно к задаче генерации текста</vt:lpstr>
      <vt:lpstr>семантические отношения</vt:lpstr>
      <vt:lpstr>модель управления</vt:lpstr>
      <vt:lpstr>Модель управления</vt:lpstr>
      <vt:lpstr>модель управления</vt:lpstr>
      <vt:lpstr>Модель управления</vt:lpstr>
      <vt:lpstr>Модель управления</vt:lpstr>
      <vt:lpstr>семантические роли</vt:lpstr>
      <vt:lpstr>Основные семантические роли</vt:lpstr>
      <vt:lpstr>Основные семантические роли</vt:lpstr>
      <vt:lpstr>Определите семантические роли </vt:lpstr>
      <vt:lpstr>модель управления: UPD</vt:lpstr>
      <vt:lpstr>Фреймы</vt:lpstr>
      <vt:lpstr>Пример: фрейм Commercial event (Fillmore)</vt:lpstr>
      <vt:lpstr>Framenet</vt:lpstr>
      <vt:lpstr>Framenet: пример</vt:lpstr>
      <vt:lpstr>Framenet: пример</vt:lpstr>
      <vt:lpstr>Framenet из nltk</vt:lpstr>
      <vt:lpstr>Framenet из nltk</vt:lpstr>
      <vt:lpstr>Framenet из nltk</vt:lpstr>
      <vt:lpstr>Framenet из nltk</vt:lpstr>
      <vt:lpstr>Презентация PowerPoint</vt:lpstr>
      <vt:lpstr>Semantic role labeling</vt:lpstr>
      <vt:lpstr>Фреймовая разметка изображений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Компьютерная лексикография</dc:title>
  <dc:creator>Дарья Рыжова</dc:creator>
  <cp:lastModifiedBy>Daria R</cp:lastModifiedBy>
  <cp:revision>194</cp:revision>
  <dcterms:created xsi:type="dcterms:W3CDTF">2017-03-14T07:57:43Z</dcterms:created>
  <dcterms:modified xsi:type="dcterms:W3CDTF">2024-03-23T22:59:48Z</dcterms:modified>
</cp:coreProperties>
</file>