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3"/>
  </p:notesMasterIdLst>
  <p:sldIdLst>
    <p:sldId id="256" r:id="rId2"/>
    <p:sldId id="361" r:id="rId3"/>
    <p:sldId id="262" r:id="rId4"/>
    <p:sldId id="319" r:id="rId5"/>
    <p:sldId id="326" r:id="rId6"/>
    <p:sldId id="350" r:id="rId7"/>
    <p:sldId id="402" r:id="rId8"/>
    <p:sldId id="403" r:id="rId9"/>
    <p:sldId id="404" r:id="rId10"/>
    <p:sldId id="405" r:id="rId11"/>
    <p:sldId id="406" r:id="rId12"/>
    <p:sldId id="327" r:id="rId13"/>
    <p:sldId id="351" r:id="rId14"/>
    <p:sldId id="336" r:id="rId15"/>
    <p:sldId id="334" r:id="rId16"/>
    <p:sldId id="335" r:id="rId17"/>
    <p:sldId id="337" r:id="rId18"/>
    <p:sldId id="338" r:id="rId19"/>
    <p:sldId id="339" r:id="rId20"/>
    <p:sldId id="341" r:id="rId21"/>
    <p:sldId id="342" r:id="rId22"/>
    <p:sldId id="362" r:id="rId23"/>
    <p:sldId id="344" r:id="rId24"/>
    <p:sldId id="407" r:id="rId25"/>
    <p:sldId id="408" r:id="rId26"/>
    <p:sldId id="409" r:id="rId27"/>
    <p:sldId id="410" r:id="rId28"/>
    <p:sldId id="411" r:id="rId29"/>
    <p:sldId id="412" r:id="rId30"/>
    <p:sldId id="413" r:id="rId31"/>
    <p:sldId id="414" r:id="rId32"/>
    <p:sldId id="345" r:id="rId33"/>
    <p:sldId id="346" r:id="rId34"/>
    <p:sldId id="349" r:id="rId35"/>
    <p:sldId id="348" r:id="rId36"/>
    <p:sldId id="415" r:id="rId37"/>
    <p:sldId id="416" r:id="rId38"/>
    <p:sldId id="417" r:id="rId39"/>
    <p:sldId id="418" r:id="rId40"/>
    <p:sldId id="419" r:id="rId41"/>
    <p:sldId id="420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36" autoAdjust="0"/>
  </p:normalViewPr>
  <p:slideViewPr>
    <p:cSldViewPr snapToGrid="0">
      <p:cViewPr varScale="1">
        <p:scale>
          <a:sx n="63" d="100"/>
          <a:sy n="63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F04B4-94B8-43B7-90FA-395D04D5D577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A7882-42FF-4DB5-AA60-AA55C4699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12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49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ещё бывает хвост!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737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236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077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Вставка</a:t>
            </a:r>
            <a:r>
              <a:rPr lang="ru-RU" baseline="0" dirty="0" smtClean="0"/>
              <a:t> кусочков про классы, параметры элементов, возможности поиска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498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Вставка</a:t>
            </a:r>
            <a:r>
              <a:rPr lang="ru-RU" baseline="0" dirty="0" smtClean="0"/>
              <a:t> кусочков про классы, параметры элементов</a:t>
            </a:r>
            <a:r>
              <a:rPr lang="ru-RU" baseline="0" smtClean="0"/>
              <a:t>, возможности поиска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354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Почему</a:t>
            </a:r>
            <a:r>
              <a:rPr lang="ru-RU" baseline="0" dirty="0" smtClean="0"/>
              <a:t> так?</a:t>
            </a:r>
          </a:p>
          <a:p>
            <a:r>
              <a:rPr lang="ru-RU" baseline="0" dirty="0" smtClean="0"/>
              <a:t>Во-первых, огромная задача. Во-вторых, долгое время идей о системности лексики вообще не возникало: хаос, который системно всё равно не описать (значения всё равно слишком причудливы, а слов очень-очень много)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958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ХХ веке: новые технологии – новые задачи. Во-первых, стало возможно использовать в работе новые инструменты,</a:t>
            </a:r>
            <a:r>
              <a:rPr lang="ru-RU" baseline="0" dirty="0" smtClean="0"/>
              <a:t> а во-вторых, возникла идея компьютерной обработки языка (и с лексикой, в таком случае, тоже надо что-то делать)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279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FE2FA-2B1A-46CA-AAE1-39649216EB26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426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Предполагается, что</a:t>
            </a:r>
            <a:r>
              <a:rPr lang="ru-RU" baseline="0" dirty="0" smtClean="0"/>
              <a:t> они универсальны и в каждом языке для них есть простое лексическое средство (т.е. слово, а не словосочетание). И любое значение можно выразить как комбинацию примитивов. Метаязык толкований – подъязык естественного языка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FE2FA-2B1A-46CA-AAE1-39649216EB26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681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Лингвистика накопила много данных, которыми невозможно пользоваться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537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658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885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68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09A1BBD0-9575-4B83-9411-12BD4676A93A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09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08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149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3369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499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307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950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131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09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19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12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91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43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52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39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70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97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09A1BBD0-9575-4B83-9411-12BD4676A93A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3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eb-corpora.net/synonym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eb-corpora.net/wsgi/oldrus.wsgi/" TargetMode="External"/><Relationship Id="rId4" Type="http://schemas.openxmlformats.org/officeDocument/2006/relationships/hyperlink" Target="http://web-corpora.net/wsgi/antonyms.wsgi/antonym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babelnet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xml.etree.elementtree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rummy.com/software/BeautifulSoup/bs4/doc.ru/bs4ru.html" TargetMode="External"/><Relationship Id="rId4" Type="http://schemas.openxmlformats.org/officeDocument/2006/relationships/hyperlink" Target="https://lxml.de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xml.etree.elementtree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i-c.org/index.x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tolstoy.ru/projects/tolstoy-digital/" TargetMode="External"/><Relationship Id="rId2" Type="http://schemas.openxmlformats.org/officeDocument/2006/relationships/hyperlink" Target="http://tolstoy.ru/projects/tolstoy-in-one-click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k.com/sysblok" TargetMode="External"/><Relationship Id="rId4" Type="http://schemas.openxmlformats.org/officeDocument/2006/relationships/hyperlink" Target="http://republicofletters.stanford.edu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Компьютерная лексикография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Дарья </a:t>
            </a:r>
            <a:r>
              <a:rPr lang="ru-RU" dirty="0" err="1" smtClean="0"/>
              <a:t>рыжова</a:t>
            </a:r>
            <a:r>
              <a:rPr lang="ru-RU" dirty="0" smtClean="0"/>
              <a:t>, </a:t>
            </a:r>
            <a:r>
              <a:rPr lang="ru-RU" dirty="0" err="1" smtClean="0"/>
              <a:t>ниу</a:t>
            </a:r>
            <a:r>
              <a:rPr lang="ru-RU" dirty="0" smtClean="0"/>
              <a:t> </a:t>
            </a:r>
            <a:r>
              <a:rPr lang="ru-RU" dirty="0" err="1" smtClean="0"/>
              <a:t>вшэ</a:t>
            </a:r>
            <a:r>
              <a:rPr lang="ru-RU" dirty="0" smtClean="0"/>
              <a:t> 2023</a:t>
            </a:r>
          </a:p>
          <a:p>
            <a:r>
              <a:rPr lang="en-US" sz="2000" cap="none" dirty="0" smtClean="0"/>
              <a:t>daria.ryzhova@mail.ru</a:t>
            </a:r>
            <a:r>
              <a:rPr lang="en-US" sz="1800" dirty="0" smtClean="0"/>
              <a:t>, 8-915-286-74-76</a:t>
            </a: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33821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4962" y="0"/>
            <a:ext cx="10396882" cy="1151965"/>
          </a:xfrm>
        </p:spPr>
        <p:txBody>
          <a:bodyPr>
            <a:normAutofit/>
          </a:bodyPr>
          <a:lstStyle/>
          <a:p>
            <a:r>
              <a:rPr lang="en-US" b="1" dirty="0" smtClean="0">
                <a:cs typeface="Arial" pitchFamily="34" charset="0"/>
              </a:rPr>
              <a:t>NSM</a:t>
            </a:r>
            <a:r>
              <a:rPr lang="ru-RU" b="1" dirty="0" smtClean="0">
                <a:cs typeface="Arial" pitchFamily="34" charset="0"/>
              </a:rPr>
              <a:t>: 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954962" y="1037493"/>
            <a:ext cx="8153400" cy="4853136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(a) X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подумал о ком-то еще нечто такое: </a:t>
            </a:r>
            <a:endParaRPr lang="en-US" sz="3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b) “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что-то хорошее случалось с этим человеком прежде</a:t>
            </a:r>
            <a:endParaRPr lang="en-US" sz="3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этот человек чувствовал что-то хорошее из-за этого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d)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этот человек думал: это хорошо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e)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теперь что-то плохое случилось с этим человеком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f)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этот человек чувствует что-то плохое из-за этого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g)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я думаю: это хорошо”</a:t>
            </a:r>
          </a:p>
          <a:p>
            <a:pPr marL="0" indent="0"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h)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когда 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думал так, 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чувствовал что-то хорошее из-за этого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 smtClean="0">
                <a:solidFill>
                  <a:srgbClr val="FF0000"/>
                </a:solidFill>
              </a:rPr>
              <a:t>ЗЛОРАДСТВО</a:t>
            </a:r>
            <a:endParaRPr lang="ru-R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56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4907" y="123092"/>
            <a:ext cx="10396882" cy="1151965"/>
          </a:xfrm>
        </p:spPr>
        <p:txBody>
          <a:bodyPr/>
          <a:lstStyle/>
          <a:p>
            <a:r>
              <a:rPr lang="en-US" dirty="0" smtClean="0"/>
              <a:t>NSM </a:t>
            </a:r>
            <a:r>
              <a:rPr lang="ru-RU" dirty="0" smtClean="0"/>
              <a:t>и проблемы перевода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562708" y="839340"/>
            <a:ext cx="10849081" cy="499715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X – </a:t>
            </a:r>
            <a:r>
              <a:rPr lang="en-US" i="1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niebeski</a:t>
            </a:r>
            <a:r>
              <a:rPr lang="ru-RU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(польск.)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(а) в некоторые моменты на небе можно видеть солнце; когда люди видят что-то, подобное Х-у, они могут подумать о небе в такие моменты</a:t>
            </a:r>
          </a:p>
          <a:p>
            <a:pPr marL="0" indent="0">
              <a:buNone/>
            </a:pP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X – </a:t>
            </a:r>
            <a:r>
              <a:rPr lang="en-US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blue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англ.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i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(а) в некоторые моменты на небе можно видеть солнце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; когда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люди видят что-то, подобное Х-у, они могут подумать о небе в такие 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моменты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(б) в некоторых местах можно видеть массу воды; не потому, что люди в этих местах что-то делали; когда люди далеко от таких мест, они могут видеть эту воду; когда они видят что-то, подобное Х-у, они могут подумать об этом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72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Активный словарь русского языка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Ю.Д. Апресян и др. (Московская Семантическая Школа)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Цель – соблюдение всех требований системности (четкая структура толкований; список слов, которые могут быть использованы в толковании – примерно 1200 – и т.д.)</a:t>
            </a:r>
            <a:endParaRPr lang="ru-RU" sz="2400" cap="none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Подробные лексикографические описания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База данных в дополнение к бумажному носителю</a:t>
            </a:r>
          </a:p>
        </p:txBody>
      </p:sp>
    </p:spTree>
    <p:extLst>
      <p:ext uri="{BB962C8B-B14F-4D97-AF65-F5344CB8AC3E}">
        <p14:creationId xmlns:p14="http://schemas.microsoft.com/office/powerpoint/2010/main" val="129246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Оцифровка словарей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Объединенный словарь синонимов (из 5 различных словарей):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web-corpora.net/synonyms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Объединенный словарь антонимов (из 4 словарей):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web-corpora.net/wsgi/antonyms.wsgi/antonyms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Словарь русского языка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XI-XVII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веков: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http://web-corpora.net/wsgi/oldrus.wsgi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68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Электронные словари: </a:t>
            </a:r>
            <a:r>
              <a:rPr lang="en-US" dirty="0" err="1" smtClean="0"/>
              <a:t>Babelnet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http://babelnet.org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Автоматически объединенные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WordNet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Wikipedia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1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электронный словарь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овые возможности: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аудио-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 видеоинформация, картинки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гиперссылки и новые возможности поиска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возможность подключения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мультиязычных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данных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больше примеров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визуализации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6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машиночитаемые словари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 формате, поддающемся компьютерной обработке (начиная с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txt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Дополнительно: разметка для эффективного поиска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Желательно: унифицированная, чтобы можно было объединять разные словари на одной платформе 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09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05972"/>
            <a:ext cx="10396882" cy="1151965"/>
          </a:xfrm>
        </p:spPr>
        <p:txBody>
          <a:bodyPr/>
          <a:lstStyle/>
          <a:p>
            <a:r>
              <a:rPr lang="en-US" dirty="0"/>
              <a:t>Extensible Markup </a:t>
            </a:r>
            <a:r>
              <a:rPr lang="en-US" dirty="0" smtClean="0"/>
              <a:t>Language</a:t>
            </a:r>
            <a:r>
              <a:rPr lang="ru-RU" dirty="0" smtClean="0"/>
              <a:t> (</a:t>
            </a:r>
            <a:r>
              <a:rPr lang="en-US" dirty="0" smtClean="0"/>
              <a:t>xml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457938"/>
            <a:ext cx="10394707" cy="3916648"/>
          </a:xfrm>
        </p:spPr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Зачем?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Например: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ы изучаете язык конкретного автора и хотите исключить все случаи, когда он приводит цитаты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Вы хотите найти в словаре все устаревшие слова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Вы хотите извлечь из текста все названия организаций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 т.п.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71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компромисс между машиной и человеком: очень простые правила</a:t>
            </a:r>
          </a:p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Extensible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расширяемый: фиксирован только синтаксис, можно вводить свой набор тегов и атрибутов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как результат – множество подъязыков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46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0"/>
            <a:ext cx="10396882" cy="1151965"/>
          </a:xfrm>
        </p:spPr>
        <p:txBody>
          <a:bodyPr/>
          <a:lstStyle/>
          <a:p>
            <a:r>
              <a:rPr lang="en-US" dirty="0" smtClean="0"/>
              <a:t>xml</a:t>
            </a:r>
            <a:r>
              <a:rPr lang="ru-RU" dirty="0" smtClean="0"/>
              <a:t>: структура документа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151965"/>
            <a:ext cx="10394707" cy="1636407"/>
          </a:xfrm>
        </p:spPr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объявление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XML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(версия языка, на которой написан документ + кодировка)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дерево элементов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908" y="1796464"/>
            <a:ext cx="6566319" cy="371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4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152678"/>
            <a:ext cx="10396882" cy="1151965"/>
          </a:xfrm>
        </p:spPr>
        <p:txBody>
          <a:bodyPr/>
          <a:lstStyle/>
          <a:p>
            <a:r>
              <a:rPr lang="ru-RU" dirty="0" smtClean="0"/>
              <a:t>О себе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1" y="1158240"/>
            <a:ext cx="10394707" cy="4389120"/>
          </a:xfrm>
        </p:spPr>
        <p:txBody>
          <a:bodyPr>
            <a:normAutofit fontScale="85000" lnSpcReduction="20000"/>
          </a:bodyPr>
          <a:lstStyle/>
          <a:p>
            <a:r>
              <a:rPr lang="ru-RU" sz="2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Специалитет</a:t>
            </a:r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ОТиПЛ</a:t>
            </a:r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МГУ</a:t>
            </a:r>
          </a:p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Магистратура: «Компьютерная лингвистика», НИУ ВШЭ</a:t>
            </a:r>
          </a:p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К.ф.н.: «Автоматизация лексико-типологических исследований: методы и инструменты», НИУ ВШЭ, 2018</a:t>
            </a:r>
            <a:endParaRPr lang="en-US" sz="28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Сейчас:</a:t>
            </a:r>
          </a:p>
          <a:p>
            <a:pPr lvl="1"/>
            <a:r>
              <a:rPr lang="ru-RU" sz="2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преподаю в школе лингвистики НИУ ВШЭ</a:t>
            </a:r>
            <a:br>
              <a:rPr lang="ru-RU" sz="2600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(курсы: теоретическая и компьютерная семантика, лексическая типология, полевая лексикография…)</a:t>
            </a:r>
          </a:p>
          <a:p>
            <a:pPr lvl="1"/>
            <a:r>
              <a:rPr lang="ru-RU" sz="2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участвую в нескольких лексикографических проектах (новый сербско-русский словарь; лексика малых языков)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Левая фигурная скобка 3"/>
          <p:cNvSpPr/>
          <p:nvPr/>
        </p:nvSpPr>
        <p:spPr>
          <a:xfrm>
            <a:off x="2118360" y="1615440"/>
            <a:ext cx="45719" cy="457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13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74785"/>
            <a:ext cx="10396882" cy="1151965"/>
          </a:xfrm>
        </p:spPr>
        <p:txBody>
          <a:bodyPr/>
          <a:lstStyle/>
          <a:p>
            <a:r>
              <a:rPr lang="en-US" dirty="0" smtClean="0"/>
              <a:t>XML: </a:t>
            </a:r>
            <a:r>
              <a:rPr lang="ru-RU" dirty="0" smtClean="0"/>
              <a:t>теги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22031" y="1744394"/>
            <a:ext cx="11155679" cy="3630191"/>
          </a:xfrm>
        </p:spPr>
        <p:txBody>
          <a:bodyPr>
            <a:no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ровно один корневой элемент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у каждого элемента – открывающий и закрывающий тег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элементы не должны пересекаться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СР.:</a:t>
            </a:r>
          </a:p>
          <a:p>
            <a:pPr marL="0" indent="0">
              <a:buNone/>
            </a:pPr>
            <a:r>
              <a:rPr lang="en-US" sz="2400" cap="none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&lt;sentence&gt; Overlap is &lt;emphasis&gt; not allowed! &lt;/emphasis&gt;&lt;/sentence&gt;</a:t>
            </a:r>
          </a:p>
          <a:p>
            <a:pPr marL="0" indent="0">
              <a:buNone/>
            </a:pPr>
            <a:r>
              <a:rPr lang="en-US" sz="2400" cap="non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&lt;sentence&gt; Overlap is &lt;emphasis&gt; not allowed! </a:t>
            </a:r>
            <a:r>
              <a:rPr lang="en-US" sz="2400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2400" cap="non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sentence</a:t>
            </a:r>
            <a:r>
              <a:rPr lang="en-US" sz="2400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400" cap="non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&lt;/emphasis&gt;</a:t>
            </a:r>
            <a:endParaRPr lang="ru-RU" sz="2400" cap="non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59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29" y="168812"/>
            <a:ext cx="6743868" cy="5430129"/>
          </a:xfr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038621" y="168812"/>
            <a:ext cx="19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объявление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5391" y="624056"/>
            <a:ext cx="216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открывающий тег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9744" y="1979973"/>
            <a:ext cx="216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закрывающий тег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5317588" y="2982351"/>
            <a:ext cx="2053883" cy="1645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71471" y="2613019"/>
            <a:ext cx="19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6035040" y="4065563"/>
            <a:ext cx="1434905" cy="562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09970" y="3768355"/>
            <a:ext cx="23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значение атрибута</a:t>
            </a:r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2715065" y="4529797"/>
            <a:ext cx="858129" cy="717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88788" y="5169428"/>
            <a:ext cx="19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36998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302"/>
            <a:ext cx="6595171" cy="5310399"/>
          </a:xfrm>
          <a:ln>
            <a:solidFill>
              <a:schemeClr val="tx1"/>
            </a:solidFill>
          </a:ln>
        </p:spPr>
      </p:pic>
      <p:sp>
        <p:nvSpPr>
          <p:cNvPr id="2" name="Скругленный прямоугольник 1"/>
          <p:cNvSpPr/>
          <p:nvPr/>
        </p:nvSpPr>
        <p:spPr>
          <a:xfrm>
            <a:off x="6705600" y="2606040"/>
            <a:ext cx="960120" cy="563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894320" y="808229"/>
            <a:ext cx="1463040" cy="563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7894320" y="2606040"/>
            <a:ext cx="1463040" cy="563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7894320" y="4541520"/>
            <a:ext cx="1463040" cy="563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9662160" y="273302"/>
            <a:ext cx="1463040" cy="336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9662160" y="806702"/>
            <a:ext cx="1463040" cy="275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9662160" y="1234440"/>
            <a:ext cx="1463040" cy="275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gdppc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9662160" y="1662178"/>
            <a:ext cx="1463040" cy="273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neighbor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9662160" y="2148840"/>
            <a:ext cx="1463040" cy="336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9662160" y="2682240"/>
            <a:ext cx="1463040" cy="275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9662160" y="3109978"/>
            <a:ext cx="1463040" cy="275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gdppc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9662160" y="3537716"/>
            <a:ext cx="1463040" cy="273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neighbor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9662160" y="3925827"/>
            <a:ext cx="1463040" cy="336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9662160" y="4459227"/>
            <a:ext cx="1463040" cy="275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9662160" y="4886965"/>
            <a:ext cx="1463040" cy="275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gdppc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9662160" y="5314703"/>
            <a:ext cx="1463040" cy="273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neighbor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Прямая соединительная линия 7"/>
          <p:cNvCxnSpPr>
            <a:stCxn id="2" idx="3"/>
            <a:endCxn id="14" idx="1"/>
          </p:cNvCxnSpPr>
          <p:nvPr/>
        </p:nvCxnSpPr>
        <p:spPr>
          <a:xfrm flipV="1">
            <a:off x="7665720" y="1090169"/>
            <a:ext cx="228600" cy="1797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2" idx="3"/>
            <a:endCxn id="16" idx="1"/>
          </p:cNvCxnSpPr>
          <p:nvPr/>
        </p:nvCxnSpPr>
        <p:spPr>
          <a:xfrm>
            <a:off x="7665720" y="288798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>
            <a:stCxn id="2" idx="3"/>
            <a:endCxn id="17" idx="1"/>
          </p:cNvCxnSpPr>
          <p:nvPr/>
        </p:nvCxnSpPr>
        <p:spPr>
          <a:xfrm>
            <a:off x="7665720" y="2887980"/>
            <a:ext cx="228600" cy="1935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14" idx="3"/>
            <a:endCxn id="18" idx="1"/>
          </p:cNvCxnSpPr>
          <p:nvPr/>
        </p:nvCxnSpPr>
        <p:spPr>
          <a:xfrm flipV="1">
            <a:off x="9357360" y="441451"/>
            <a:ext cx="304800" cy="648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14" idx="3"/>
            <a:endCxn id="20" idx="1"/>
          </p:cNvCxnSpPr>
          <p:nvPr/>
        </p:nvCxnSpPr>
        <p:spPr>
          <a:xfrm flipV="1">
            <a:off x="9357360" y="944371"/>
            <a:ext cx="304800" cy="14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14" idx="3"/>
            <a:endCxn id="21" idx="1"/>
          </p:cNvCxnSpPr>
          <p:nvPr/>
        </p:nvCxnSpPr>
        <p:spPr>
          <a:xfrm>
            <a:off x="9357360" y="1090169"/>
            <a:ext cx="304800" cy="281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14" idx="3"/>
            <a:endCxn id="23" idx="1"/>
          </p:cNvCxnSpPr>
          <p:nvPr/>
        </p:nvCxnSpPr>
        <p:spPr>
          <a:xfrm>
            <a:off x="9357360" y="1090169"/>
            <a:ext cx="304800" cy="708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16" idx="3"/>
            <a:endCxn id="24" idx="1"/>
          </p:cNvCxnSpPr>
          <p:nvPr/>
        </p:nvCxnSpPr>
        <p:spPr>
          <a:xfrm flipV="1">
            <a:off x="9357360" y="2316989"/>
            <a:ext cx="304800" cy="570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16" idx="3"/>
            <a:endCxn id="25" idx="1"/>
          </p:cNvCxnSpPr>
          <p:nvPr/>
        </p:nvCxnSpPr>
        <p:spPr>
          <a:xfrm flipV="1">
            <a:off x="9357360" y="2819909"/>
            <a:ext cx="304800" cy="68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16" idx="3"/>
            <a:endCxn id="26" idx="1"/>
          </p:cNvCxnSpPr>
          <p:nvPr/>
        </p:nvCxnSpPr>
        <p:spPr>
          <a:xfrm>
            <a:off x="9357360" y="2887980"/>
            <a:ext cx="304800" cy="35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stCxn id="16" idx="3"/>
            <a:endCxn id="27" idx="1"/>
          </p:cNvCxnSpPr>
          <p:nvPr/>
        </p:nvCxnSpPr>
        <p:spPr>
          <a:xfrm>
            <a:off x="9357360" y="2887980"/>
            <a:ext cx="304800" cy="786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17" idx="3"/>
            <a:endCxn id="28" idx="1"/>
          </p:cNvCxnSpPr>
          <p:nvPr/>
        </p:nvCxnSpPr>
        <p:spPr>
          <a:xfrm flipV="1">
            <a:off x="9357360" y="4093976"/>
            <a:ext cx="304800" cy="729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>
            <a:stCxn id="17" idx="3"/>
            <a:endCxn id="29" idx="1"/>
          </p:cNvCxnSpPr>
          <p:nvPr/>
        </p:nvCxnSpPr>
        <p:spPr>
          <a:xfrm flipV="1">
            <a:off x="9357360" y="4596896"/>
            <a:ext cx="304800" cy="226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17" idx="3"/>
            <a:endCxn id="30" idx="1"/>
          </p:cNvCxnSpPr>
          <p:nvPr/>
        </p:nvCxnSpPr>
        <p:spPr>
          <a:xfrm>
            <a:off x="9357360" y="4823460"/>
            <a:ext cx="304800" cy="201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>
            <a:stCxn id="17" idx="3"/>
            <a:endCxn id="31" idx="1"/>
          </p:cNvCxnSpPr>
          <p:nvPr/>
        </p:nvCxnSpPr>
        <p:spPr>
          <a:xfrm>
            <a:off x="9357360" y="4823460"/>
            <a:ext cx="304800" cy="627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10396882" cy="1151965"/>
          </a:xfrm>
        </p:spPr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XML </a:t>
            </a:r>
            <a:r>
              <a:rPr lang="ru-RU" dirty="0" smtClean="0"/>
              <a:t>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7975" y="1929206"/>
            <a:ext cx="10394707" cy="35368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u="sng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ElementTree</a:t>
            </a:r>
            <a:endParaRPr lang="en-US" sz="2400" u="sng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docs.python.org/2/library/xml.etree.elementtree.html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u="sng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Lxml</a:t>
            </a:r>
            <a:endParaRPr lang="en-US" sz="2400" u="sng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https://lxml.de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Beautiful Soup</a:t>
            </a:r>
          </a:p>
          <a:p>
            <a:pPr marL="0" indent="0">
              <a:buNone/>
            </a:pPr>
            <a:r>
              <a:rPr lang="en-US" sz="2400" u="sng" cap="none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</a:t>
            </a:r>
            <a:r>
              <a:rPr lang="en-US" sz="2400" u="sng" cap="none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www.crummy.com/software/BeautifulSoup/bs4/doc.ru/bs4ru.html</a:t>
            </a:r>
            <a:endParaRPr lang="en-US" sz="2400" u="sng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 другие…</a:t>
            </a:r>
          </a:p>
          <a:p>
            <a:pPr marL="0" indent="0">
              <a:buNone/>
            </a:pP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71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XML: </a:t>
            </a:r>
            <a:r>
              <a:rPr lang="ru-RU" dirty="0" err="1" smtClean="0"/>
              <a:t>Парсинг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0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ElementTree</a:t>
            </a:r>
            <a:endParaRPr lang="en-US" sz="2400" u="sng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docs.python.org/2/library/xml.etree.elementtree.html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Два класса:</a:t>
            </a:r>
          </a:p>
          <a:p>
            <a:pPr marL="0" indent="0">
              <a:buNone/>
            </a:pP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ElementTree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представляет весь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XML-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документ как дерево</a:t>
            </a:r>
          </a:p>
          <a:p>
            <a:pPr marL="0" indent="0"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Element –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представляет один узел в дереве</a:t>
            </a:r>
          </a:p>
        </p:txBody>
      </p:sp>
    </p:spTree>
    <p:extLst>
      <p:ext uri="{BB962C8B-B14F-4D97-AF65-F5344CB8AC3E}">
        <p14:creationId xmlns:p14="http://schemas.microsoft.com/office/powerpoint/2010/main" val="274447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7976" y="152400"/>
            <a:ext cx="10396882" cy="1151965"/>
          </a:xfrm>
        </p:spPr>
        <p:txBody>
          <a:bodyPr/>
          <a:lstStyle/>
          <a:p>
            <a:r>
              <a:rPr lang="ru-RU" dirty="0" smtClean="0"/>
              <a:t>Методы класса </a:t>
            </a:r>
            <a:r>
              <a:rPr lang="en-US" cap="none" dirty="0" err="1" smtClean="0"/>
              <a:t>ElementTree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7976" y="1343810"/>
            <a:ext cx="10394707" cy="4131180"/>
          </a:xfrm>
        </p:spPr>
        <p:txBody>
          <a:bodyPr>
            <a:noAutofit/>
          </a:bodyPr>
          <a:lstStyle/>
          <a:p>
            <a:r>
              <a:rPr lang="en-US" sz="2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getroot</a:t>
            </a:r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извлекает из дерева корень</a:t>
            </a:r>
          </a:p>
          <a:p>
            <a:pPr marL="0" indent="0">
              <a:buNone/>
            </a:pPr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Поиск по дереву:</a:t>
            </a:r>
          </a:p>
          <a:p>
            <a:r>
              <a:rPr lang="en-US" sz="2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endParaRPr lang="en-US" sz="28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findall</a:t>
            </a:r>
            <a:endParaRPr lang="ru-RU" sz="28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</a:p>
          <a:p>
            <a:r>
              <a:rPr lang="en-US" sz="2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findtext</a:t>
            </a:r>
            <a:endParaRPr lang="en-US" sz="28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56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элементами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835640" cy="33111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Каждый элемент содержит несколько параметров:</a:t>
            </a:r>
          </a:p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tag –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название тега (тип данных)</a:t>
            </a:r>
          </a:p>
          <a:p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attrib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атрибуты элемента, хранятся в формате словаря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text –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текстовое значение элемента</a:t>
            </a:r>
          </a:p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tail –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текст после закрывающего тега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Дочерние элементы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78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4361" y="109817"/>
            <a:ext cx="10396882" cy="1151965"/>
          </a:xfrm>
        </p:spPr>
        <p:txBody>
          <a:bodyPr/>
          <a:lstStyle/>
          <a:p>
            <a:r>
              <a:rPr lang="ru-RU" dirty="0" smtClean="0"/>
              <a:t>Работа с элементами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7257444" y="1261782"/>
            <a:ext cx="4053840" cy="33111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country:</a:t>
            </a:r>
          </a:p>
          <a:p>
            <a:pPr marL="0" indent="0"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tag: ‘country’</a:t>
            </a:r>
          </a:p>
          <a:p>
            <a:pPr marL="0" indent="0">
              <a:buNone/>
            </a:pP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attrib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{‘name’: ‘Liechtenstein’}</a:t>
            </a:r>
          </a:p>
          <a:p>
            <a:pPr marL="0" indent="0"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text: None</a:t>
            </a:r>
          </a:p>
          <a:p>
            <a:pPr marL="0" indent="0"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tail: None</a:t>
            </a:r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261782"/>
            <a:ext cx="6595171" cy="53103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авая круглая скобка 4"/>
          <p:cNvSpPr/>
          <p:nvPr/>
        </p:nvSpPr>
        <p:spPr>
          <a:xfrm>
            <a:off x="6324600" y="1783080"/>
            <a:ext cx="243840" cy="1554480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56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поиска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(‘tag’) –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перебирает все элементы с тегом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</a:p>
          <a:p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findall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(‘tag’) – 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находит все элементы с тегом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но только среди непосредственных детей узла, из которого ведется поиск</a:t>
            </a: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find(‘tag’)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находит первый элемент с тегом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среди непосредственных детей узла, из которого ведется поиск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233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21566"/>
            <a:ext cx="10396882" cy="1151965"/>
          </a:xfrm>
        </p:spPr>
        <p:txBody>
          <a:bodyPr/>
          <a:lstStyle/>
          <a:p>
            <a:r>
              <a:rPr lang="ru-RU" dirty="0" smtClean="0"/>
              <a:t>План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22032" y="1505244"/>
            <a:ext cx="10658476" cy="3869342"/>
          </a:xfrm>
        </p:spPr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Проблемы традиционной лексикографии. Переход к машиночитаемым словарям и лексическим базам данных.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Форматы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TEI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Переводные словари.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Мультиязычные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базы данных: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CLICS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DatSemShift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Парадигматические семантические отношения.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WordNet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Синтагматические семантические отношения.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FrameNet</a:t>
            </a:r>
            <a:endParaRPr lang="ru-RU" sz="2400" cap="non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42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см. файл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example.xml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(файлы с расширением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xml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открыть в текстовом редакторе, например,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Notepad++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кода: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https://colab.research.google.com/drive/1B1qFZstwxFrZbGf77jiDFnYzmHmQlULM?usp=sharing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00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XML: </a:t>
            </a:r>
            <a:r>
              <a:rPr lang="ru-RU" dirty="0" smtClean="0"/>
              <a:t>практическое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2078636"/>
            <a:ext cx="10394707" cy="3311189"/>
          </a:xfrm>
        </p:spPr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Ф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айл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rnc_gostin.xml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найти все наречия</a:t>
            </a:r>
          </a:p>
          <a:p>
            <a:pPr marL="0" indent="0"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напечатать весь текст со знаками препинания (без грамматических разборов)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13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48176"/>
            <a:ext cx="10396882" cy="1151965"/>
          </a:xfrm>
        </p:spPr>
        <p:txBody>
          <a:bodyPr/>
          <a:lstStyle/>
          <a:p>
            <a:r>
              <a:rPr lang="en-US" dirty="0" smtClean="0"/>
              <a:t>Text encoding initiative (</a:t>
            </a:r>
            <a:r>
              <a:rPr lang="en-US" dirty="0" err="1" smtClean="0"/>
              <a:t>tei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500141"/>
            <a:ext cx="10394707" cy="4000327"/>
          </a:xfrm>
        </p:spPr>
        <p:txBody>
          <a:bodyPr>
            <a:noAutofit/>
          </a:bodyPr>
          <a:lstStyle/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http://www.tei-c.org/index.xml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Подъязык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определен набор тегов, необходимых для подробного анализа текста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Применение:</a:t>
            </a:r>
          </a:p>
          <a:p>
            <a:pPr lvl="1"/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Словари (например, </a:t>
            </a:r>
            <a:r>
              <a:rPr lang="en-US" sz="22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FreeDict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2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корпуса</a:t>
            </a:r>
            <a:r>
              <a:rPr lang="en-US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(BNC</a:t>
            </a: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болгарский, хорватский, польский</a:t>
            </a:r>
            <a:r>
              <a:rPr lang="en-US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digital humanities</a:t>
            </a:r>
            <a:endParaRPr lang="ru-RU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46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6988" y="0"/>
            <a:ext cx="10396882" cy="115196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TEI</a:t>
            </a:r>
            <a:r>
              <a:rPr lang="ru-RU" sz="4400" dirty="0" smtClean="0"/>
              <a:t>: сонет </a:t>
            </a:r>
            <a:r>
              <a:rPr lang="ru-RU" sz="4400" dirty="0" err="1" smtClean="0"/>
              <a:t>шекспира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167618"/>
            <a:ext cx="10394707" cy="4206967"/>
          </a:xfrm>
        </p:spPr>
        <p:txBody>
          <a:bodyPr>
            <a:noAutofit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&lt;body&gt; &lt;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type="poem" met="-+ | -+ | -+ | -+ | -+ /"&gt; &lt;head&gt; &lt;title&gt;Sonnet 17&lt;/title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head&gt;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type="sonnet" rhyme="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abab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cdcd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efef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gg"&gt; &lt;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type="quatrain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l&gt; &lt;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seg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type="foot" real="+-"&gt; Who will&lt;/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seg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seg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type="foot"&gt; believe&lt;/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seg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seg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type="foot"&gt; my verse&lt;/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seg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seg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type="foot"&gt; in time&lt;/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seg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seg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type="foot"&gt; to come,&lt;/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seg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&lt;/l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4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51228"/>
            <a:ext cx="10396882" cy="1151965"/>
          </a:xfrm>
        </p:spPr>
        <p:txBody>
          <a:bodyPr/>
          <a:lstStyle/>
          <a:p>
            <a:r>
              <a:rPr lang="en-US" dirty="0" smtClean="0"/>
              <a:t>TEI: </a:t>
            </a:r>
            <a:r>
              <a:rPr lang="ru-RU" dirty="0" smtClean="0"/>
              <a:t>драма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866448"/>
            <a:ext cx="10394707" cy="3311189"/>
          </a:xfrm>
        </p:spPr>
        <p:txBody>
          <a:bodyPr>
            <a:noAutofit/>
          </a:bodyPr>
          <a:lstStyle/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head&gt;</a:t>
            </a:r>
            <a:r>
              <a:rPr lang="en-US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&lt;choice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&gt;&lt;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orig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400" i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Tragicall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orig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&gt;&lt;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400" i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Tragical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choice&gt; </a:t>
            </a:r>
            <a:r>
              <a:rPr lang="en-US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History of the Life and Death of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&lt;name type="char"&gt;</a:t>
            </a:r>
            <a:r>
              <a:rPr lang="en-US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Doctor Faustus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&lt;/name&gt; </a:t>
            </a:r>
            <a:r>
              <a:rPr lang="en-US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(1616)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&lt;/head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xml:id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="l1"/&gt;</a:t>
            </a:r>
          </a:p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&lt;stage type="entrance"&gt;</a:t>
            </a:r>
            <a:r>
              <a:rPr lang="en-US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&lt;name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type="char"&gt;</a:t>
            </a:r>
            <a:r>
              <a:rPr lang="en-US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Chorus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&lt;/name&gt;.&lt;/stage&gt;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61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humanities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Весь Толстой в один клик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http://tolstoy.ru/projects/tolstoy-in-one-click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Tolstoy digital: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http://tolstoy.ru/projects/tolstoy-digital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Republic of Letters: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http://republicofletters.stanford.edu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См. также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vk.com/sysblok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12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TEI: </a:t>
            </a:r>
            <a:r>
              <a:rPr lang="ru-RU" dirty="0" smtClean="0"/>
              <a:t>практическое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1" y="1993058"/>
            <a:ext cx="10785086" cy="3311189"/>
          </a:xfrm>
        </p:spPr>
        <p:txBody>
          <a:bodyPr>
            <a:noAutofit/>
          </a:bodyPr>
          <a:lstStyle/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FREEDICT: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коллекция двуязычных переводных словарей в формате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TEI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eng-rus.tei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Напишите программу, которая на вход получает английское слово, а на выходе выдает его переводы на русский (разбитые по значениям)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Например: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American =&gt;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1. американский; 2. американец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02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en-US" dirty="0" smtClean="0"/>
              <a:t>xml</a:t>
            </a:r>
            <a:r>
              <a:rPr lang="ru-RU" dirty="0" smtClean="0"/>
              <a:t>-файла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57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новых элементов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685801" y="2048156"/>
            <a:ext cx="10394707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xml.etree.ElementTree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as ET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a = </a:t>
            </a: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ET.Element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(‘a-tag’)</a:t>
            </a:r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cap="non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корень</a:t>
            </a:r>
            <a:endParaRPr lang="en-US" sz="2800" cap="non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b = </a:t>
            </a: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ET.SubElement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(a, ‘b-tag’)</a:t>
            </a:r>
          </a:p>
          <a:p>
            <a:pPr marL="0" indent="0">
              <a:buNone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c = </a:t>
            </a: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ET.SubElement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(a, ‘c-tag’)</a:t>
            </a:r>
          </a:p>
          <a:p>
            <a:pPr marL="0" indent="0">
              <a:buNone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d = </a:t>
            </a: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ET.SubElement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(b, ‘d-tag</a:t>
            </a:r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636412" y="2235083"/>
            <a:ext cx="3836963" cy="3334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&lt;a-tag&gt;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&lt;b-tag&gt;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&lt;d-tag /&gt;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&lt;/b-tag&gt;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&lt;c-tag /&gt;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&lt;/a-tag&gt;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61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243840"/>
            <a:ext cx="10396882" cy="1151965"/>
          </a:xfrm>
        </p:spPr>
        <p:txBody>
          <a:bodyPr/>
          <a:lstStyle/>
          <a:p>
            <a:r>
              <a:rPr lang="ru-RU" dirty="0" smtClean="0"/>
              <a:t>Создание текста и атрибутов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4294967295"/>
          </p:nvPr>
        </p:nvSpPr>
        <p:spPr>
          <a:xfrm>
            <a:off x="792481" y="2329718"/>
            <a:ext cx="4423117" cy="29573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.text</a:t>
            </a:r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= ‘dog’</a:t>
            </a:r>
          </a:p>
          <a:p>
            <a:pPr marL="0" indent="0">
              <a:buNone/>
            </a:pP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.tail</a:t>
            </a:r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= ‘,’</a:t>
            </a:r>
          </a:p>
          <a:p>
            <a:pPr marL="0" indent="0">
              <a:buNone/>
            </a:pPr>
            <a:r>
              <a:rPr lang="en-US" sz="2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c.text</a:t>
            </a:r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= ‘cat’</a:t>
            </a:r>
          </a:p>
          <a:p>
            <a:pPr marL="0" indent="0">
              <a:buNone/>
            </a:pPr>
            <a:r>
              <a:rPr lang="en-US" sz="2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c.tail</a:t>
            </a:r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= ‘.’</a:t>
            </a:r>
          </a:p>
          <a:p>
            <a:pPr marL="0" indent="0">
              <a:buNone/>
            </a:pPr>
            <a:r>
              <a:rPr lang="en-US" sz="2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a.attrib</a:t>
            </a:r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= {‘</a:t>
            </a:r>
            <a:r>
              <a:rPr lang="en-US" sz="2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lang</a:t>
            </a:r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’ : ‘English’, ‘type’: ‘word’}</a:t>
            </a:r>
          </a:p>
          <a:p>
            <a:pPr marL="0" indent="0">
              <a:buNone/>
            </a:pP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884242" y="1952455"/>
            <a:ext cx="5756031" cy="3334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&lt;a-tag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=‘English’ type=‘word’&gt;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&lt;b-tag&gt; dog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&lt;d-tag /&gt;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&lt;/b-tag&gt;,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&lt;c-tag&gt; cat &lt;/c-tag&gt;.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&lt;/a-tag&gt;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83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ru-RU" dirty="0"/>
              <a:t>1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29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25" y="350520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ru-RU" sz="4900" dirty="0" smtClean="0"/>
              <a:t>Создание дерева, запись дерева в файл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728116"/>
            <a:ext cx="10394707" cy="3311189"/>
          </a:xfrm>
        </p:spPr>
        <p:txBody>
          <a:bodyPr/>
          <a:lstStyle/>
          <a:p>
            <a:pPr marL="0" indent="0">
              <a:buNone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tree = </a:t>
            </a: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ET.ElementTree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(a), </a:t>
            </a:r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где 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a – </a:t>
            </a:r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корневой тег</a:t>
            </a:r>
            <a:endParaRPr lang="en-U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tree.write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i="1" cap="none" dirty="0">
                <a:latin typeface="Arial" panose="020B0604020202020204" pitchFamily="34" charset="0"/>
                <a:cs typeface="Arial" panose="020B0604020202020204" pitchFamily="34" charset="0"/>
              </a:rPr>
              <a:t>filename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, encoding = 'utf-8', </a:t>
            </a: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xml_declaration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= 'True')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75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25" y="152400"/>
            <a:ext cx="10396882" cy="1097280"/>
          </a:xfrm>
        </p:spPr>
        <p:txBody>
          <a:bodyPr/>
          <a:lstStyle/>
          <a:p>
            <a:r>
              <a:rPr lang="ru-RU" dirty="0" smtClean="0"/>
              <a:t>Практическое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3625" y="1447800"/>
            <a:ext cx="10759440" cy="38810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Переведите словарь из файла 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“en-ru-test.txt” 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xml-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формат следующего вида: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	&lt;entry&gt;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		&lt;form </a:t>
            </a:r>
            <a:r>
              <a:rPr lang="en-US" sz="2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lang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=“English”&gt;American&lt;/form&gt;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		&lt;sense&gt;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американский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&lt;/sense&gt;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		&lt;sense&gt;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американец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&lt;/sense&gt;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		 &lt;sense&gt;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американка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&lt;/sense&gt;</a:t>
            </a:r>
            <a:endParaRPr lang="ru-RU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&lt;/entry&gt;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	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Запишите результат в файл</a:t>
            </a: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38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4274" y="165296"/>
            <a:ext cx="10396882" cy="1151965"/>
          </a:xfrm>
        </p:spPr>
        <p:txBody>
          <a:bodyPr/>
          <a:lstStyle/>
          <a:p>
            <a:r>
              <a:rPr lang="ru-RU" dirty="0" smtClean="0"/>
              <a:t>традиционная лексикография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317261"/>
            <a:ext cx="10394707" cy="4295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Известные проблемы: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нет единого метаязыка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порочные круги: грусть – это тоска, тоска – это грусть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похожие явления описываются по-разному, ср.:</a:t>
            </a:r>
          </a:p>
          <a:p>
            <a:pPr marL="0" indent="0">
              <a:buNone/>
            </a:pPr>
            <a:r>
              <a:rPr lang="ru-RU" sz="22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одна вторая, две третьих, три пятых…</a:t>
            </a:r>
          </a:p>
          <a:p>
            <a:pPr marL="0" indent="0">
              <a:buNone/>
            </a:pP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 Малом академическом словаре есть словарные статьи для слов </a:t>
            </a:r>
            <a:r>
              <a:rPr lang="ru-RU" sz="22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вторая, третья, четвертая, пятая, шестая, восьмая,</a:t>
            </a:r>
          </a:p>
          <a:p>
            <a:pPr marL="0" indent="0">
              <a:buNone/>
            </a:pP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но нет статей для слов </a:t>
            </a:r>
            <a:r>
              <a:rPr lang="ru-RU" sz="22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седьмая, девятая, десятая</a:t>
            </a:r>
            <a:endParaRPr lang="ru-RU" sz="22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3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Системная лексикография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Требования: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унификация (похожие явления должны описываться одинаково)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простой метаязык (ограниченный круг используемых в толкованиях слов)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ориентация на грамматику (ср. 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время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времена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опора на корпус и лингвистический эксперимент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47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843" y="228600"/>
            <a:ext cx="10719582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cs typeface="Arial" pitchFamily="34" charset="0"/>
              </a:rPr>
              <a:t>Natural Semantic Metalanguage</a:t>
            </a:r>
            <a:r>
              <a:rPr lang="ru-RU" dirty="0" smtClean="0"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(NSM)</a:t>
            </a:r>
            <a:endParaRPr lang="ru-RU" dirty="0"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4294967295"/>
          </p:nvPr>
        </p:nvSpPr>
        <p:spPr>
          <a:xfrm>
            <a:off x="1747664" y="1559597"/>
            <a:ext cx="8153400" cy="4495800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Anna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Wierzbicka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Cliff Goddard</a:t>
            </a:r>
          </a:p>
          <a:p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 descr="http://wydarzenia.edu.pl/wp-content/uploads/2011/01/del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4976" y="1219200"/>
            <a:ext cx="2847975" cy="2847976"/>
          </a:xfrm>
          <a:prstGeom prst="rect">
            <a:avLst/>
          </a:prstGeom>
          <a:noFill/>
        </p:spPr>
      </p:pic>
      <p:pic>
        <p:nvPicPr>
          <p:cNvPr id="10244" name="Picture 4" descr="http://www.une.edu.au/staff/images/cgoddar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5002" y="3538294"/>
            <a:ext cx="1905000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624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2363" y="0"/>
            <a:ext cx="9650437" cy="1196752"/>
          </a:xfrm>
        </p:spPr>
        <p:txBody>
          <a:bodyPr>
            <a:noAutofit/>
          </a:bodyPr>
          <a:lstStyle/>
          <a:p>
            <a:r>
              <a:rPr lang="en-US" sz="4800" b="1" dirty="0">
                <a:cs typeface="Arial" pitchFamily="34" charset="0"/>
              </a:rPr>
              <a:t>NSM</a:t>
            </a:r>
            <a:r>
              <a:rPr lang="ru-RU" sz="4800" b="1" dirty="0" smtClean="0">
                <a:cs typeface="Arial" pitchFamily="34" charset="0"/>
              </a:rPr>
              <a:t>: семантические примитивы</a:t>
            </a:r>
            <a:endParaRPr lang="ru-RU" sz="4800" b="1" dirty="0"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4294967295"/>
          </p:nvPr>
        </p:nvSpPr>
        <p:spPr>
          <a:xfrm>
            <a:off x="989427" y="1224945"/>
            <a:ext cx="9144000" cy="421093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I, you, somebody, something, people;</a:t>
            </a:r>
            <a:endParaRPr lang="ru-RU" i="1" dirty="0">
              <a:latin typeface="Arial" pitchFamily="34" charset="0"/>
              <a:cs typeface="Arial" pitchFamily="34" charset="0"/>
            </a:endParaRPr>
          </a:p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This, that, one two many, all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;</a:t>
            </a:r>
            <a:endParaRPr lang="ru-RU" i="1" dirty="0">
              <a:latin typeface="Arial" pitchFamily="34" charset="0"/>
              <a:cs typeface="Arial" pitchFamily="34" charset="0"/>
            </a:endParaRPr>
          </a:p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Want, think, know, feel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;</a:t>
            </a:r>
            <a:endParaRPr lang="ru-RU" i="1" dirty="0">
              <a:latin typeface="Arial" pitchFamily="34" charset="0"/>
              <a:cs typeface="Arial" pitchFamily="34" charset="0"/>
            </a:endParaRPr>
          </a:p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Do, happen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Good, bad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;</a:t>
            </a:r>
            <a:endParaRPr lang="ru-RU" i="1" dirty="0">
              <a:latin typeface="Arial" pitchFamily="34" charset="0"/>
              <a:cs typeface="Arial" pitchFamily="34" charset="0"/>
            </a:endParaRPr>
          </a:p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Big, small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;</a:t>
            </a:r>
            <a:endParaRPr lang="ru-RU" i="1" dirty="0">
              <a:latin typeface="Arial" pitchFamily="34" charset="0"/>
              <a:cs typeface="Arial" pitchFamily="34" charset="0"/>
            </a:endParaRPr>
          </a:p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Before, after, under, below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;</a:t>
            </a:r>
            <a:endParaRPr lang="ru-RU" i="1" dirty="0">
              <a:latin typeface="Arial" pitchFamily="34" charset="0"/>
              <a:cs typeface="Arial" pitchFamily="34" charset="0"/>
            </a:endParaRPr>
          </a:p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No, not, because, if, very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;</a:t>
            </a:r>
            <a:endParaRPr lang="ru-RU" i="1" dirty="0">
              <a:latin typeface="Arial" pitchFamily="34" charset="0"/>
              <a:cs typeface="Arial" pitchFamily="34" charset="0"/>
            </a:endParaRPr>
          </a:p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Kind of, part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;</a:t>
            </a:r>
            <a:endParaRPr lang="ru-RU" i="1" dirty="0">
              <a:latin typeface="Arial" pitchFamily="34" charset="0"/>
              <a:cs typeface="Arial" pitchFamily="34" charset="0"/>
            </a:endParaRPr>
          </a:p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Similar / like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.</a:t>
            </a:r>
            <a:endParaRPr lang="ru-RU" i="1" dirty="0">
              <a:latin typeface="Arial" pitchFamily="34" charset="0"/>
              <a:cs typeface="Arial" pitchFamily="34" charset="0"/>
            </a:endParaRPr>
          </a:p>
          <a:p>
            <a:pPr lvl="1"/>
            <a:endParaRPr lang="ru-RU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642971" y="4974212"/>
            <a:ext cx="41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…в общей сложности: 60-70</a:t>
            </a:r>
          </a:p>
        </p:txBody>
      </p:sp>
    </p:spTree>
    <p:extLst>
      <p:ext uri="{BB962C8B-B14F-4D97-AF65-F5344CB8AC3E}">
        <p14:creationId xmlns:p14="http://schemas.microsoft.com/office/powerpoint/2010/main" val="287150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4962" y="0"/>
            <a:ext cx="10396882" cy="1151965"/>
          </a:xfrm>
        </p:spPr>
        <p:txBody>
          <a:bodyPr>
            <a:normAutofit/>
          </a:bodyPr>
          <a:lstStyle/>
          <a:p>
            <a:r>
              <a:rPr lang="en-US" b="1" dirty="0" smtClean="0">
                <a:cs typeface="Arial" pitchFamily="34" charset="0"/>
              </a:rPr>
              <a:t>NSM</a:t>
            </a:r>
            <a:r>
              <a:rPr lang="ru-RU" b="1" dirty="0" smtClean="0">
                <a:cs typeface="Arial" pitchFamily="34" charset="0"/>
              </a:rPr>
              <a:t>: 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954962" y="981221"/>
            <a:ext cx="8153400" cy="4853136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(a) X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подумал о ком-то еще нечто такое: </a:t>
            </a:r>
            <a:endParaRPr lang="en-US" sz="3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b) “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что-то хорошее случалось с этим человеком прежде</a:t>
            </a:r>
            <a:endParaRPr lang="en-US" sz="3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этот человек чувствовал что-то хорошее из-за этого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d)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этот человек думал: это хорошо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e)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теперь что-то плохое случилось с этим человеком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f)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этот человек чувствует что-то плохое из-за этого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g)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я думаю: это хорошо”</a:t>
            </a:r>
          </a:p>
          <a:p>
            <a:pPr marL="0" indent="0"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h)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когда 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думал так, 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чувствовал что-то хорошее из-за этого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 smtClean="0">
                <a:solidFill>
                  <a:schemeClr val="bg1">
                    <a:lumMod val="85000"/>
                  </a:schemeClr>
                </a:solidFill>
              </a:rPr>
              <a:t>ЗЛОРАДСТВО</a:t>
            </a:r>
            <a:endParaRPr lang="ru-RU" sz="3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60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Главное мероприятие</Template>
  <TotalTime>11240</TotalTime>
  <Words>1754</Words>
  <Application>Microsoft Office PowerPoint</Application>
  <PresentationFormat>Широкоэкранный</PresentationFormat>
  <Paragraphs>293</Paragraphs>
  <Slides>41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5" baseType="lpstr">
      <vt:lpstr>Arial</vt:lpstr>
      <vt:lpstr>Calibri</vt:lpstr>
      <vt:lpstr>Impact</vt:lpstr>
      <vt:lpstr>Главное мероприятие</vt:lpstr>
      <vt:lpstr>Компьютерная лексикография</vt:lpstr>
      <vt:lpstr>О себе</vt:lpstr>
      <vt:lpstr>План курса</vt:lpstr>
      <vt:lpstr>Часть 1</vt:lpstr>
      <vt:lpstr>традиционная лексикография</vt:lpstr>
      <vt:lpstr>Системная лексикография</vt:lpstr>
      <vt:lpstr>Natural Semantic Metalanguage (NSM)</vt:lpstr>
      <vt:lpstr>NSM: семантические примитивы</vt:lpstr>
      <vt:lpstr>NSM: примеры</vt:lpstr>
      <vt:lpstr>NSM: примеры</vt:lpstr>
      <vt:lpstr>NSM и проблемы перевода</vt:lpstr>
      <vt:lpstr>Активный словарь русского языка</vt:lpstr>
      <vt:lpstr>Оцифровка словарей</vt:lpstr>
      <vt:lpstr>Электронные словари: Babelnet</vt:lpstr>
      <vt:lpstr>электронный словарь</vt:lpstr>
      <vt:lpstr>машиночитаемые словари</vt:lpstr>
      <vt:lpstr>Extensible Markup Language (xml)</vt:lpstr>
      <vt:lpstr>xml</vt:lpstr>
      <vt:lpstr>xml: структура документа</vt:lpstr>
      <vt:lpstr>XML: теги</vt:lpstr>
      <vt:lpstr>Презентация PowerPoint</vt:lpstr>
      <vt:lpstr>Презентация PowerPoint</vt:lpstr>
      <vt:lpstr>Работа с XML в python</vt:lpstr>
      <vt:lpstr>XML: Парсинг</vt:lpstr>
      <vt:lpstr>Библиотека python</vt:lpstr>
      <vt:lpstr>Методы класса ElementTree</vt:lpstr>
      <vt:lpstr>Работа с элементами</vt:lpstr>
      <vt:lpstr>Работа с элементами</vt:lpstr>
      <vt:lpstr>Возможности поиска</vt:lpstr>
      <vt:lpstr>пример</vt:lpstr>
      <vt:lpstr>XML: практическое задание</vt:lpstr>
      <vt:lpstr>Text encoding initiative (tei)</vt:lpstr>
      <vt:lpstr>TEI: сонет шекспира</vt:lpstr>
      <vt:lpstr>TEI: драма</vt:lpstr>
      <vt:lpstr>Digital humanities</vt:lpstr>
      <vt:lpstr>TEI: практическое задание</vt:lpstr>
      <vt:lpstr>Создание xml-файла</vt:lpstr>
      <vt:lpstr>Создание новых элементов</vt:lpstr>
      <vt:lpstr>Создание текста и атрибутов</vt:lpstr>
      <vt:lpstr>Создание дерева, запись дерева в файл</vt:lpstr>
      <vt:lpstr>Практическое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лексикография</dc:title>
  <dc:creator>Дарья Рыжова</dc:creator>
  <cp:lastModifiedBy>ДР</cp:lastModifiedBy>
  <cp:revision>194</cp:revision>
  <dcterms:created xsi:type="dcterms:W3CDTF">2017-03-14T07:57:43Z</dcterms:created>
  <dcterms:modified xsi:type="dcterms:W3CDTF">2023-03-24T22:56:50Z</dcterms:modified>
</cp:coreProperties>
</file>