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256" r:id="rId2"/>
    <p:sldId id="387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88" r:id="rId20"/>
    <p:sldId id="391" r:id="rId21"/>
    <p:sldId id="354" r:id="rId22"/>
    <p:sldId id="355" r:id="rId23"/>
    <p:sldId id="389" r:id="rId24"/>
    <p:sldId id="356" r:id="rId25"/>
    <p:sldId id="357" r:id="rId26"/>
    <p:sldId id="359" r:id="rId27"/>
    <p:sldId id="360" r:id="rId28"/>
    <p:sldId id="407" r:id="rId29"/>
    <p:sldId id="392" r:id="rId30"/>
    <p:sldId id="393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364" r:id="rId44"/>
    <p:sldId id="365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82" autoAdjust="0"/>
  </p:normalViewPr>
  <p:slideViewPr>
    <p:cSldViewPr snapToGrid="0">
      <p:cViewPr varScale="1">
        <p:scale>
          <a:sx n="65" d="100"/>
          <a:sy n="6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06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2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Co-occurrence matrix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0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 разные другие метрики, эти - основные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9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08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2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.gluebenchmark.com/" TargetMode="External"/><Relationship Id="rId2" Type="http://schemas.openxmlformats.org/officeDocument/2006/relationships/hyperlink" Target="https://gluebenchmar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ssiansuperglue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Компьютерная лексикография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Даша </a:t>
            </a:r>
            <a:r>
              <a:rPr lang="ru-RU" dirty="0" err="1" smtClean="0"/>
              <a:t>рыжова</a:t>
            </a:r>
            <a:r>
              <a:rPr lang="ru-RU" dirty="0" smtClean="0"/>
              <a:t>, </a:t>
            </a:r>
            <a:r>
              <a:rPr lang="ru-RU" dirty="0" err="1" smtClean="0"/>
              <a:t>ниу</a:t>
            </a:r>
            <a:r>
              <a:rPr lang="ru-RU" dirty="0" smtClean="0"/>
              <a:t> </a:t>
            </a:r>
            <a:r>
              <a:rPr lang="ru-RU" dirty="0" err="1" smtClean="0"/>
              <a:t>вшэ</a:t>
            </a:r>
            <a:r>
              <a:rPr lang="ru-RU" dirty="0" smtClean="0"/>
              <a:t> 2021</a:t>
            </a:r>
          </a:p>
          <a:p>
            <a:r>
              <a:rPr lang="en-US" sz="2000" cap="none" dirty="0"/>
              <a:t>daria.ryzhova@mail.ru</a:t>
            </a:r>
            <a:r>
              <a:rPr lang="en-US" sz="1800" dirty="0"/>
              <a:t>, </a:t>
            </a:r>
            <a:r>
              <a:rPr lang="en-US" sz="1800" dirty="0" smtClean="0"/>
              <a:t>8-915-286-74-76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4788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2: дешифровка иероглифов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30" y="984739"/>
            <a:ext cx="8678487" cy="46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76" y="130466"/>
            <a:ext cx="9759461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7462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43233" y="1387020"/>
            <a:ext cx="5351585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Вектор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cap="none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r>
              <a:rPr lang="en-US" sz="2400" cap="non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отражает употребление слова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dog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корпусе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считать, что этот вектор – набор координат в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мерном пространстве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Иллюстрация для двух измерений: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use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cap="none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r>
              <a:rPr lang="en-US" sz="2400" cap="none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= (115, 10)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44" y="1055077"/>
            <a:ext cx="5286156" cy="53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7462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69491" y="1751034"/>
            <a:ext cx="5351585" cy="1080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Мера близости – Евклидово расстояние: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127" y="1055077"/>
            <a:ext cx="5286156" cy="5351741"/>
          </a:xfrm>
          <a:prstGeom prst="rect">
            <a:avLst/>
          </a:prstGeom>
        </p:spPr>
      </p:pic>
      <p:pic>
        <p:nvPicPr>
          <p:cNvPr id="1026" name="Picture 2" descr="евклидово расстояние формул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55" y="2831690"/>
            <a:ext cx="2593609" cy="11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6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7462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662544"/>
            <a:ext cx="5351585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Мера близости – Евклидово расстояние: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не так?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евклидово расстояние форму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99" y="2871396"/>
            <a:ext cx="2593609" cy="11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04" y="1055077"/>
            <a:ext cx="5446754" cy="5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74622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54170" y="1552269"/>
            <a:ext cx="5351585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Мера близости – Евклидово расстояние: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не так?</a:t>
            </a:r>
          </a:p>
          <a:p>
            <a:r>
              <a:rPr lang="ru-RU" sz="24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Расположение точки зависит от частотности слова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евклидово расстояние форму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2183"/>
            <a:ext cx="2593609" cy="11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33" y="1017781"/>
            <a:ext cx="5446754" cy="5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493740"/>
            <a:ext cx="4507523" cy="232609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провести вектор из начала координат в нашу точку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измерять угол (косинус угла) между векторами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548" y="1188113"/>
            <a:ext cx="5298050" cy="5501821"/>
          </a:xfrm>
          <a:prstGeom prst="rect">
            <a:avLst/>
          </a:prstGeom>
        </p:spPr>
      </p:pic>
      <p:sp>
        <p:nvSpPr>
          <p:cNvPr id="6" name="AutoShape 2" descr="{\text{similarity}}=\cos(\theta )={A\cdot B \over \|A\|\|B\|}={\frac  {\sum \limits _{{i=1}}^{{n}}{A_{i}\times B_{i}}}{{\sqrt  {\sum \limits _{{i=1}}^{{n}}{(A_{i})^{2}}}}\times {\sqrt  {\sum \limits _{{i=1}}^{{n}}{(B_{i})^{2}}}}}}"/>
          <p:cNvSpPr>
            <a:spLocks noChangeAspect="1" noChangeArrowheads="1"/>
          </p:cNvSpPr>
          <p:nvPr/>
        </p:nvSpPr>
        <p:spPr bwMode="auto">
          <a:xfrm>
            <a:off x="-872197" y="-144463"/>
            <a:ext cx="1332572" cy="133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95" y="3939023"/>
            <a:ext cx="4058531" cy="13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Геометрическая интерпретация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538080"/>
            <a:ext cx="4507523" cy="406630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провести вектор из начала координат в нашу точку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измерять угол (косинус угла) между векторами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 нормализовать длину вектора и считать Евклидово расстояние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96" y="1217478"/>
            <a:ext cx="5459436" cy="53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053" y="213852"/>
            <a:ext cx="10396882" cy="1151965"/>
          </a:xfrm>
        </p:spPr>
        <p:txBody>
          <a:bodyPr/>
          <a:lstStyle/>
          <a:p>
            <a:r>
              <a:rPr lang="ru-RU" dirty="0" smtClean="0"/>
              <a:t>Как построить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71053" y="1663393"/>
            <a:ext cx="10515600" cy="360178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Корпус (размер?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одержание?)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Лингвистические единицы, для которых будут строиться вектора (буквы, морфемы, слова, словосочетания, предложения)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векторизации (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матрица совместной встречаемости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word2vec,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Adagram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BERT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мн. др.)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1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43349"/>
            <a:ext cx="10396882" cy="921774"/>
          </a:xfrm>
        </p:spPr>
        <p:txBody>
          <a:bodyPr>
            <a:normAutofit/>
          </a:bodyPr>
          <a:lstStyle/>
          <a:p>
            <a:r>
              <a:rPr lang="ru-RU" dirty="0" smtClean="0"/>
              <a:t>Типы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42103"/>
            <a:ext cx="10394707" cy="42770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Матрица совместной встречаемости, уменьшение размерности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Нейросеть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подбирает значения измерений так, чтобы слова, часто встречающиеся рядом, имели похожие вектора, а слова, редко встречающиеся в одном контексте, - непохожие 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Векторные представления для буквенных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грамм (попытка учесть морфологию, ср.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вагоностроитель, домище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т.п.)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Дистрибутивная семантика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435078"/>
            <a:ext cx="10396882" cy="1098754"/>
          </a:xfrm>
        </p:spPr>
        <p:txBody>
          <a:bodyPr>
            <a:normAutofit/>
          </a:bodyPr>
          <a:lstStyle/>
          <a:p>
            <a:r>
              <a:rPr lang="ru-RU" dirty="0" smtClean="0"/>
              <a:t>Типы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625" y="1917291"/>
            <a:ext cx="10394707" cy="362810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AdaGram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Строит векторные представления не для слова целиком, а для разных его значений, ср. ключ</a:t>
            </a:r>
            <a:r>
              <a:rPr lang="ru-RU" sz="2400" cap="non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(от двери)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ключ</a:t>
            </a:r>
            <a:r>
              <a:rPr lang="ru-RU" sz="2400" cap="non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(родник), ключ</a:t>
            </a:r>
            <a:r>
              <a:rPr lang="ru-RU" sz="2400" cap="non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(гаечный)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ELMo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Строят векторные представления слов в контексте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другие…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053" y="0"/>
            <a:ext cx="10396882" cy="1151965"/>
          </a:xfrm>
        </p:spPr>
        <p:txBody>
          <a:bodyPr/>
          <a:lstStyle/>
          <a:p>
            <a:r>
              <a:rPr lang="ru-RU" dirty="0" smtClean="0"/>
              <a:t>Пример модели: </a:t>
            </a:r>
            <a:r>
              <a:rPr lang="en-US" dirty="0" smtClean="0"/>
              <a:t>Rapp 2004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71053" y="126518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British National Corpus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(сбалансированный, 100 млн словоупотреблений) +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лемматизация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(374 244 леммы)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 учитываются леммы, которые встретились в корпусе меньше 20 раз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Удалены стоп-слова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Матрица 56096 х 56096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измерений: совместная встречаемость, окно ±2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над векторами: взвешивание + уменьшение размерности</a:t>
            </a:r>
          </a:p>
        </p:txBody>
      </p:sp>
    </p:spTree>
    <p:extLst>
      <p:ext uri="{BB962C8B-B14F-4D97-AF65-F5344CB8AC3E}">
        <p14:creationId xmlns:p14="http://schemas.microsoft.com/office/powerpoint/2010/main" val="5501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450"/>
            <a:ext cx="10515600" cy="998806"/>
          </a:xfrm>
        </p:spPr>
        <p:txBody>
          <a:bodyPr/>
          <a:lstStyle/>
          <a:p>
            <a:r>
              <a:rPr lang="ru-RU" dirty="0"/>
              <a:t>Пример модели: </a:t>
            </a:r>
            <a:r>
              <a:rPr lang="en-US" dirty="0"/>
              <a:t>Rapp 2004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87478" y="1755058"/>
            <a:ext cx="10515600" cy="39409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Оценка: </a:t>
            </a: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TOEFL synonym test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задания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Ближайший синоним слова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boat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a. plane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	b.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ship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	c.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canoe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	d.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railroad</a:t>
            </a:r>
          </a:p>
          <a:p>
            <a:pPr marL="0" indent="0">
              <a:buNone/>
            </a:pPr>
            <a:endParaRPr lang="ru-RU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09588"/>
              </p:ext>
            </p:extLst>
          </p:nvPr>
        </p:nvGraphicFramePr>
        <p:xfrm>
          <a:off x="3177106" y="3533825"/>
          <a:ext cx="7925972" cy="268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26"/>
                <a:gridCol w="2461846"/>
              </a:tblGrid>
              <a:tr h="49528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takers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accuracy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528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speakers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97,75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528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non-native speakers (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Macquerie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University staff)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86,75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528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non-native speakers (common test takers)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64,5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528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lang="ru-RU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92,5</a:t>
                      </a:r>
                      <a:endParaRPr lang="ru-RU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2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507" y="656303"/>
            <a:ext cx="11061291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</a:t>
            </a:r>
            <a:r>
              <a:rPr lang="ru-RU" dirty="0" smtClean="0"/>
              <a:t>можно делать с такими моделями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798" y="2033900"/>
            <a:ext cx="10394707" cy="3311189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Считать расстояния между элементами (обычно словами)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Выдавать ближайших соседей (соседи – элементы, чьи векторные представления больше всего похожи на заданное)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Считать пропорции («семантический калькулятор»)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Строить «семантические карты»: отображать близость слов графически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RusVectores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(rusvectores.org)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274"/>
            <a:ext cx="10515600" cy="1325563"/>
          </a:xfrm>
        </p:spPr>
        <p:txBody>
          <a:bodyPr/>
          <a:lstStyle/>
          <a:p>
            <a:r>
              <a:rPr lang="ru-RU" dirty="0" smtClean="0"/>
              <a:t>Ближайшие соседи (</a:t>
            </a:r>
            <a:r>
              <a:rPr lang="en-US" dirty="0" err="1" smtClean="0"/>
              <a:t>RusVect</a:t>
            </a:r>
            <a:r>
              <a:rPr lang="en-US" dirty="0" err="1" smtClean="0">
                <a:cs typeface="Times New Roman" panose="02020603050405020304" pitchFamily="18" charset="0"/>
              </a:rPr>
              <a:t>ōrēs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420836"/>
            <a:ext cx="10515600" cy="41098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РОЗА – лилия, цветок, жасмин, хризантема, георгин…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СТУЛ – табурет, табуретка, кресло, диван, столик, кровать…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ФИОЛЕТОВЫЙ – темно-фиолетовый, оранжевый, сине-фиолетовый, коричневый, желто-зеленый, зеленоватый…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ТОНКИЙ – </a:t>
            </a: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мягкий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прозрачный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гибкий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тоненький, толстый, </a:t>
            </a: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нежный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ДЕЛАТЬ – сделать, делаться, </a:t>
            </a: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говорить, просто, мешать, думать, понимать, портить, нужный, вообще</a:t>
            </a:r>
          </a:p>
        </p:txBody>
      </p:sp>
    </p:spTree>
    <p:extLst>
      <p:ext uri="{BB962C8B-B14F-4D97-AF65-F5344CB8AC3E}">
        <p14:creationId xmlns:p14="http://schemas.microsoft.com/office/powerpoint/2010/main" val="109130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1906"/>
            <a:ext cx="10515600" cy="11119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Семантический калькулятор </a:t>
            </a:r>
            <a:r>
              <a:rPr lang="ru-RU" dirty="0"/>
              <a:t>(</a:t>
            </a:r>
            <a:r>
              <a:rPr lang="en-US" dirty="0" err="1"/>
              <a:t>RusVect</a:t>
            </a:r>
            <a:r>
              <a:rPr lang="en-US" dirty="0" err="1">
                <a:cs typeface="Times New Roman" panose="02020603050405020304" pitchFamily="18" charset="0"/>
              </a:rPr>
              <a:t>ōrēs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378634"/>
            <a:ext cx="10515600" cy="42405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Мать : дочь = отец : ???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Сын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брат, племянник…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Италия : пицца = Россия : ???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Пельмень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фаст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фуд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сырник…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Королева – женщина = ???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Король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еорг,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Э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дуард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Колесо + руль + мотор + покрышка = ???</a:t>
            </a:r>
          </a:p>
          <a:p>
            <a:pPr marL="0" indent="0">
              <a:buNone/>
            </a:pP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Машина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шина, тормоз, двигатель…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использовать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0442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 sense disambiguation (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Schütze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1998)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retrieval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Теоретические исследования:</a:t>
            </a:r>
          </a:p>
          <a:p>
            <a:pPr lvl="1"/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Count vs. mass nouns</a:t>
            </a:r>
            <a:r>
              <a:rPr lang="ru-RU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Hürlimann</a:t>
            </a:r>
            <a:r>
              <a:rPr lang="ru-RU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et al. 2014</a:t>
            </a:r>
            <a:r>
              <a:rPr lang="ru-RU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Исторические изменения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Dubossarky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et al. 2016)</a:t>
            </a:r>
            <a:endParaRPr lang="ru-RU" sz="20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Видовая семантика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Kuzmenko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2016)</a:t>
            </a:r>
            <a:endParaRPr lang="en-US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Ещё?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807" y="26926"/>
            <a:ext cx="10396882" cy="1151965"/>
          </a:xfrm>
        </p:spPr>
        <p:txBody>
          <a:bodyPr/>
          <a:lstStyle/>
          <a:p>
            <a:r>
              <a:rPr lang="en-US" dirty="0" smtClean="0"/>
              <a:t>WSD: </a:t>
            </a:r>
            <a:r>
              <a:rPr lang="en-US" dirty="0"/>
              <a:t> </a:t>
            </a:r>
            <a:r>
              <a:rPr lang="en-US" dirty="0" err="1"/>
              <a:t>Sch</a:t>
            </a:r>
            <a:r>
              <a:rPr lang="en-US" dirty="0" err="1">
                <a:cs typeface="Times New Roman" panose="02020603050405020304" pitchFamily="18" charset="0"/>
              </a:rPr>
              <a:t>ütze</a:t>
            </a:r>
            <a:r>
              <a:rPr lang="en-US" dirty="0">
                <a:cs typeface="Times New Roman" panose="02020603050405020304" pitchFamily="18" charset="0"/>
              </a:rPr>
              <a:t> 1998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86205" y="1324180"/>
            <a:ext cx="523904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Centroid of all context words in the sentence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Induced word senses improve information retrieval performance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85" y="1000813"/>
            <a:ext cx="5276557" cy="49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 модели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3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чего </a:t>
            </a:r>
            <a:r>
              <a:rPr lang="ru-RU" dirty="0" smtClean="0"/>
              <a:t>нужно оценивать качество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понять, осмысленна ли 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модель, 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ли с ней работать, ее изучать и на нее полагаться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подобрать оптимальные для вашей задачи параметры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Много задач – много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бенчмарков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(«золотых стандартов»)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2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835"/>
            <a:ext cx="10515600" cy="986350"/>
          </a:xfrm>
        </p:spPr>
        <p:txBody>
          <a:bodyPr/>
          <a:lstStyle/>
          <a:p>
            <a:r>
              <a:rPr lang="ru-RU" dirty="0" smtClean="0"/>
              <a:t>Дистрибутивная 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77197" y="869701"/>
            <a:ext cx="10837606" cy="500809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“You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shall know a word by the company it keeps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!”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. R. Firth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1957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Distributional </a:t>
            </a: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difference of meaning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correlates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difference of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Zellig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Harris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1954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What people know when they say that they know a word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how to recite its dictionary definition – they know how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it [. . . ] in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everyday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discourse.”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Miller 1986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807" y="0"/>
            <a:ext cx="10396882" cy="1151965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Типы </a:t>
            </a:r>
            <a:r>
              <a:rPr lang="ru-RU" sz="4400" dirty="0" smtClean="0"/>
              <a:t>ориентиров («</a:t>
            </a:r>
            <a:r>
              <a:rPr lang="ru-RU" sz="4400" dirty="0" err="1" smtClean="0"/>
              <a:t>бенчмарков</a:t>
            </a:r>
            <a:r>
              <a:rPr lang="ru-RU" sz="4400" dirty="0" smtClean="0"/>
              <a:t>»)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34961" y="989733"/>
            <a:ext cx="10515600" cy="47663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TOEFL synonym detection task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Оценки наивных носителей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ru-RU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Семантическая близость (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WordSim353 </a:t>
            </a:r>
            <a:r>
              <a:rPr lang="ru-RU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аналоги)</a:t>
            </a:r>
          </a:p>
          <a:p>
            <a:pPr lvl="1">
              <a:lnSpc>
                <a:spcPct val="100000"/>
              </a:lnSpc>
            </a:pPr>
            <a:r>
              <a:rPr lang="ru-RU" sz="2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Ассоциаты</a:t>
            </a:r>
            <a:endParaRPr lang="ru-RU" sz="20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Онтологические отношения</a:t>
            </a:r>
          </a:p>
          <a:p>
            <a:pPr>
              <a:lnSpc>
                <a:spcPct val="100000"/>
              </a:lnSpc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Аналогии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Задания на категоризацию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BrainBench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GLUE</a:t>
            </a:r>
          </a:p>
          <a:p>
            <a:pPr>
              <a:lnSpc>
                <a:spcPct val="100000"/>
              </a:lnSpc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многие другие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18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WordSim353</a:t>
            </a:r>
            <a:r>
              <a:rPr lang="ru-RU" dirty="0" smtClean="0"/>
              <a:t> (</a:t>
            </a:r>
            <a:r>
              <a:rPr lang="en-US" dirty="0" smtClean="0"/>
              <a:t>Finkelstein et al. 2002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370465"/>
            <a:ext cx="10515600" cy="46295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Пары слов с оценкой степени близости</a:t>
            </a:r>
            <a:b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(2 набора: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relatedness vs. similarity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Оценивались людьми (по 13-16 человек на каждую пару)</a:t>
            </a:r>
          </a:p>
          <a:p>
            <a:pPr>
              <a:lnSpc>
                <a:spcPct val="100000"/>
              </a:lnSpc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пар: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Tiger – cat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Doctor – nurse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Professor – doctor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Smart – student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Smart – stupid</a:t>
            </a:r>
          </a:p>
          <a:p>
            <a:pPr>
              <a:lnSpc>
                <a:spcPct val="100000"/>
              </a:lnSpc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Недостатки?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209"/>
            <a:ext cx="10396882" cy="1151965"/>
          </a:xfrm>
        </p:spPr>
        <p:txBody>
          <a:bodyPr/>
          <a:lstStyle/>
          <a:p>
            <a:r>
              <a:rPr lang="en-US" dirty="0" smtClean="0"/>
              <a:t>WordSim353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491174"/>
            <a:ext cx="10515600" cy="4909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Инструкция:</a:t>
            </a: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Below is a list of pairs of words. For each pair, please assign </a:t>
            </a: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 numerical similarity score between 0 and 10 (0 = words are totally </a:t>
            </a: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unrelated, 10 = words are VERY closely related). By definition, </a:t>
            </a: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similarity of the word to itself should be 10. You may assign </a:t>
            </a: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fractional scores (for example, 7.5).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 When estimating similarity of antonyms, consider them "similar“ (i.e., belonging to the same domain or representing features of the same concept), rather than "dissimilar".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2342"/>
            <a:ext cx="10396882" cy="1151965"/>
          </a:xfrm>
        </p:spPr>
        <p:txBody>
          <a:bodyPr/>
          <a:lstStyle/>
          <a:p>
            <a:r>
              <a:rPr lang="en-US" dirty="0" smtClean="0"/>
              <a:t>WordSim353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454307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контекста, не специфицированы значения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Человеку непонятно, что такое «похожи», ср. разброс оценок:</a:t>
            </a:r>
          </a:p>
          <a:p>
            <a:pPr marL="914400" lvl="2" indent="0">
              <a:buNone/>
            </a:pP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student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 2 до 7 (средняя 4.62)</a:t>
            </a:r>
          </a:p>
          <a:p>
            <a:pPr marL="914400" lvl="2" indent="0">
              <a:buNone/>
            </a:pP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Smart – stupid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от 0 до 9 (средняя 5.81)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вообще определять сходство для пар «прилагательное – существительное»?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(см. также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Faruqui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et al. 2016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6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6918" y="258097"/>
            <a:ext cx="10396882" cy="1151965"/>
          </a:xfrm>
        </p:spPr>
        <p:txBody>
          <a:bodyPr/>
          <a:lstStyle/>
          <a:p>
            <a:r>
              <a:rPr lang="ru-RU" dirty="0" smtClean="0"/>
              <a:t>Аналогичные наборы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530657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Переводы </a:t>
            </a:r>
            <a:r>
              <a:rPr lang="en-US" sz="3200" cap="none" dirty="0">
                <a:latin typeface="Arial" panose="020B0604020202020204" pitchFamily="34" charset="0"/>
                <a:cs typeface="Arial" panose="020B0604020202020204" pitchFamily="34" charset="0"/>
              </a:rPr>
              <a:t>WS353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на разные языки (включая русский)</a:t>
            </a:r>
          </a:p>
          <a:p>
            <a:r>
              <a:rPr lang="en-U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Multilingual WS353</a:t>
            </a:r>
            <a:endParaRPr lang="ru-RU" sz="3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</a:p>
          <a:p>
            <a:r>
              <a:rPr lang="en-U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SimLex-999 (similarity, </a:t>
            </a:r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en-U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relatedness)</a:t>
            </a:r>
          </a:p>
          <a:p>
            <a:r>
              <a:rPr lang="en-U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Stanford contextual </a:t>
            </a:r>
            <a:r>
              <a:rPr lang="en-US" sz="3200" cap="none" dirty="0">
                <a:latin typeface="Arial" panose="020B0604020202020204" pitchFamily="34" charset="0"/>
                <a:cs typeface="Arial" panose="020B0604020202020204" pitchFamily="34" charset="0"/>
              </a:rPr>
              <a:t>word similarity dataset (SCWS</a:t>
            </a:r>
            <a:r>
              <a:rPr lang="en-U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 в контексте (т.е. со снятой семантической омонимией)</a:t>
            </a:r>
            <a:endParaRPr lang="ru-RU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5077"/>
            <a:ext cx="10396882" cy="1151965"/>
          </a:xfrm>
        </p:spPr>
        <p:txBody>
          <a:bodyPr/>
          <a:lstStyle/>
          <a:p>
            <a:r>
              <a:rPr lang="ru-RU" dirty="0" smtClean="0"/>
              <a:t>Ассоциативная близость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ru-RU" sz="2400" cap="none" dirty="0" smtClean="0">
                <a:latin typeface="Arial" panose="020B0604020202020204" pitchFamily="34" charset="0"/>
              </a:rPr>
              <a:t>Свободные ассоциации на заданный стимул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</a:rPr>
              <a:t>1) Русский </a:t>
            </a:r>
            <a:r>
              <a:rPr lang="ru-RU" sz="2400" cap="none" dirty="0" smtClean="0">
                <a:latin typeface="Arial" panose="020B0604020202020204" pitchFamily="34" charset="0"/>
              </a:rPr>
              <a:t>ассоциативный словарь (эксперимент </a:t>
            </a:r>
            <a:r>
              <a:rPr lang="ru-RU" sz="2400" cap="none" dirty="0" err="1" smtClean="0">
                <a:latin typeface="Arial" panose="020B0604020202020204" pitchFamily="34" charset="0"/>
              </a:rPr>
              <a:t>оффлайн</a:t>
            </a:r>
            <a:r>
              <a:rPr lang="ru-RU" sz="2400" cap="none" dirty="0" smtClean="0"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</a:rPr>
              <a:t>http://tesaurus.ru/dict/</a:t>
            </a:r>
            <a:endParaRPr lang="ru-RU" sz="2400" cap="none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</a:rPr>
              <a:t>2) </a:t>
            </a:r>
            <a:r>
              <a:rPr lang="en-US" sz="2400" cap="none" dirty="0" err="1" smtClean="0">
                <a:latin typeface="Arial" panose="020B0604020202020204" pitchFamily="34" charset="0"/>
              </a:rPr>
              <a:t>Sociation</a:t>
            </a:r>
            <a:r>
              <a:rPr lang="en-US" sz="2400" cap="none" dirty="0" smtClean="0">
                <a:latin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</a:rPr>
              <a:t>(эксперимент онлайн)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</a:rPr>
              <a:t>https://sociation.org/</a:t>
            </a:r>
            <a:endParaRPr lang="ru-RU" sz="2400" cap="non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0613"/>
            <a:ext cx="10396882" cy="1151965"/>
          </a:xfrm>
        </p:spPr>
        <p:txBody>
          <a:bodyPr/>
          <a:lstStyle/>
          <a:p>
            <a:r>
              <a:rPr lang="ru-RU" dirty="0" smtClean="0"/>
              <a:t>Ассоциативная близость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2814"/>
            <a:ext cx="8355848" cy="50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Онтологические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BLESS (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Baroni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Lenci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Evaluation of Semantic Spaces),</a:t>
            </a:r>
            <a:b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Baroni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Lenci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2011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Тройки вида «слово 1 – отношение – слово 2»: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Alligator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Aggressive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Alligator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Crocodile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Alligator – event – Attack</a:t>
            </a:r>
          </a:p>
        </p:txBody>
      </p:sp>
    </p:spTree>
    <p:extLst>
      <p:ext uri="{BB962C8B-B14F-4D97-AF65-F5344CB8AC3E}">
        <p14:creationId xmlns:p14="http://schemas.microsoft.com/office/powerpoint/2010/main" val="4108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6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Онтологические отношения: </a:t>
            </a:r>
            <a:r>
              <a:rPr lang="en-US" dirty="0" smtClean="0"/>
              <a:t>BLESS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853615"/>
            <a:ext cx="10515600" cy="48846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позиции 1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200 конкретных существительных, достаточно частотных, не очень многозначных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5 типов отношений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когипонимия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alligator COORD crocodile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Hyper –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гиперонимия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alligator HYPER animal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Mero –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меронимия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(часть/компонент: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alligator MERO tail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alligator ATTRI aggressive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Event –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связанная с концептом деятельность, событие, процесс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alligator EVENT attack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случайные слова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alligator RAN.N coffee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8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4858"/>
            <a:ext cx="10396882" cy="1151965"/>
          </a:xfrm>
        </p:spPr>
        <p:txBody>
          <a:bodyPr/>
          <a:lstStyle/>
          <a:p>
            <a:r>
              <a:rPr lang="ru-RU" dirty="0" smtClean="0"/>
              <a:t>Аналогии </a:t>
            </a:r>
            <a:r>
              <a:rPr lang="en-US" dirty="0" smtClean="0"/>
              <a:t>(</a:t>
            </a:r>
            <a:r>
              <a:rPr lang="en-US" dirty="0" err="1" smtClean="0"/>
              <a:t>Mikolov</a:t>
            </a:r>
            <a:r>
              <a:rPr lang="en-US" dirty="0" smtClean="0"/>
              <a:t> et al. 2013)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456916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«синтаксические»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Claim : claimed = go : X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Sister : sisters = book : X</a:t>
            </a:r>
          </a:p>
          <a:p>
            <a:pPr marL="0" indent="0">
              <a:buNone/>
            </a:pP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«семантические»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man : doctor = woman : X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traffic : street = water : X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298" y="140109"/>
            <a:ext cx="10396882" cy="1151965"/>
          </a:xfrm>
        </p:spPr>
        <p:txBody>
          <a:bodyPr/>
          <a:lstStyle/>
          <a:p>
            <a:r>
              <a:rPr lang="ru-RU" dirty="0" smtClean="0"/>
              <a:t>Пример 1: </a:t>
            </a:r>
            <a:r>
              <a:rPr lang="ru-RU" dirty="0" err="1" smtClean="0"/>
              <a:t>курбушум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15298" y="1292074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Это растение с царственным именем и запахом нужно растереть в ступке с оливковым маслом, чесноком, кедровыми орешками и кусочком </a:t>
            </a:r>
            <a:r>
              <a:rPr lang="ru-RU" sz="2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курбушума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потом чуть-чуть посолить.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интернет-бутике итальянской кухни «У Августа» продают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пармскую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ветчину, настоящий итальянский </a:t>
            </a:r>
            <a:r>
              <a:rPr lang="ru-RU" sz="2400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курбушум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горгонзолу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даже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чиабатту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переложить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кастрюльку, положить ложку масла, 3 желтка и ложки 3 тёртого </a:t>
            </a:r>
            <a:r>
              <a:rPr lang="ru-RU" sz="2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курбушума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размешать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приходят гости ― пью красное сухое вино и ем сыр </a:t>
            </a:r>
            <a:r>
              <a:rPr lang="ru-RU" sz="2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курбушум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2342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Задания на категоризацию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(</a:t>
            </a:r>
            <a:r>
              <a:rPr lang="en-US" dirty="0"/>
              <a:t>Concept categorization </a:t>
            </a:r>
            <a:r>
              <a:rPr lang="en-US" dirty="0" smtClean="0"/>
              <a:t>task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Almuhareb-Poesio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(AP) set,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Almuhareb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402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концепта, разбитых на 21 класс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должна распределить репрезентации для соответствующих слов по правильным классам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 сбалансированы по частотности и неоднозначности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деревьев: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pine, casuarina, samba…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2845"/>
            <a:ext cx="10396882" cy="1151965"/>
          </a:xfrm>
        </p:spPr>
        <p:txBody>
          <a:bodyPr/>
          <a:lstStyle/>
          <a:p>
            <a:r>
              <a:rPr lang="en-US" dirty="0" err="1" smtClean="0"/>
              <a:t>BrainBench</a:t>
            </a:r>
            <a:r>
              <a:rPr lang="ru-RU" dirty="0" smtClean="0"/>
              <a:t> (</a:t>
            </a:r>
            <a:r>
              <a:rPr lang="en-US" dirty="0" smtClean="0"/>
              <a:t>Xu et al. 2016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Измерения мозговой активности – реакции на 60 конкретных существительных от 9 испытуемых</a:t>
            </a:r>
          </a:p>
          <a:p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Два набора данных:</a:t>
            </a:r>
          </a:p>
          <a:p>
            <a:pPr lvl="1"/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fMRI 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(функциональная магнитно-резонансная томография)</a:t>
            </a:r>
            <a:endParaRPr lang="en-US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MEG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магнитоэнцефалография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1055077"/>
          </a:xfrm>
        </p:spPr>
        <p:txBody>
          <a:bodyPr/>
          <a:lstStyle/>
          <a:p>
            <a:r>
              <a:rPr lang="en-US" dirty="0" smtClean="0"/>
              <a:t>GLUE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505243"/>
            <a:ext cx="10515600" cy="4671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General Language Understanding Evaluation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https://gluebenchmark.com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на нескольких задачах: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acceptability, similarity, paraphrasing, sentiment analysis, natural language inference (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перенос опыта с задачи на задачу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предложения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Leaderboard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иагностический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анализа ошибок</a:t>
            </a:r>
          </a:p>
          <a:p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SuperGLUE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https://super.gluebenchmark.com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Russian GLUE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https://russiansuperglue.com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8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>
            <a:normAutofit fontScale="90000"/>
          </a:bodyPr>
          <a:lstStyle/>
          <a:p>
            <a:r>
              <a:rPr lang="ru-RU" dirty="0"/>
              <a:t>М</a:t>
            </a:r>
            <a:r>
              <a:rPr lang="ru-RU" dirty="0" smtClean="0"/>
              <a:t>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90716" y="752305"/>
            <a:ext cx="10515600" cy="500809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Презентаци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Стефана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Эверта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ESSLLI 2016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http://esslli2016.unibz.it/?page_id=242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RusVectōrēs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rusvectores.org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Новость на сайте Школы лингвистики: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ling.hse.ru/news/201842805.html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tributional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mantics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omposition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oolkit: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http://clic.cimec.unitn.it/composes/toolkit/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Word2vec: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https://radimrehurek.com/gensim/models/word2vec.html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5464" y="141314"/>
            <a:ext cx="10515600" cy="535207"/>
          </a:xfrm>
        </p:spPr>
        <p:txBody>
          <a:bodyPr>
            <a:noAutofit/>
          </a:bodyPr>
          <a:lstStyle/>
          <a:p>
            <a:r>
              <a:rPr lang="ru-RU" sz="3200" dirty="0" smtClean="0"/>
              <a:t>Литература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05132" y="691269"/>
            <a:ext cx="11270226" cy="492786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Dubossarsky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Weinshall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D., &amp; Grossman, E. (2016). Verbs change more than nouns: a bottom-up computational approach to semantic change. </a:t>
            </a:r>
            <a:r>
              <a:rPr lang="en-US" i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Lingue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i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linguaggio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(1), 7-28.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Firth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J. R. (1957). A synopsis of linguistic theory 1930–55. In </a:t>
            </a: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Studies in linguistic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pages 1–32. The Philological Society,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Oxford.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Harris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Zellig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(1954). Distributional structure. </a:t>
            </a: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(23),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146–162.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Hürlimann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M., D.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Paperno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and R.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Bernardi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Nominal coercion in space: Mass/count nouns and distributional semantics. In: Roberto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Basili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Alessandro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Lenci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Bernardo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Magnini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eds.), First Italian Conference on Computational Linguistics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CLiC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-it 2014. Pisa,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Edizioni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Plus - Pisa University Press, ISBN: 9788867414727, Pisa, 9-10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dicembre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Kuzmenko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E. (2016). Verbal aspect: scale or continuum? NRU HSE, term paper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Lund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Kevin and Burgess, Curt (1996). Producing high-dimensional semantic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spaces from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lexical co-occurrence. </a:t>
            </a: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Behavior Research Methods, Instruments,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&amp; Computers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(2), 203–208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Miller, George A. (1986). Dictionaries in the mind. </a:t>
            </a: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171–185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Rapp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Reinhard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(2004). A freely available automatically generated thesaurus of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Proceedings of the 4th International Conference on Language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Evaluation (LREC 2004)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pages 395–398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Schütze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Hinrich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(1998). Automatic word sense discrimination.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(1), 97–123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053" y="140110"/>
            <a:ext cx="10396882" cy="1151965"/>
          </a:xfrm>
        </p:spPr>
        <p:txBody>
          <a:bodyPr/>
          <a:lstStyle/>
          <a:p>
            <a:r>
              <a:rPr lang="ru-RU" dirty="0" smtClean="0"/>
              <a:t>Пример 1: </a:t>
            </a:r>
            <a:r>
              <a:rPr lang="ru-RU" dirty="0" err="1" smtClean="0"/>
              <a:t>курбушум</a:t>
            </a:r>
            <a:r>
              <a:rPr lang="ru-RU" dirty="0" smtClean="0"/>
              <a:t> = пармезан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71053" y="129207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Это растение с царственным именем и запахом нужно растереть в ступке с оливковым маслом, чесноком, кедровыми орешками и кусочком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пармезана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потом чуть-чуть посолить.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интернет-бутике итальянской кухни «У Августа» продают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пармскую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ветчину, настоящий итальянский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пармезан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горгонзолу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даже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чиабатту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переложить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кастрюльку, положить ложку масла, 3 желтка и ложки 3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тёртого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пармезана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размешать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приходят гости ― пью красное сухое вино и ем сыр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пармезан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6203"/>
            <a:ext cx="10515600" cy="1325563"/>
          </a:xfrm>
        </p:spPr>
        <p:txBody>
          <a:bodyPr/>
          <a:lstStyle/>
          <a:p>
            <a:r>
              <a:rPr lang="ru-RU" dirty="0" smtClean="0"/>
              <a:t>Сумма контекстов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38200" y="1469700"/>
            <a:ext cx="10515600" cy="232523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угадывается по контексту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Получается, что слово можно представить как сумму контекстов, в которых оно употребляется – и это легко сделать автоматически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Например, вот так: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46" y="3428886"/>
            <a:ext cx="4269940" cy="2777197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09927"/>
              </p:ext>
            </p:extLst>
          </p:nvPr>
        </p:nvGraphicFramePr>
        <p:xfrm>
          <a:off x="7333563" y="3674484"/>
          <a:ext cx="31366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330"/>
                <a:gridCol w="1568330"/>
              </a:tblGrid>
              <a:tr h="30667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667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bark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1843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667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2540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667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walk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4366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667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5762989" y="4548183"/>
            <a:ext cx="1167618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783" y="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2: дешифровка иероглифов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94" y="1151965"/>
            <a:ext cx="8128046" cy="43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4471" y="294786"/>
            <a:ext cx="10515600" cy="8446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2: дешифровка иероглифов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25" y="1139483"/>
            <a:ext cx="8524344" cy="44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2: дешифровка иероглифов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00" y="1083212"/>
            <a:ext cx="8903800" cy="45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6298</TotalTime>
  <Words>1656</Words>
  <Application>Microsoft Office PowerPoint</Application>
  <PresentationFormat>Широкоэкранный</PresentationFormat>
  <Paragraphs>269</Paragraphs>
  <Slides>44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Impact</vt:lpstr>
      <vt:lpstr>Times New Roman</vt:lpstr>
      <vt:lpstr>Главное мероприятие</vt:lpstr>
      <vt:lpstr>Компьютерная лексикография</vt:lpstr>
      <vt:lpstr>Дистрибутивная семантика</vt:lpstr>
      <vt:lpstr>Дистрибутивная гипотеза</vt:lpstr>
      <vt:lpstr>Пример 1: курбушум</vt:lpstr>
      <vt:lpstr>Пример 1: курбушум = пармезан</vt:lpstr>
      <vt:lpstr>Сумма контекстов</vt:lpstr>
      <vt:lpstr>Пример 2: дешифровка иероглифов</vt:lpstr>
      <vt:lpstr>Пример 2: дешифровка иероглифов</vt:lpstr>
      <vt:lpstr>Пример 2: дешифровка иероглифов</vt:lpstr>
      <vt:lpstr>Пример 2: дешифровка иероглифов</vt:lpstr>
      <vt:lpstr>Презентация PowerPoint</vt:lpstr>
      <vt:lpstr>Геометрическая интерпретация</vt:lpstr>
      <vt:lpstr>Геометрическая интерпретация</vt:lpstr>
      <vt:lpstr>Геометрическая интерпретация</vt:lpstr>
      <vt:lpstr>Геометрическая интерпретация</vt:lpstr>
      <vt:lpstr>Геометрическая интерпретация</vt:lpstr>
      <vt:lpstr>Геометрическая интерпретация</vt:lpstr>
      <vt:lpstr>Как построить модель</vt:lpstr>
      <vt:lpstr>Типы моделей</vt:lpstr>
      <vt:lpstr>Типы моделей</vt:lpstr>
      <vt:lpstr>Пример модели: Rapp 2004</vt:lpstr>
      <vt:lpstr>Пример модели: Rapp 2004</vt:lpstr>
      <vt:lpstr>Что можно делать с такими моделями</vt:lpstr>
      <vt:lpstr>Ближайшие соседи (RusVectōrēs)</vt:lpstr>
      <vt:lpstr>Семантический калькулятор (RusVectōrēs)</vt:lpstr>
      <vt:lpstr>Как можно использовать</vt:lpstr>
      <vt:lpstr>WSD:  Schütze 1998</vt:lpstr>
      <vt:lpstr>Оценка качества модели</vt:lpstr>
      <vt:lpstr>Для чего нужно оценивать качество</vt:lpstr>
      <vt:lpstr>Типы ориентиров («бенчмарков»)</vt:lpstr>
      <vt:lpstr>WordSim353 (Finkelstein et al. 2002)</vt:lpstr>
      <vt:lpstr>WordSim353</vt:lpstr>
      <vt:lpstr>WordSim353</vt:lpstr>
      <vt:lpstr>Аналогичные наборы</vt:lpstr>
      <vt:lpstr>Ассоциативная близость</vt:lpstr>
      <vt:lpstr>Ассоциативная близость</vt:lpstr>
      <vt:lpstr>Онтологические отношения</vt:lpstr>
      <vt:lpstr>Онтологические отношения: BLESS</vt:lpstr>
      <vt:lpstr>Аналогии (Mikolov et al. 2013)</vt:lpstr>
      <vt:lpstr>Задания на категоризацию (Concept categorization task)</vt:lpstr>
      <vt:lpstr>BrainBench (Xu et al. 2016)</vt:lpstr>
      <vt:lpstr>GLUE</vt:lpstr>
      <vt:lpstr>Материалы</vt:lpstr>
      <vt:lpstr>Литература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Дарья Рыжова</cp:lastModifiedBy>
  <cp:revision>128</cp:revision>
  <dcterms:created xsi:type="dcterms:W3CDTF">2017-03-14T07:57:43Z</dcterms:created>
  <dcterms:modified xsi:type="dcterms:W3CDTF">2021-04-21T22:47:08Z</dcterms:modified>
</cp:coreProperties>
</file>