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63"/>
  </p:notesMasterIdLst>
  <p:sldIdLst>
    <p:sldId id="256" r:id="rId2"/>
    <p:sldId id="361" r:id="rId3"/>
    <p:sldId id="262" r:id="rId4"/>
    <p:sldId id="319" r:id="rId5"/>
    <p:sldId id="326" r:id="rId6"/>
    <p:sldId id="350" r:id="rId7"/>
    <p:sldId id="327" r:id="rId8"/>
    <p:sldId id="351" r:id="rId9"/>
    <p:sldId id="336" r:id="rId10"/>
    <p:sldId id="334" r:id="rId11"/>
    <p:sldId id="335" r:id="rId12"/>
    <p:sldId id="337" r:id="rId13"/>
    <p:sldId id="338" r:id="rId14"/>
    <p:sldId id="339" r:id="rId15"/>
    <p:sldId id="341" r:id="rId16"/>
    <p:sldId id="342" r:id="rId17"/>
    <p:sldId id="362" r:id="rId18"/>
    <p:sldId id="344" r:id="rId19"/>
    <p:sldId id="345" r:id="rId20"/>
    <p:sldId id="346" r:id="rId21"/>
    <p:sldId id="349" r:id="rId22"/>
    <p:sldId id="348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388" r:id="rId49"/>
    <p:sldId id="389" r:id="rId50"/>
    <p:sldId id="390" r:id="rId51"/>
    <p:sldId id="391" r:id="rId52"/>
    <p:sldId id="392" r:id="rId53"/>
    <p:sldId id="393" r:id="rId54"/>
    <p:sldId id="394" r:id="rId55"/>
    <p:sldId id="395" r:id="rId56"/>
    <p:sldId id="396" r:id="rId57"/>
    <p:sldId id="397" r:id="rId58"/>
    <p:sldId id="399" r:id="rId59"/>
    <p:sldId id="400" r:id="rId60"/>
    <p:sldId id="398" r:id="rId61"/>
    <p:sldId id="401" r:id="rId6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36" autoAdjust="0"/>
  </p:normalViewPr>
  <p:slideViewPr>
    <p:cSldViewPr snapToGrid="0">
      <p:cViewPr varScale="1">
        <p:scale>
          <a:sx n="63" d="100"/>
          <a:sy n="63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F04B4-94B8-43B7-90FA-395D04D5D577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A7882-42FF-4DB5-AA60-AA55C4699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12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49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077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Россия, Сахалинская область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519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Поскольку у нас крошечная</a:t>
            </a:r>
            <a:r>
              <a:rPr lang="ru-RU" baseline="0" dirty="0" smtClean="0"/>
              <a:t> система, можно не прописывать правила образования форм винительного падежа, а просто всё занести в словарь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753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 чихает те же ограничения</a:t>
            </a:r>
            <a:r>
              <a:rPr lang="ru-RU" baseline="0" dirty="0" smtClean="0"/>
              <a:t>, что и у «спит»</a:t>
            </a:r>
          </a:p>
          <a:p>
            <a:r>
              <a:rPr lang="ru-RU" baseline="0" dirty="0" smtClean="0"/>
              <a:t>у ест, пьет, наливает ограничения на первое существительное такие же, как у видит, спит, чихает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948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244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152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242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Почему</a:t>
            </a:r>
            <a:r>
              <a:rPr lang="ru-RU" baseline="0" dirty="0" smtClean="0"/>
              <a:t> так?</a:t>
            </a:r>
          </a:p>
          <a:p>
            <a:r>
              <a:rPr lang="ru-RU" baseline="0" dirty="0" smtClean="0"/>
              <a:t>Во-первых, огромная задача. Во-вторых, долгое время идей о системности лексики вообще не возникало: хаос, который системно всё равно не описать (значения всё равно слишком причудливы, а слов очень-очень много)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958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ХХ веке: новые технологии – новые задачи. Во-первых, стало возможно использовать в работе новые инструменты,</a:t>
            </a:r>
            <a:r>
              <a:rPr lang="ru-RU" baseline="0" dirty="0" smtClean="0"/>
              <a:t> а во-вторых, возникла идея компьютерной обработки языка (и с лексикой, в таком случае, тоже надо что-то делать)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279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Лингвистика накопила много данных, которыми невозможно пользоваться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537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658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885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68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ещё бывает хвост!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737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A7882-42FF-4DB5-AA60-AA55C4699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236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09A1BBD0-9575-4B83-9411-12BD4676A93A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09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08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149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369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499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307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950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131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09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19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12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91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43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52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39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70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BBD0-9575-4B83-9411-12BD4676A93A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97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09A1BBD0-9575-4B83-9411-12BD4676A93A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31589F6-BC56-41FC-AFB0-43CE44466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3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xml.etree.elementtre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rummy.com/software/BeautifulSoup/bs4/doc.ru/bs4ru.html" TargetMode="External"/><Relationship Id="rId4" Type="http://schemas.openxmlformats.org/officeDocument/2006/relationships/hyperlink" Target="https://lxml.de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i-c.org/index.x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tolstoy.ru/projects/tolstoy-digital/" TargetMode="External"/><Relationship Id="rId2" Type="http://schemas.openxmlformats.org/officeDocument/2006/relationships/hyperlink" Target="http://tolstoy.ru/projects/tolstoy-in-one-clic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k.com/sysblok" TargetMode="External"/><Relationship Id="rId4" Type="http://schemas.openxmlformats.org/officeDocument/2006/relationships/hyperlink" Target="http://republicofletters.stanford.edu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binform.ru/pub/ruthes/index.ht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ordnet.princeton.edu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ordnetweb.princeton.edu/perl/webw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compling.hss.ntu.edu.sg/omw/summx.html" TargetMode="External"/><Relationship Id="rId2" Type="http://schemas.openxmlformats.org/officeDocument/2006/relationships/hyperlink" Target="http://compling.hss.ntu.edu.sg/omw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eb-corpora.net/synonym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eb-corpora.net/wsgi/oldrus.wsgi/" TargetMode="External"/><Relationship Id="rId4" Type="http://schemas.openxmlformats.org/officeDocument/2006/relationships/hyperlink" Target="http://web-corpora.net/wsgi/antonyms.wsgi/antonym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abelnet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Компьютерная лексикография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Даша </a:t>
            </a:r>
            <a:r>
              <a:rPr lang="ru-RU" dirty="0" err="1" smtClean="0"/>
              <a:t>рыжова</a:t>
            </a:r>
            <a:r>
              <a:rPr lang="ru-RU" dirty="0" smtClean="0"/>
              <a:t>, </a:t>
            </a:r>
            <a:r>
              <a:rPr lang="ru-RU" dirty="0" err="1" smtClean="0"/>
              <a:t>ниу</a:t>
            </a:r>
            <a:r>
              <a:rPr lang="ru-RU" dirty="0" smtClean="0"/>
              <a:t> </a:t>
            </a:r>
            <a:r>
              <a:rPr lang="ru-RU" dirty="0" err="1" smtClean="0"/>
              <a:t>вшэ</a:t>
            </a:r>
            <a:r>
              <a:rPr lang="ru-RU" dirty="0" smtClean="0"/>
              <a:t> 2021</a:t>
            </a:r>
          </a:p>
          <a:p>
            <a:r>
              <a:rPr lang="en-US" sz="2000" cap="none" dirty="0" smtClean="0"/>
              <a:t>daria.ryzhova@mail.ru</a:t>
            </a:r>
            <a:r>
              <a:rPr lang="en-US" sz="1800" dirty="0" smtClean="0"/>
              <a:t>, 8-915-286-74-76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33821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электронный словарь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овые возможности: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аудио-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 видеоинформация, картинки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гиперссылки и новые возможности поиска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возможность подключения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мультиязычных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данных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больше примеров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визуализации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6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машиночитаемые словари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 формате, поддающемся компьютерной обработке (начиная с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txt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Дополнительно: разметка для эффективного поиска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Желательно: унифицированная, чтобы можно было объединять разные словари на одной платформе 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09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05972"/>
            <a:ext cx="10396882" cy="1151965"/>
          </a:xfrm>
        </p:spPr>
        <p:txBody>
          <a:bodyPr/>
          <a:lstStyle/>
          <a:p>
            <a:r>
              <a:rPr lang="en-US" dirty="0"/>
              <a:t>Extensible Markup </a:t>
            </a:r>
            <a:r>
              <a:rPr lang="en-US" dirty="0" smtClean="0"/>
              <a:t>Language</a:t>
            </a:r>
            <a:r>
              <a:rPr lang="ru-RU" dirty="0" smtClean="0"/>
              <a:t> (</a:t>
            </a:r>
            <a:r>
              <a:rPr lang="en-US" dirty="0" smtClean="0"/>
              <a:t>xml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457938"/>
            <a:ext cx="10394707" cy="3916648"/>
          </a:xfrm>
        </p:spPr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Зачем?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Например: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ы изучаете язык конкретного автора и хотите исключить все случаи, когда он приводит цитаты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Вы хотите найти в словаре все устаревшие слова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Вы хотите извлечь из текста все названия организаций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 т.п.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71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компромисс между машиной и человеком: очень простые правила</a:t>
            </a: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Extensible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расширяемый: фиксирован только синтаксис, можно вводить свой набор тегов и атрибутов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как результат – множество подъязыков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46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0"/>
            <a:ext cx="10396882" cy="1151965"/>
          </a:xfrm>
        </p:spPr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: структура документа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151965"/>
            <a:ext cx="10394707" cy="1636407"/>
          </a:xfrm>
        </p:spPr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объявление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XML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(версия языка, на которой написан документ + кодировка)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дерево элементов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08" y="1796464"/>
            <a:ext cx="6566319" cy="371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4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74785"/>
            <a:ext cx="10396882" cy="1151965"/>
          </a:xfrm>
        </p:spPr>
        <p:txBody>
          <a:bodyPr/>
          <a:lstStyle/>
          <a:p>
            <a:r>
              <a:rPr lang="en-US" dirty="0" smtClean="0"/>
              <a:t>XML: </a:t>
            </a:r>
            <a:r>
              <a:rPr lang="ru-RU" dirty="0" smtClean="0"/>
              <a:t>теги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22031" y="1744394"/>
            <a:ext cx="11155679" cy="3630191"/>
          </a:xfrm>
        </p:spPr>
        <p:txBody>
          <a:bodyPr>
            <a:no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ровно один корневой элемент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у каждого элемента – открывающий и закрывающий тег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элементы не должны пересекаться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СР.:</a:t>
            </a:r>
          </a:p>
          <a:p>
            <a:pPr marL="0" indent="0">
              <a:buNone/>
            </a:pPr>
            <a:r>
              <a:rPr lang="en-US" sz="2400" cap="none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&lt;sentence&gt; Overlap is &lt;emphasis&gt; not allowed! &lt;/emphasis&gt;&lt;/sentence&gt;</a:t>
            </a:r>
          </a:p>
          <a:p>
            <a:pPr marL="0" indent="0">
              <a:buNone/>
            </a:pPr>
            <a:r>
              <a:rPr lang="en-US" sz="2400" cap="non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&lt;sentence&gt; Overlap is &lt;emphasis&gt; not allowed! </a:t>
            </a:r>
            <a:r>
              <a:rPr lang="en-US" sz="2400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2400" cap="non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sentence</a:t>
            </a:r>
            <a:r>
              <a:rPr lang="en-US" sz="2400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 cap="non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&lt;/emphasis&gt;</a:t>
            </a:r>
            <a:endParaRPr lang="ru-RU" sz="2400" cap="non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59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29" y="168812"/>
            <a:ext cx="6743868" cy="5430129"/>
          </a:xfr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038621" y="168812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объявление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5391" y="624056"/>
            <a:ext cx="216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открывающий тег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9744" y="1979973"/>
            <a:ext cx="216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закрывающий тег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5317588" y="2982351"/>
            <a:ext cx="2053883" cy="1645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71471" y="2613019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6035040" y="4065563"/>
            <a:ext cx="1434905" cy="562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09970" y="3768355"/>
            <a:ext cx="23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значение атрибута</a:t>
            </a: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2715065" y="4529797"/>
            <a:ext cx="858129" cy="717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88788" y="5169428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3699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302"/>
            <a:ext cx="6595171" cy="5310399"/>
          </a:xfrm>
          <a:ln>
            <a:solidFill>
              <a:schemeClr val="tx1"/>
            </a:solidFill>
          </a:ln>
        </p:spPr>
      </p:pic>
      <p:sp>
        <p:nvSpPr>
          <p:cNvPr id="2" name="Скругленный прямоугольник 1"/>
          <p:cNvSpPr/>
          <p:nvPr/>
        </p:nvSpPr>
        <p:spPr>
          <a:xfrm>
            <a:off x="6705600" y="2606040"/>
            <a:ext cx="960120" cy="56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894320" y="808229"/>
            <a:ext cx="1463040" cy="56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894320" y="2606040"/>
            <a:ext cx="1463040" cy="56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894320" y="4541520"/>
            <a:ext cx="1463040" cy="56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9662160" y="273302"/>
            <a:ext cx="1463040" cy="336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9662160" y="806702"/>
            <a:ext cx="1463040" cy="27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9662160" y="1234440"/>
            <a:ext cx="1463040" cy="27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gdppc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9662160" y="1662178"/>
            <a:ext cx="1463040" cy="273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neighbor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9662160" y="2148840"/>
            <a:ext cx="1463040" cy="336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9662160" y="2682240"/>
            <a:ext cx="1463040" cy="27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9662160" y="3109978"/>
            <a:ext cx="1463040" cy="27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gdppc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9662160" y="3537716"/>
            <a:ext cx="1463040" cy="273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neighbor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9662160" y="3925827"/>
            <a:ext cx="1463040" cy="336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9662160" y="4459227"/>
            <a:ext cx="1463040" cy="27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9662160" y="4886965"/>
            <a:ext cx="1463040" cy="27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gdppc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9662160" y="5314703"/>
            <a:ext cx="1463040" cy="273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neighbor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единительная линия 7"/>
          <p:cNvCxnSpPr>
            <a:stCxn id="2" idx="3"/>
            <a:endCxn id="14" idx="1"/>
          </p:cNvCxnSpPr>
          <p:nvPr/>
        </p:nvCxnSpPr>
        <p:spPr>
          <a:xfrm flipV="1">
            <a:off x="7665720" y="1090169"/>
            <a:ext cx="228600" cy="1797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2" idx="3"/>
            <a:endCxn id="16" idx="1"/>
          </p:cNvCxnSpPr>
          <p:nvPr/>
        </p:nvCxnSpPr>
        <p:spPr>
          <a:xfrm>
            <a:off x="7665720" y="288798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stCxn id="2" idx="3"/>
            <a:endCxn id="17" idx="1"/>
          </p:cNvCxnSpPr>
          <p:nvPr/>
        </p:nvCxnSpPr>
        <p:spPr>
          <a:xfrm>
            <a:off x="7665720" y="2887980"/>
            <a:ext cx="228600" cy="1935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14" idx="3"/>
            <a:endCxn id="18" idx="1"/>
          </p:cNvCxnSpPr>
          <p:nvPr/>
        </p:nvCxnSpPr>
        <p:spPr>
          <a:xfrm flipV="1">
            <a:off x="9357360" y="441451"/>
            <a:ext cx="304800" cy="648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14" idx="3"/>
            <a:endCxn id="20" idx="1"/>
          </p:cNvCxnSpPr>
          <p:nvPr/>
        </p:nvCxnSpPr>
        <p:spPr>
          <a:xfrm flipV="1">
            <a:off x="9357360" y="944371"/>
            <a:ext cx="304800" cy="14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14" idx="3"/>
            <a:endCxn id="21" idx="1"/>
          </p:cNvCxnSpPr>
          <p:nvPr/>
        </p:nvCxnSpPr>
        <p:spPr>
          <a:xfrm>
            <a:off x="9357360" y="1090169"/>
            <a:ext cx="304800" cy="281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14" idx="3"/>
            <a:endCxn id="23" idx="1"/>
          </p:cNvCxnSpPr>
          <p:nvPr/>
        </p:nvCxnSpPr>
        <p:spPr>
          <a:xfrm>
            <a:off x="9357360" y="1090169"/>
            <a:ext cx="304800" cy="708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16" idx="3"/>
            <a:endCxn id="24" idx="1"/>
          </p:cNvCxnSpPr>
          <p:nvPr/>
        </p:nvCxnSpPr>
        <p:spPr>
          <a:xfrm flipV="1">
            <a:off x="9357360" y="2316989"/>
            <a:ext cx="304800" cy="570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16" idx="3"/>
            <a:endCxn id="25" idx="1"/>
          </p:cNvCxnSpPr>
          <p:nvPr/>
        </p:nvCxnSpPr>
        <p:spPr>
          <a:xfrm flipV="1">
            <a:off x="9357360" y="2819909"/>
            <a:ext cx="304800" cy="68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16" idx="3"/>
            <a:endCxn id="26" idx="1"/>
          </p:cNvCxnSpPr>
          <p:nvPr/>
        </p:nvCxnSpPr>
        <p:spPr>
          <a:xfrm>
            <a:off x="9357360" y="2887980"/>
            <a:ext cx="304800" cy="35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16" idx="3"/>
            <a:endCxn id="27" idx="1"/>
          </p:cNvCxnSpPr>
          <p:nvPr/>
        </p:nvCxnSpPr>
        <p:spPr>
          <a:xfrm>
            <a:off x="9357360" y="2887980"/>
            <a:ext cx="304800" cy="78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17" idx="3"/>
            <a:endCxn id="28" idx="1"/>
          </p:cNvCxnSpPr>
          <p:nvPr/>
        </p:nvCxnSpPr>
        <p:spPr>
          <a:xfrm flipV="1">
            <a:off x="9357360" y="4093976"/>
            <a:ext cx="304800" cy="729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>
            <a:stCxn id="17" idx="3"/>
            <a:endCxn id="29" idx="1"/>
          </p:cNvCxnSpPr>
          <p:nvPr/>
        </p:nvCxnSpPr>
        <p:spPr>
          <a:xfrm flipV="1">
            <a:off x="9357360" y="4596896"/>
            <a:ext cx="304800" cy="226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17" idx="3"/>
            <a:endCxn id="30" idx="1"/>
          </p:cNvCxnSpPr>
          <p:nvPr/>
        </p:nvCxnSpPr>
        <p:spPr>
          <a:xfrm>
            <a:off x="9357360" y="4823460"/>
            <a:ext cx="304800" cy="201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17" idx="3"/>
            <a:endCxn id="31" idx="1"/>
          </p:cNvCxnSpPr>
          <p:nvPr/>
        </p:nvCxnSpPr>
        <p:spPr>
          <a:xfrm>
            <a:off x="9357360" y="4823460"/>
            <a:ext cx="304800" cy="627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10396882" cy="1151965"/>
          </a:xfrm>
        </p:spPr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XML </a:t>
            </a:r>
            <a:r>
              <a:rPr lang="ru-RU" dirty="0" smtClean="0"/>
              <a:t>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7975" y="1929206"/>
            <a:ext cx="10394707" cy="35368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u="sng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ElementTree</a:t>
            </a:r>
            <a:endParaRPr lang="en-US" sz="2400" u="sng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docs.python.org/2/library/xml.etree.elementtree.html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u="sng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Lxml</a:t>
            </a:r>
            <a:endParaRPr lang="en-US" sz="2400" u="sng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https://lxml.de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Beautiful Soup</a:t>
            </a:r>
          </a:p>
          <a:p>
            <a:pPr marL="0" indent="0">
              <a:buNone/>
            </a:pPr>
            <a:r>
              <a:rPr lang="en-US" sz="2400" u="sng" cap="none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en-US" sz="2400" u="sng" cap="none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www.crummy.com/software/BeautifulSoup/bs4/doc.ru/bs4ru.html</a:t>
            </a:r>
            <a:endParaRPr lang="en-US" sz="2400" u="sng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 другие…</a:t>
            </a:r>
          </a:p>
          <a:p>
            <a:pPr marL="0" indent="0">
              <a:buNone/>
            </a:pP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71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48176"/>
            <a:ext cx="10396882" cy="1151965"/>
          </a:xfrm>
        </p:spPr>
        <p:txBody>
          <a:bodyPr/>
          <a:lstStyle/>
          <a:p>
            <a:r>
              <a:rPr lang="en-US" dirty="0" smtClean="0"/>
              <a:t>Text encoding initiative (</a:t>
            </a:r>
            <a:r>
              <a:rPr lang="en-US" dirty="0" err="1" smtClean="0"/>
              <a:t>tei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500141"/>
            <a:ext cx="10394707" cy="4000327"/>
          </a:xfrm>
        </p:spPr>
        <p:txBody>
          <a:bodyPr>
            <a:noAutofit/>
          </a:bodyPr>
          <a:lstStyle/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http://www.tei-c.org/index.xml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Подъязык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определен набор тегов, необходимых для подробного анализа текста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Применение:</a:t>
            </a:r>
          </a:p>
          <a:p>
            <a:pPr lvl="1"/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Словари (например, </a:t>
            </a:r>
            <a:r>
              <a:rPr lang="en-US" sz="22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FreeDict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2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корпуса</a:t>
            </a:r>
            <a:r>
              <a:rPr lang="en-US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(BNC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болгарский, хорватский, польский</a:t>
            </a:r>
            <a:r>
              <a:rPr lang="en-US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digital humanities</a:t>
            </a:r>
            <a:endParaRPr lang="ru-RU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46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себе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1" y="1971956"/>
            <a:ext cx="10394707" cy="3311189"/>
          </a:xfrm>
        </p:spPr>
        <p:txBody>
          <a:bodyPr>
            <a:normAutofit fontScale="92500" lnSpcReduction="20000"/>
          </a:bodyPr>
          <a:lstStyle/>
          <a:p>
            <a:r>
              <a:rPr lang="ru-RU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Специалитет</a:t>
            </a: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ОТиПЛ</a:t>
            </a: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МГУ</a:t>
            </a: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Магистратура: «Компьютерная лингвистика», НИУ ВШЭ</a:t>
            </a: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К.ф.н.: «Автоматизация лексико-типологических исследований: методы и инструменты», НИУ ВШЭ, 2018</a:t>
            </a:r>
            <a:endParaRPr lang="en-US" sz="28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Сейчас: преподаю в школе лингвистики НИУ ВШЭ</a:t>
            </a:r>
            <a:b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(курсы: теоретическая и компьютерная семантика, лексическая типология, полевая лексикография…)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138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6988" y="0"/>
            <a:ext cx="10396882" cy="115196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TEI</a:t>
            </a:r>
            <a:r>
              <a:rPr lang="ru-RU" sz="4400" dirty="0" smtClean="0"/>
              <a:t>: сонет </a:t>
            </a:r>
            <a:r>
              <a:rPr lang="ru-RU" sz="4400" dirty="0" err="1" smtClean="0"/>
              <a:t>шекспира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167618"/>
            <a:ext cx="10394707" cy="4206967"/>
          </a:xfrm>
        </p:spPr>
        <p:txBody>
          <a:bodyPr>
            <a:noAutofit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&lt;body&gt; &lt;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type="poem" met="-+ | -+ | -+ | -+ | -+ /"&gt; &lt;head&gt; &lt;title&gt;Sonnet 17&lt;/title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head&gt;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type="sonnet" rhyme="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abab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cdcd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efef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gg"&gt; &lt;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type="quatrain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l&gt; &lt;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type="foot" real="+-"&gt; Who will&lt;/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type="foot"&gt; believe&lt;/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type="foot"&gt; my verse&lt;/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type="foot"&gt; in time&lt;/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type="foot"&gt; to come,&lt;/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seg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&lt;/l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4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1228"/>
            <a:ext cx="10396882" cy="1151965"/>
          </a:xfrm>
        </p:spPr>
        <p:txBody>
          <a:bodyPr/>
          <a:lstStyle/>
          <a:p>
            <a:r>
              <a:rPr lang="en-US" dirty="0" smtClean="0"/>
              <a:t>TEI: </a:t>
            </a:r>
            <a:r>
              <a:rPr lang="ru-RU" dirty="0" smtClean="0"/>
              <a:t>драма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866448"/>
            <a:ext cx="10394707" cy="3311189"/>
          </a:xfrm>
        </p:spPr>
        <p:txBody>
          <a:bodyPr>
            <a:noAutofit/>
          </a:bodyPr>
          <a:lstStyle/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head&gt;</a:t>
            </a:r>
            <a:r>
              <a:rPr lang="en-US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&lt;choice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&gt;&lt;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orig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 i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Tragicall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orig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&gt;&lt;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 i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Tragical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choice&gt; </a:t>
            </a: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History of the Life and Death of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&lt;name type="char"&gt;</a:t>
            </a: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Doctor Faustus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&lt;/name&gt; </a:t>
            </a: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(1616)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&lt;/head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xml:id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="l1"/&gt;</a:t>
            </a: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&lt;stage type="entrance"&gt;</a:t>
            </a:r>
            <a:r>
              <a:rPr lang="en-US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&lt;name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type="char"&gt;</a:t>
            </a:r>
            <a:r>
              <a:rPr lang="en-US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Chorus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&lt;/name&gt;.&lt;/stage&gt;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61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humanities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Весь Толстой в один клик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http://tolstoy.ru/projects/tolstoy-in-one-click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Tolstoy digital: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http://tolstoy.ru/projects/tolstoy-digital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Republic of Letters: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http://republicofletters.stanford.edu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См. также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vk.com/sysblok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1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Мультиязычный</a:t>
            </a:r>
            <a:r>
              <a:rPr lang="ru-RU" dirty="0" smtClean="0"/>
              <a:t> словарный </a:t>
            </a:r>
            <a:r>
              <a:rPr lang="ru-RU" dirty="0" err="1" smtClean="0"/>
              <a:t>агрегатор</a:t>
            </a:r>
            <a:r>
              <a:rPr lang="ru-RU" dirty="0" smtClean="0"/>
              <a:t> </a:t>
            </a:r>
            <a:r>
              <a:rPr lang="en-US" dirty="0" smtClean="0"/>
              <a:t>CLICS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" sz="3200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https://clics.clld.org/</a:t>
            </a:r>
            <a:endParaRPr lang="ru-RU" cap="none" dirty="0"/>
          </a:p>
        </p:txBody>
      </p:sp>
    </p:spTree>
    <p:extLst>
      <p:ext uri="{BB962C8B-B14F-4D97-AF65-F5344CB8AC3E}">
        <p14:creationId xmlns:p14="http://schemas.microsoft.com/office/powerpoint/2010/main" val="11817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85800" y="272845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ru" sz="4000" cap="none" dirty="0"/>
              <a:t>Database of </a:t>
            </a:r>
            <a:r>
              <a:rPr lang="ru" sz="4000" cap="none" dirty="0">
                <a:solidFill>
                  <a:srgbClr val="FF0000"/>
                </a:solidFill>
              </a:rPr>
              <a:t>C</a:t>
            </a:r>
            <a:r>
              <a:rPr lang="ru" sz="4000" cap="none" dirty="0"/>
              <a:t>ross-</a:t>
            </a:r>
            <a:r>
              <a:rPr lang="ru" sz="4000" cap="none" dirty="0">
                <a:solidFill>
                  <a:srgbClr val="FF0000"/>
                </a:solidFill>
              </a:rPr>
              <a:t>Li</a:t>
            </a:r>
            <a:r>
              <a:rPr lang="ru" sz="4000" cap="none" dirty="0"/>
              <a:t>nguistic </a:t>
            </a:r>
            <a:r>
              <a:rPr lang="ru" sz="4000" cap="none" dirty="0">
                <a:solidFill>
                  <a:srgbClr val="FF0000"/>
                </a:solidFill>
              </a:rPr>
              <a:t>C</a:t>
            </a:r>
            <a:r>
              <a:rPr lang="ru" sz="4000" cap="none" dirty="0"/>
              <a:t>olexification</a:t>
            </a:r>
            <a:r>
              <a:rPr lang="ru" sz="4000" cap="none" dirty="0">
                <a:solidFill>
                  <a:srgbClr val="FF0000"/>
                </a:solidFill>
              </a:rPr>
              <a:t>s (CLICS)</a:t>
            </a:r>
            <a:endParaRPr lang="ru-RU" cap="none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685800" y="1783176"/>
            <a:ext cx="10394707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Агрегатор доступных электронных словарей (словников) и баз данных</a:t>
            </a:r>
          </a:p>
          <a:p>
            <a:pPr marL="0" indent="0">
              <a:buNone/>
            </a:pP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Содержит:</a:t>
            </a: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Набор лексических значений («концептов»)</a:t>
            </a: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Сведения о </a:t>
            </a:r>
            <a:r>
              <a:rPr lang="ru-RU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колексификации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8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92889"/>
            <a:ext cx="10396882" cy="1151965"/>
          </a:xfrm>
        </p:spPr>
        <p:txBody>
          <a:bodyPr/>
          <a:lstStyle/>
          <a:p>
            <a:r>
              <a:rPr lang="ru-RU" dirty="0" err="1" smtClean="0"/>
              <a:t>колексификация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179872"/>
            <a:ext cx="10394707" cy="4194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Два или более значений покрываются одним и тем же словом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Ср.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старший брат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младший брат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дислексификация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старший брат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младший брат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336;p22"/>
          <p:cNvSpPr/>
          <p:nvPr/>
        </p:nvSpPr>
        <p:spPr>
          <a:xfrm>
            <a:off x="3189529" y="2688490"/>
            <a:ext cx="762877" cy="67123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37;p22"/>
          <p:cNvSpPr txBox="1"/>
          <p:nvPr/>
        </p:nvSpPr>
        <p:spPr>
          <a:xfrm>
            <a:off x="4344405" y="2755872"/>
            <a:ext cx="3425795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 smtClean="0">
                <a:latin typeface="Nunito"/>
                <a:ea typeface="Nunito"/>
                <a:cs typeface="Nunito"/>
                <a:sym typeface="Nunito"/>
              </a:rPr>
              <a:t>англ. </a:t>
            </a:r>
            <a:r>
              <a:rPr lang="ru" sz="2000" i="1" dirty="0">
                <a:latin typeface="Nunito"/>
                <a:ea typeface="Nunito"/>
                <a:cs typeface="Nunito"/>
                <a:sym typeface="Nunito"/>
              </a:rPr>
              <a:t>brother, </a:t>
            </a:r>
            <a:r>
              <a:rPr lang="ru" sz="2000" dirty="0" smtClean="0">
                <a:latin typeface="Nunito"/>
                <a:ea typeface="Nunito"/>
                <a:cs typeface="Nunito"/>
                <a:sym typeface="Nunito"/>
              </a:rPr>
              <a:t>русск. </a:t>
            </a:r>
            <a:r>
              <a:rPr lang="ru" sz="2000" i="1" dirty="0" smtClean="0">
                <a:latin typeface="Nunito"/>
                <a:ea typeface="Nunito"/>
                <a:cs typeface="Nunito"/>
                <a:sym typeface="Nunito"/>
              </a:rPr>
              <a:t>брат</a:t>
            </a:r>
            <a:endParaRPr sz="2000" i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" name="Google Shape;338;p22"/>
          <p:cNvSpPr/>
          <p:nvPr/>
        </p:nvSpPr>
        <p:spPr>
          <a:xfrm>
            <a:off x="3189529" y="4346703"/>
            <a:ext cx="460344" cy="19122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38;p22"/>
          <p:cNvSpPr/>
          <p:nvPr/>
        </p:nvSpPr>
        <p:spPr>
          <a:xfrm>
            <a:off x="3195332" y="4785691"/>
            <a:ext cx="460344" cy="19122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41;p22"/>
          <p:cNvSpPr txBox="1"/>
          <p:nvPr/>
        </p:nvSpPr>
        <p:spPr>
          <a:xfrm>
            <a:off x="4419088" y="4631246"/>
            <a:ext cx="29199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Nunito"/>
                <a:ea typeface="Nunito"/>
                <a:cs typeface="Nunito"/>
                <a:sym typeface="Nunito"/>
              </a:rPr>
              <a:t>ɲɪray nəkun</a:t>
            </a:r>
            <a:endParaRPr sz="18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339;p22"/>
          <p:cNvSpPr txBox="1"/>
          <p:nvPr/>
        </p:nvSpPr>
        <p:spPr>
          <a:xfrm>
            <a:off x="4423202" y="4187767"/>
            <a:ext cx="16341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Nunito"/>
                <a:ea typeface="Nunito"/>
                <a:cs typeface="Nunito"/>
                <a:sym typeface="Nunito"/>
              </a:rPr>
              <a:t>akɪn</a:t>
            </a:r>
            <a:endParaRPr sz="18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342;p22"/>
          <p:cNvSpPr txBox="1"/>
          <p:nvPr/>
        </p:nvSpPr>
        <p:spPr>
          <a:xfrm>
            <a:off x="3070413" y="5228916"/>
            <a:ext cx="427269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latin typeface="Nunito"/>
                <a:ea typeface="Nunito"/>
                <a:cs typeface="Nunito"/>
                <a:sym typeface="Nunito"/>
              </a:rPr>
              <a:t>О</a:t>
            </a:r>
            <a:r>
              <a:rPr lang="ru" sz="1600" dirty="0" smtClean="0">
                <a:latin typeface="Nunito"/>
                <a:ea typeface="Nunito"/>
                <a:cs typeface="Nunito"/>
                <a:sym typeface="Nunito"/>
              </a:rPr>
              <a:t>рокский язык (тунгусо-маньчжурский) </a:t>
            </a:r>
            <a:endParaRPr sz="1600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" name="Google Shape;3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5102" y="2810813"/>
            <a:ext cx="3860740" cy="2412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586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6304" y="-110613"/>
            <a:ext cx="10396882" cy="1151965"/>
          </a:xfrm>
        </p:spPr>
        <p:txBody>
          <a:bodyPr/>
          <a:lstStyle/>
          <a:p>
            <a:pPr algn="ctr"/>
            <a:r>
              <a:rPr lang="ru-RU" dirty="0" smtClean="0"/>
              <a:t>Кластер </a:t>
            </a:r>
            <a:r>
              <a:rPr lang="en-US" dirty="0" smtClean="0"/>
              <a:t>‘</a:t>
            </a:r>
            <a:r>
              <a:rPr lang="ru-RU" dirty="0" smtClean="0"/>
              <a:t>старший брат</a:t>
            </a:r>
            <a:r>
              <a:rPr lang="en-US" dirty="0" smtClean="0"/>
              <a:t>’</a:t>
            </a:r>
            <a:endParaRPr lang="ru-RU" dirty="0"/>
          </a:p>
        </p:txBody>
      </p:sp>
      <p:pic>
        <p:nvPicPr>
          <p:cNvPr id="5" name="Google Shape;34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1033" y="855565"/>
            <a:ext cx="7501449" cy="5589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880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976284"/>
            <a:ext cx="3416427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CLICS </a:t>
            </a:r>
            <a:r>
              <a:rPr lang="ru-RU" cap="none" dirty="0" smtClean="0"/>
              <a:t>целиком</a:t>
            </a:r>
            <a:endParaRPr lang="ru-RU" cap="none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955" y="0"/>
            <a:ext cx="7035034" cy="665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8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23804"/>
            <a:ext cx="3535795" cy="115196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Набор концептов</a:t>
            </a:r>
            <a:endParaRPr lang="ru-RU" dirty="0"/>
          </a:p>
        </p:txBody>
      </p:sp>
      <p:graphicFrame>
        <p:nvGraphicFramePr>
          <p:cNvPr id="4" name="Google Shape;419;p35"/>
          <p:cNvGraphicFramePr/>
          <p:nvPr>
            <p:extLst/>
          </p:nvPr>
        </p:nvGraphicFramePr>
        <p:xfrm>
          <a:off x="3200399" y="17327"/>
          <a:ext cx="8415078" cy="60091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68519"/>
                <a:gridCol w="993862"/>
                <a:gridCol w="1847698"/>
                <a:gridCol w="1104999"/>
              </a:tblGrid>
              <a:tr h="5293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b="1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Dataset</a:t>
                      </a:r>
                      <a:endParaRPr sz="2000" b="1"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Concepts</a:t>
                      </a:r>
                      <a:endParaRPr sz="1400"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Language varieties</a:t>
                      </a:r>
                      <a:endParaRPr sz="1400"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Families</a:t>
                      </a:r>
                      <a:endParaRPr sz="1400"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</a:tr>
              <a:tr h="423496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Bantu Basic Vocabulary Database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415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sz="1400"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</a:tr>
              <a:tr h="423496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Chinese Dialect Vocabularies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700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18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</a:tr>
              <a:tr h="63522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Computational Phylogenetics and the Internal Structure of Pama-Nyungan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338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170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</a:tr>
              <a:tr h="423496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Comparative vocabulary</a:t>
                      </a:r>
                      <a:endParaRPr sz="1400"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343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69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16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</a:tr>
              <a:tr h="423496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Intercontinental Dictionary Series</a:t>
                      </a:r>
                      <a:endParaRPr sz="1400"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1310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321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60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</a:tr>
              <a:tr h="423496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Chadic Wordlists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428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67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</a:tr>
              <a:tr h="423496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NorthEuraLex</a:t>
                      </a:r>
                      <a:endParaRPr sz="1400"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940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170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21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</a:tr>
              <a:tr h="423496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Phylogenetic inference of the Tibeto-Burman languages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418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18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</a:tr>
              <a:tr h="423496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Tibeto-Burman phonology and lexicon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915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48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</a:tr>
              <a:tr h="423496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Tanzania Language Survey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1037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120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</a:tr>
              <a:tr h="423496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Solomon Islands Languages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315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111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</a:tr>
              <a:tr h="423496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The World Loanword Database</a:t>
                      </a:r>
                      <a:endParaRPr sz="1400"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1460</a:t>
                      </a:r>
                      <a:endParaRPr sz="1400"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41</a:t>
                      </a:r>
                      <a:endParaRPr sz="1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24</a:t>
                      </a:r>
                      <a:endParaRPr sz="1400"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12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7530" y="154858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Intercontinental dictionary series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622322"/>
            <a:ext cx="10394707" cy="4011562"/>
          </a:xfrm>
        </p:spPr>
        <p:txBody>
          <a:bodyPr>
            <a:normAutofit fontScale="77500" lnSpcReduction="20000"/>
          </a:bodyPr>
          <a:lstStyle/>
          <a:p>
            <a:pPr marL="457200" lvl="0" indent="-342900">
              <a:spcBef>
                <a:spcPts val="600"/>
              </a:spcBef>
              <a:buSzPts val="1800"/>
              <a:buChar char="●"/>
            </a:pPr>
            <a:r>
              <a:rPr lang="ru-RU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Автор идеи и руководитель проекта: </a:t>
            </a:r>
            <a:r>
              <a:rPr lang="en-US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Mary </a:t>
            </a:r>
            <a:r>
              <a:rPr lang="en-US" sz="3300" cap="none" dirty="0">
                <a:latin typeface="Arial" panose="020B0604020202020204" pitchFamily="34" charset="0"/>
                <a:cs typeface="Arial" panose="020B0604020202020204" pitchFamily="34" charset="0"/>
              </a:rPr>
              <a:t>Ritchie Key (</a:t>
            </a:r>
            <a:r>
              <a:rPr lang="en-US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1924-2003)</a:t>
            </a:r>
            <a:r>
              <a:rPr lang="ru-RU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1980</a:t>
            </a:r>
            <a:r>
              <a:rPr lang="ru-RU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-е </a:t>
            </a:r>
            <a:r>
              <a:rPr lang="en-US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(University </a:t>
            </a:r>
            <a:r>
              <a:rPr lang="en-US" sz="3300" cap="none" dirty="0">
                <a:latin typeface="Arial" panose="020B0604020202020204" pitchFamily="34" charset="0"/>
                <a:cs typeface="Arial" panose="020B0604020202020204" pitchFamily="34" charset="0"/>
              </a:rPr>
              <a:t>of California, Irvine)</a:t>
            </a:r>
          </a:p>
          <a:p>
            <a:pPr marL="457200" lvl="0" indent="-342900">
              <a:spcBef>
                <a:spcPts val="600"/>
              </a:spcBef>
              <a:buSzPts val="1800"/>
              <a:buChar char="●"/>
            </a:pPr>
            <a:r>
              <a:rPr lang="ru-RU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Начиная с</a:t>
            </a:r>
            <a:r>
              <a:rPr lang="en-US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cap="none" dirty="0">
                <a:latin typeface="Arial" panose="020B0604020202020204" pitchFamily="34" charset="0"/>
                <a:cs typeface="Arial" panose="020B0604020202020204" pitchFamily="34" charset="0"/>
              </a:rPr>
              <a:t>1998 </a:t>
            </a:r>
            <a:r>
              <a:rPr lang="en-US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 сотрудничестве с Бернардом </a:t>
            </a:r>
            <a:r>
              <a:rPr lang="ru-RU" sz="33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Комри</a:t>
            </a:r>
            <a:r>
              <a:rPr lang="en-US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3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Planck Institute for Evolutionary </a:t>
            </a:r>
            <a:r>
              <a:rPr lang="en-US" sz="33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Anthropology</a:t>
            </a:r>
            <a:r>
              <a:rPr lang="ru-RU" sz="33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Лейпциг, Германия</a:t>
            </a:r>
            <a:r>
              <a:rPr lang="en-US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3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>
              <a:spcBef>
                <a:spcPts val="600"/>
              </a:spcBef>
              <a:buSzPts val="1800"/>
              <a:buChar char="●"/>
            </a:pPr>
            <a:r>
              <a:rPr lang="ru-RU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Один из первых глобальных кросс-лингвистических проектов</a:t>
            </a:r>
            <a:endParaRPr lang="en-US" sz="33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ru-RU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Серия электронных словников, находящихся в открытом доступе</a:t>
            </a:r>
          </a:p>
          <a:p>
            <a: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ru-RU" sz="33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Общая база: 1310 «входов», разбитых на 22 раздела</a:t>
            </a:r>
            <a:endParaRPr lang="en-US" sz="33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13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21566"/>
            <a:ext cx="10396882" cy="1151965"/>
          </a:xfrm>
        </p:spPr>
        <p:txBody>
          <a:bodyPr/>
          <a:lstStyle/>
          <a:p>
            <a:r>
              <a:rPr lang="ru-RU" dirty="0" smtClean="0"/>
              <a:t>План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22032" y="1505244"/>
            <a:ext cx="10658476" cy="3869342"/>
          </a:xfrm>
        </p:spPr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Проблемы традиционной лексикографии. Переход к машиночитаемым словарям и лексическим базам данных.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Форматы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TEI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Мультиязычная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база данных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CLICS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Парадигматические семантические отношения.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WordNet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Синтагматические семантические отношения.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FrameNet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лексики с помощью моделей дистрибутивной семантики</a:t>
            </a:r>
            <a:endParaRPr lang="ru-RU" sz="2400" cap="non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42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0548" y="0"/>
            <a:ext cx="10396882" cy="634181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IDS: </a:t>
            </a:r>
            <a:r>
              <a:rPr lang="ru-RU" sz="4800" dirty="0" smtClean="0"/>
              <a:t>примеры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53961" y="1547202"/>
            <a:ext cx="11415251" cy="3311189"/>
          </a:xfrm>
        </p:spPr>
        <p:txBody>
          <a:bodyPr>
            <a:noAutofit/>
          </a:bodyPr>
          <a:lstStyle/>
          <a:p>
            <a:pPr marL="457200" lvl="0" indent="-317500">
              <a:spcBef>
                <a:spcPts val="0"/>
              </a:spcBef>
              <a:buSzPts val="1400"/>
              <a:buAutoNum type="arabicPeriod"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Физический мир</a:t>
            </a:r>
            <a:r>
              <a:rPr lang="en-US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sand, water, sea, island, mountain, sun, moon, wind, burn (v)</a:t>
            </a:r>
            <a:r>
              <a:rPr lang="en-US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7500">
              <a:spcBef>
                <a:spcPts val="0"/>
              </a:spcBef>
              <a:buSzPts val="1400"/>
              <a:buAutoNum type="arabicPeriod"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Термины родства</a:t>
            </a:r>
            <a:r>
              <a:rPr lang="en-US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boy, girl, man, woman, brother, sister, marry, </a:t>
            </a:r>
            <a:r>
              <a:rPr lang="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marriage</a:t>
            </a:r>
            <a:r>
              <a:rPr lang="en-US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личные местоимения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7500">
              <a:spcBef>
                <a:spcPts val="0"/>
              </a:spcBef>
              <a:buSzPts val="1400"/>
              <a:buAutoNum type="arabicPeriod"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Животные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7500">
              <a:spcBef>
                <a:spcPts val="0"/>
              </a:spcBef>
              <a:buSzPts val="1400"/>
              <a:buAutoNum type="arabicPeriod"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Части тела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7500">
              <a:spcBef>
                <a:spcPts val="0"/>
              </a:spcBef>
              <a:buSzPts val="1400"/>
              <a:buAutoNum type="arabicPeriod"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Еда и напитки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7500">
              <a:spcBef>
                <a:spcPts val="0"/>
              </a:spcBef>
              <a:buSzPts val="1400"/>
              <a:buAutoNum type="arabicPeriod"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Одежда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7500">
              <a:spcBef>
                <a:spcPts val="0"/>
              </a:spcBef>
              <a:buSzPts val="1400"/>
              <a:buAutoNum type="arabicPeriod"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Дом, домашняя утварь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7500">
              <a:spcBef>
                <a:spcPts val="0"/>
              </a:spcBef>
              <a:buSzPts val="1400"/>
              <a:buAutoNum type="arabicPeriod"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Сельское хозяйство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7500">
              <a:spcBef>
                <a:spcPts val="0"/>
              </a:spcBef>
              <a:buSzPts val="1400"/>
              <a:buAutoNum type="arabicPeriod"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Базовые действия и технологии</a:t>
            </a:r>
            <a:r>
              <a:rPr lang="en-US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do / make, work, bend, cut, break, pull, stretch…</a:t>
            </a:r>
          </a:p>
          <a:p>
            <a:pPr marL="457200" lvl="0" indent="-317500">
              <a:spcBef>
                <a:spcPts val="0"/>
              </a:spcBef>
              <a:buSzPts val="1400"/>
              <a:buAutoNum type="arabicPeriod"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Движение</a:t>
            </a:r>
          </a:p>
          <a:p>
            <a:pPr marL="457200" lvl="0" indent="-317500">
              <a:spcBef>
                <a:spcPts val="0"/>
              </a:spcBef>
              <a:buSzPts val="1400"/>
              <a:buAutoNum type="arabicPeriod"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Пространственные отношения…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0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631" y="176380"/>
            <a:ext cx="10396882" cy="4498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IDS: </a:t>
            </a:r>
            <a:r>
              <a:rPr lang="ru-RU" dirty="0" smtClean="0"/>
              <a:t>Примеры. Хинди</a:t>
            </a:r>
            <a:endParaRPr lang="ru-RU" dirty="0"/>
          </a:p>
        </p:txBody>
      </p:sp>
      <p:pic>
        <p:nvPicPr>
          <p:cNvPr id="4" name="Google Shape;455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14052" y="714696"/>
            <a:ext cx="8373511" cy="5686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717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CLICS: </a:t>
            </a:r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>
            <a:normAutofit/>
          </a:bodyPr>
          <a:lstStyle/>
          <a:p>
            <a:r>
              <a:rPr lang="ru-RU" sz="3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Слишком общие значения!</a:t>
            </a:r>
          </a:p>
          <a:p>
            <a:r>
              <a:rPr lang="ru-RU" sz="3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См. кластер </a:t>
            </a:r>
            <a:r>
              <a:rPr lang="en-US" sz="3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neck</a:t>
            </a:r>
            <a:endParaRPr lang="ru-RU" sz="32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4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7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20530" y="132736"/>
            <a:ext cx="8037871" cy="56781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780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213852"/>
            <a:ext cx="10396882" cy="1151965"/>
          </a:xfrm>
        </p:spPr>
        <p:txBody>
          <a:bodyPr>
            <a:noAutofit/>
          </a:bodyPr>
          <a:lstStyle/>
          <a:p>
            <a:r>
              <a:rPr lang="ru-RU" sz="4400" dirty="0" smtClean="0"/>
              <a:t>Другие возможные </a:t>
            </a:r>
            <a:r>
              <a:rPr lang="ru-RU" sz="4400" dirty="0" err="1" smtClean="0"/>
              <a:t>колексификации</a:t>
            </a:r>
            <a:r>
              <a:rPr lang="ru-RU" sz="4400" dirty="0" smtClean="0"/>
              <a:t> и </a:t>
            </a:r>
            <a:r>
              <a:rPr lang="ru-RU" sz="4400" dirty="0" err="1" smtClean="0"/>
              <a:t>дислексификации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665189"/>
            <a:ext cx="10394707" cy="40719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КОЛЕКСИФИКАЦИИ:</a:t>
            </a: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Bottleneck, neck of a violin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Перешеек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ДИСЛЕКСИФИКАЦИИ: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Люди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животные (см.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холка, загривок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Разные части: шея + плечи; дыхательное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пищевое горло</a:t>
            </a:r>
          </a:p>
          <a:p>
            <a:pPr marL="0" indent="0">
              <a:buNone/>
            </a:pPr>
            <a:r>
              <a:rPr lang="ru-RU" sz="2400" b="1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Типологические исследования должны предшествовать составлению словника!</a:t>
            </a:r>
            <a:endParaRPr lang="en-US" sz="2400" b="1" cap="none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Стрелка вправо 3"/>
          <p:cNvSpPr/>
          <p:nvPr/>
        </p:nvSpPr>
        <p:spPr>
          <a:xfrm>
            <a:off x="191729" y="4793226"/>
            <a:ext cx="491896" cy="3539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19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Другие лексикографические ресурсы:</a:t>
            </a:r>
            <a:br>
              <a:rPr lang="ru-RU" dirty="0" smtClean="0"/>
            </a:br>
            <a:r>
              <a:rPr lang="ru-RU" dirty="0" smtClean="0"/>
              <a:t>тезаурусы и онтологии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479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590" y="390379"/>
            <a:ext cx="10759126" cy="115196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Игрушечная система генерации текста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4911" y="1725224"/>
            <a:ext cx="10475595" cy="3832241"/>
          </a:xfrm>
        </p:spPr>
        <p:txBody>
          <a:bodyPr>
            <a:no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Словарный запас:</a:t>
            </a:r>
          </a:p>
          <a:p>
            <a:pPr marL="0" indent="0">
              <a:buNone/>
            </a:pPr>
            <a:r>
              <a:rPr lang="en-US" sz="2400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Verbs: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спит, чихает, ест, пьет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видит, наливает</a:t>
            </a:r>
          </a:p>
          <a:p>
            <a:pPr marL="0" indent="0">
              <a:buNone/>
            </a:pPr>
            <a:r>
              <a:rPr lang="en-US" sz="2400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Nouns: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мальчик, девочка, кошка, собака, вода, кофе, суп, мясо</a:t>
            </a:r>
          </a:p>
          <a:p>
            <a:pPr marL="0" indent="0">
              <a:buNone/>
            </a:pP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Типы предложений: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Noun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erb</a:t>
            </a:r>
          </a:p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Noun Verb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oun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4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6438" y="404446"/>
            <a:ext cx="11000934" cy="115196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Что такое «правильное» предложение?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1" y="1814733"/>
            <a:ext cx="3900268" cy="3616123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Мальчик спит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Собака ест мясо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Кошка пьет вода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мальчик чихает кошку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Вода пьет кошку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Суп чихает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586069" y="1814732"/>
            <a:ext cx="6420728" cy="3616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Ок</a:t>
            </a:r>
            <a:endParaRPr lang="ru-RU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ок</a:t>
            </a:r>
            <a:endParaRPr lang="ru-RU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Грамматические ограничения</a:t>
            </a:r>
          </a:p>
          <a:p>
            <a:pPr marL="0" indent="0">
              <a:buNone/>
            </a:pPr>
            <a:r>
              <a:rPr lang="ru-RU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Грамматические ограничения</a:t>
            </a:r>
          </a:p>
          <a:p>
            <a:pPr marL="0" indent="0">
              <a:buNone/>
            </a:pPr>
            <a:r>
              <a:rPr lang="ru-RU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Семантические ограничения</a:t>
            </a:r>
          </a:p>
          <a:p>
            <a:pPr marL="0" indent="0">
              <a:buNone/>
            </a:pPr>
            <a:r>
              <a:rPr lang="ru-RU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Семантические ограничения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062" y="5689176"/>
            <a:ext cx="867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Ср. Н. Хомский: </a:t>
            </a:r>
            <a:r>
              <a:rPr lang="ru-RU" sz="2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Бесцветные зеленые идеи яростно спят</a:t>
            </a:r>
            <a:endParaRPr lang="ru-RU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68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Грамматическая правильность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605884"/>
          </a:xfrm>
        </p:spPr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Переходные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епереходные глаголы</a:t>
            </a:r>
          </a:p>
          <a:p>
            <a:pPr marL="0" indent="0">
              <a:buNone/>
              <a:tabLst>
                <a:tab pos="6991350" algn="l"/>
              </a:tabLst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Переходные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наливает, ест, пьет, видит	</a:t>
            </a:r>
            <a:r>
              <a:rPr lang="en-US" sz="2400" b="1" cap="non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400" b="1" cap="none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cap="none" baseline="-25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400" b="1" cap="none" baseline="-25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cap="non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ru-RU" sz="2400" b="1" i="1" cap="none" baseline="-25000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6991350" algn="l"/>
              </a:tabLst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Непереходные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спит, чихает</a:t>
            </a:r>
            <a:r>
              <a:rPr lang="en-US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cap="non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400" b="1" cap="none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cap="none" baseline="-25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endParaRPr lang="ru-RU" sz="2400" b="1" cap="none" baseline="-25000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Дополнительная сложность:</a:t>
            </a:r>
          </a:p>
          <a:p>
            <a:pPr marL="0" indent="0">
              <a:buNone/>
            </a:pPr>
            <a:r>
              <a:rPr lang="en-US" sz="2400" cap="none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Мальчик ест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Мальчик пьет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VS. *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Мальчик наливает</a:t>
            </a:r>
            <a:endParaRPr lang="ru-RU" sz="2400" i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05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Грамматическая правильность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Именительный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инительный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падеж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Именительный 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nom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i="1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мальчик, девочка, кошка, собака, вода, кофе, суп, мясо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Винительный (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i="1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мальчика, девочку, кошку, собаку, воду, кофе, суп, мясо</a:t>
            </a:r>
          </a:p>
          <a:p>
            <a:pPr marL="0" indent="0">
              <a:buNone/>
            </a:pP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2419350" algn="l"/>
              </a:tabLst>
            </a:pPr>
            <a:r>
              <a:rPr lang="en-US" sz="24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cap="none" baseline="-25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</a:t>
            </a:r>
            <a:r>
              <a:rPr lang="en-US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cap="none" baseline="-25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r>
              <a:rPr lang="ru-RU" sz="2400" b="1" cap="none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Девочка спит</a:t>
            </a:r>
            <a:endParaRPr lang="en-US" sz="2400" cap="none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2419350" algn="l"/>
              </a:tabLst>
            </a:pPr>
            <a:r>
              <a:rPr lang="en-US" sz="24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cap="none" baseline="-25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</a:t>
            </a:r>
            <a:r>
              <a:rPr lang="en-US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cap="none" baseline="-25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cap="none" baseline="-25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ru-RU" sz="2400" b="1" cap="none" baseline="-25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Мальчик видит девочку</a:t>
            </a:r>
            <a:endParaRPr lang="en-US" sz="2400" i="1" cap="none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12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ru-RU" dirty="0"/>
              <a:t>1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29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Грамматическая правильность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896815" y="1837765"/>
            <a:ext cx="10394707" cy="3817447"/>
          </a:xfrm>
        </p:spPr>
        <p:txBody>
          <a:bodyPr numCol="2">
            <a:normAutofit/>
          </a:bodyPr>
          <a:lstStyle/>
          <a:p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альчик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N, nom</a:t>
            </a: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мальчика,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N,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девочка,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N, nom</a:t>
            </a: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девочку,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N,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кофе,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N, nom</a:t>
            </a: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кофе,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N,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наливать,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V,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чихать,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V,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спать,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V,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есть,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V,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пить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V,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79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0"/>
            <a:ext cx="10396882" cy="1151965"/>
          </a:xfrm>
        </p:spPr>
        <p:txBody>
          <a:bodyPr/>
          <a:lstStyle/>
          <a:p>
            <a:r>
              <a:rPr lang="ru-RU" dirty="0" smtClean="0"/>
              <a:t>Семантическая правильность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505243"/>
            <a:ext cx="10394707" cy="4149970"/>
          </a:xfrm>
        </p:spPr>
        <p:txBody>
          <a:bodyPr numCol="4">
            <a:no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ru-RU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спит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мальчик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девочка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кошка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собака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*кофе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*чай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*суп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*мясо</a:t>
            </a:r>
          </a:p>
          <a:p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ru-RU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наливает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девочка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*кошка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*собака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*кофе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*чай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*суп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мясо</a:t>
            </a:r>
          </a:p>
          <a:p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видит </a:t>
            </a: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мальчик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девочк</a:t>
            </a: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кошку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собаку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кофе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чай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суп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мясо</a:t>
            </a:r>
          </a:p>
          <a:p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ест </a:t>
            </a: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ru-RU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??мальчика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??девочку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??кошку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??собаку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*кофе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*чай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суп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мясо</a:t>
            </a:r>
          </a:p>
          <a:p>
            <a:pPr marL="0" indent="0">
              <a:buNone/>
            </a:pP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9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93430"/>
            <a:ext cx="10396882" cy="1151965"/>
          </a:xfrm>
        </p:spPr>
        <p:txBody>
          <a:bodyPr/>
          <a:lstStyle/>
          <a:p>
            <a:r>
              <a:rPr lang="ru-RU" dirty="0" smtClean="0"/>
              <a:t>семантическая правильность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1915393" y="1617785"/>
            <a:ext cx="7937695" cy="4149970"/>
          </a:xfrm>
        </p:spPr>
        <p:txBody>
          <a:bodyPr numCol="2">
            <a:noAutofit/>
          </a:bodyPr>
          <a:lstStyle/>
          <a:p>
            <a:r>
              <a:rPr lang="ru-RU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пьет </a:t>
            </a: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ru-RU" b="1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*мальчика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*девочку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*кошку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*собаку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кофе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чай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*суп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*мясо</a:t>
            </a:r>
          </a:p>
          <a:p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наливает</a:t>
            </a: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endParaRPr lang="ru-RU" b="1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*мальчика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*девочку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*кошку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*собаку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кофе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чай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суп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*мясо</a:t>
            </a:r>
          </a:p>
        </p:txBody>
      </p:sp>
    </p:spTree>
    <p:extLst>
      <p:ext uri="{BB962C8B-B14F-4D97-AF65-F5344CB8AC3E}">
        <p14:creationId xmlns:p14="http://schemas.microsoft.com/office/powerpoint/2010/main" val="270847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320040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классификация существительных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472005"/>
            <a:ext cx="10394707" cy="4057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мальчик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девочка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кошка</a:t>
            </a:r>
          </a:p>
          <a:p>
            <a:pPr marL="0" indent="0">
              <a:buNone/>
            </a:pPr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собака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кофе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чай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суп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мясо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авая круглая скобка 3"/>
          <p:cNvSpPr/>
          <p:nvPr/>
        </p:nvSpPr>
        <p:spPr>
          <a:xfrm>
            <a:off x="2025748" y="1645920"/>
            <a:ext cx="98474" cy="801858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авая круглая скобка 5"/>
          <p:cNvSpPr/>
          <p:nvPr/>
        </p:nvSpPr>
        <p:spPr>
          <a:xfrm>
            <a:off x="2025748" y="2611852"/>
            <a:ext cx="98474" cy="801858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авая круглая скобка 6"/>
          <p:cNvSpPr/>
          <p:nvPr/>
        </p:nvSpPr>
        <p:spPr>
          <a:xfrm>
            <a:off x="2025748" y="3599743"/>
            <a:ext cx="98474" cy="801858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авая круглая скобка 7"/>
          <p:cNvSpPr/>
          <p:nvPr/>
        </p:nvSpPr>
        <p:spPr>
          <a:xfrm>
            <a:off x="2025748" y="4587634"/>
            <a:ext cx="98474" cy="801858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авая круглая скобка 8"/>
          <p:cNvSpPr/>
          <p:nvPr/>
        </p:nvSpPr>
        <p:spPr>
          <a:xfrm>
            <a:off x="4839286" y="1640998"/>
            <a:ext cx="180535" cy="1772711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авая круглая скобка 9"/>
          <p:cNvSpPr/>
          <p:nvPr/>
        </p:nvSpPr>
        <p:spPr>
          <a:xfrm>
            <a:off x="4839286" y="3616781"/>
            <a:ext cx="180535" cy="1278775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588455" y="1857262"/>
            <a:ext cx="8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люди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2735" y="2828115"/>
            <a:ext cx="13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животные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88454" y="3798968"/>
            <a:ext cx="133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напитки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25383" y="4769821"/>
            <a:ext cx="8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еда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09308" y="2212708"/>
            <a:ext cx="1645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живые существа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01993" y="4000672"/>
            <a:ext cx="140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жидкости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84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тезаурусы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Тезаурус – словарь, в котором указываются семантические отношения между единицами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Пример: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РуТез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http://www.labinform.ru/pub/ruthes/index.htm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распространяется по запросу в формате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отношения выше-ниже и часть-целое</a:t>
            </a:r>
          </a:p>
        </p:txBody>
      </p:sp>
    </p:spTree>
    <p:extLst>
      <p:ext uri="{BB962C8B-B14F-4D97-AF65-F5344CB8AC3E}">
        <p14:creationId xmlns:p14="http://schemas.microsoft.com/office/powerpoint/2010/main" val="105506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277836"/>
            <a:ext cx="10396882" cy="1151965"/>
          </a:xfrm>
        </p:spPr>
        <p:txBody>
          <a:bodyPr/>
          <a:lstStyle/>
          <a:p>
            <a:r>
              <a:rPr lang="ru-RU" dirty="0" smtClean="0"/>
              <a:t>Типы семантических отношений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688122"/>
            <a:ext cx="10394707" cy="4389120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Синонимы –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слова, значения которых полностью или в значительной мере совпадают:</a:t>
            </a:r>
          </a:p>
          <a:p>
            <a:pPr marL="0" indent="0">
              <a:buNone/>
            </a:pP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любовь – увлечение – симпатия;</a:t>
            </a:r>
          </a:p>
          <a:p>
            <a:pPr marL="0" indent="0">
              <a:buNone/>
            </a:pP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бегемот – гиппопотам;</a:t>
            </a:r>
          </a:p>
          <a:p>
            <a:pPr marL="0" indent="0">
              <a:buNone/>
            </a:pP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оливки – маслины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Антонимы –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 с противоположным значением:</a:t>
            </a:r>
          </a:p>
          <a:p>
            <a:pPr marL="0" indent="0">
              <a:buNone/>
            </a:pP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холодный – горячий, садизм – мазохизм, внутри – снаружи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1347" y="5683347"/>
            <a:ext cx="512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симметричные отношения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66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277836"/>
            <a:ext cx="10396882" cy="1151965"/>
          </a:xfrm>
        </p:spPr>
        <p:txBody>
          <a:bodyPr/>
          <a:lstStyle/>
          <a:p>
            <a:r>
              <a:rPr lang="ru-RU" dirty="0" smtClean="0"/>
              <a:t>Типы семантических отношений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3625" y="1716258"/>
            <a:ext cx="9864969" cy="3896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Родо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-видовые отношения: гипонимы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гиперонимы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Гипонимы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видовые названия</a:t>
            </a:r>
          </a:p>
          <a:p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Гиперонимы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родовые названия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собака – гипоним по отношению к животному и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по отношению к дворняжке</a:t>
            </a:r>
          </a:p>
          <a:p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Когипонимы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слова одного уровня:</a:t>
            </a:r>
          </a:p>
          <a:p>
            <a:pPr marL="0" indent="0">
              <a:buNone/>
            </a:pP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собака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кошка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овчарка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колли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чай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и кофе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1347" y="5683347"/>
            <a:ext cx="512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симметричные отношения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0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109" y="126743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  типы семантических отношений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38954" y="1391206"/>
            <a:ext cx="336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домашние животные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2560" y="2475589"/>
            <a:ext cx="107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кошки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1884" y="2466914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собаки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95422" y="2466914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хомячки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4734" y="3363349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дворняжки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81391" y="2509976"/>
            <a:ext cx="1873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когипонимы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5227" y="3363349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овчарки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94209" y="1419490"/>
            <a:ext cx="218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43201" y="3344699"/>
            <a:ext cx="1222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колли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21352" y="2680847"/>
            <a:ext cx="1561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32595" y="3681898"/>
            <a:ext cx="1386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39046" y="3681898"/>
            <a:ext cx="154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6499" y="3674937"/>
            <a:ext cx="1353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21204" y="3339777"/>
            <a:ext cx="283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когипонимы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651" y="5075993"/>
            <a:ext cx="96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Какой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у слова «кофе»? А гипоним? А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когипоним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Прямая соединительная линия 20"/>
          <p:cNvCxnSpPr>
            <a:stCxn id="5" idx="2"/>
            <a:endCxn id="6" idx="0"/>
          </p:cNvCxnSpPr>
          <p:nvPr/>
        </p:nvCxnSpPr>
        <p:spPr>
          <a:xfrm flipH="1">
            <a:off x="1968305" y="1852871"/>
            <a:ext cx="3653047" cy="622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2"/>
          </p:cNvCxnSpPr>
          <p:nvPr/>
        </p:nvCxnSpPr>
        <p:spPr>
          <a:xfrm flipH="1">
            <a:off x="5479366" y="1852871"/>
            <a:ext cx="141986" cy="61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5" idx="2"/>
          </p:cNvCxnSpPr>
          <p:nvPr/>
        </p:nvCxnSpPr>
        <p:spPr>
          <a:xfrm>
            <a:off x="5621352" y="1852871"/>
            <a:ext cx="2453503" cy="61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3671668" y="2937254"/>
            <a:ext cx="1561514" cy="40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233182" y="2928579"/>
            <a:ext cx="0" cy="43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217628" y="2937254"/>
            <a:ext cx="1563000" cy="42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29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05973"/>
            <a:ext cx="10396882" cy="1151965"/>
          </a:xfrm>
        </p:spPr>
        <p:txBody>
          <a:bodyPr/>
          <a:lstStyle/>
          <a:p>
            <a:r>
              <a:rPr lang="ru-RU" dirty="0" smtClean="0"/>
              <a:t>типы семантических отношений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617786"/>
            <a:ext cx="10394707" cy="3756800"/>
          </a:xfrm>
        </p:spPr>
        <p:txBody>
          <a:bodyPr>
            <a:normAutofit/>
          </a:bodyPr>
          <a:lstStyle/>
          <a:p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меронимия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отношение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часть-целое</a:t>
            </a:r>
          </a:p>
          <a:p>
            <a:pPr marL="0" indent="0">
              <a:buNone/>
            </a:pP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мероним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понятие, отражающее составную часть другого понятия:</a:t>
            </a:r>
          </a:p>
          <a:p>
            <a:pPr marL="0" indent="0">
              <a:buNone/>
            </a:pP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винчестер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монитор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по отношению к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компьютеру</a:t>
            </a:r>
          </a:p>
          <a:p>
            <a:pPr marL="0" indent="0">
              <a:buNone/>
            </a:pP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холоним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понятие, относящееся к другому понятию, как целое к своей составной части:</a:t>
            </a:r>
          </a:p>
          <a:p>
            <a:pPr marL="0" indent="0">
              <a:buNone/>
            </a:pP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компьютер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по отношению к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винчестеру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монитору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1347" y="5683347"/>
            <a:ext cx="512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симметричные отношения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9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93431"/>
            <a:ext cx="10396882" cy="1151965"/>
          </a:xfrm>
        </p:spPr>
        <p:txBody>
          <a:bodyPr>
            <a:normAutofit/>
          </a:bodyPr>
          <a:lstStyle/>
          <a:p>
            <a:r>
              <a:rPr lang="ru-RU" dirty="0" smtClean="0"/>
              <a:t>Семантические отношения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223890"/>
            <a:ext cx="10394707" cy="4150696"/>
          </a:xfrm>
        </p:spPr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Устанавливаются между словами или значениями слов?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Ср. антонимы: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Старый – молодой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Старый – новый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Легкий – тяжелый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Легкий – теплый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03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4274" y="165296"/>
            <a:ext cx="10396882" cy="1151965"/>
          </a:xfrm>
        </p:spPr>
        <p:txBody>
          <a:bodyPr/>
          <a:lstStyle/>
          <a:p>
            <a:r>
              <a:rPr lang="ru-RU" dirty="0" smtClean="0"/>
              <a:t>традиционная лексикография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317261"/>
            <a:ext cx="10394707" cy="4295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Известные проблемы: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нет единого метаязыка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порочные круги: грусть – это тоска, тоска – это грусть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похожие явления описываются по-разному, ср.:</a:t>
            </a:r>
          </a:p>
          <a:p>
            <a:pPr marL="0" indent="0">
              <a:buNone/>
            </a:pPr>
            <a:r>
              <a:rPr lang="ru-RU" sz="22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одна вторая, две третьих, три пятых…</a:t>
            </a:r>
          </a:p>
          <a:p>
            <a:pPr marL="0" indent="0">
              <a:buNone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 Малом академическом словаре есть словарные статьи для слов </a:t>
            </a:r>
            <a:r>
              <a:rPr lang="ru-RU" sz="22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вторая, третья, четвертая, пятая, шестая, восьмая,</a:t>
            </a:r>
          </a:p>
          <a:p>
            <a:pPr marL="0" indent="0">
              <a:buNone/>
            </a:pP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но нет статей для слов </a:t>
            </a:r>
            <a:r>
              <a:rPr lang="ru-RU" sz="22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седьмая, девятая, десятая</a:t>
            </a:r>
            <a:endParaRPr lang="ru-RU" sz="22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93431"/>
            <a:ext cx="10396882" cy="1151965"/>
          </a:xfrm>
        </p:spPr>
        <p:txBody>
          <a:bodyPr>
            <a:normAutofit/>
          </a:bodyPr>
          <a:lstStyle/>
          <a:p>
            <a:r>
              <a:rPr lang="ru-RU" dirty="0" smtClean="0"/>
              <a:t>Семантические отношения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223890"/>
            <a:ext cx="10394707" cy="4150696"/>
          </a:xfrm>
        </p:spPr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Устанавливаются между словами или значениями слов?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Ср. синонимы: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Туча – облако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Туча дел – море, гора, уйма, куча…</a:t>
            </a:r>
          </a:p>
        </p:txBody>
      </p:sp>
    </p:spTree>
    <p:extLst>
      <p:ext uri="{BB962C8B-B14F-4D97-AF65-F5344CB8AC3E}">
        <p14:creationId xmlns:p14="http://schemas.microsoft.com/office/powerpoint/2010/main" val="228853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7837"/>
            <a:ext cx="10396882" cy="1151965"/>
          </a:xfrm>
        </p:spPr>
        <p:txBody>
          <a:bodyPr/>
          <a:lstStyle/>
          <a:p>
            <a:r>
              <a:rPr lang="en-US" dirty="0" err="1" smtClean="0"/>
              <a:t>Wordnet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308296"/>
            <a:ext cx="10394707" cy="4066290"/>
          </a:xfrm>
        </p:spPr>
        <p:txBody>
          <a:bodyPr>
            <a:normAutofit lnSpcReduction="10000"/>
          </a:bodyPr>
          <a:lstStyle/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http://wordnet.princeton.edu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Семантическая сеть для английского языка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Доступен онлайн и для скачивания</a:t>
            </a:r>
          </a:p>
          <a:p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казаны типы семантических отношений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Основная единица –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(слово в данном значении и его синонимы)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По образу и подобию английского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ВордНета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создаются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ворднеты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с той же структурой для других языков (см.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MultiWordNet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1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семантические отношения в </a:t>
            </a:r>
            <a:r>
              <a:rPr lang="en-US" dirty="0" err="1" smtClean="0"/>
              <a:t>wordnet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WordNet online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wordnetweb.princeton.edu/perl/webwn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найдите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гипонимы,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когипонимы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для слова </a:t>
            </a:r>
            <a:r>
              <a:rPr lang="en-US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meat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какие ещё семантические связи для этого слова отражены в семантической сети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WordNet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9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Сколько разных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синсетов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для слова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meat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выделено в сети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ordNet?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Попробуйте построить набор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синсетов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для русского слова ЯЗЫК</a:t>
            </a:r>
          </a:p>
          <a:p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Проверим себя: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RuWordNet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www.ruwordnet.ru/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0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0"/>
            <a:ext cx="10396882" cy="1151965"/>
          </a:xfrm>
        </p:spPr>
        <p:txBody>
          <a:bodyPr/>
          <a:lstStyle/>
          <a:p>
            <a:r>
              <a:rPr lang="en-US" dirty="0" err="1" smtClean="0"/>
              <a:t>Wordnet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en-US" dirty="0" err="1" smtClean="0"/>
              <a:t>Nltk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304365"/>
            <a:ext cx="10394707" cy="43421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nltk.corpus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wordnet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У каждого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синсета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и у каждой леммы (слова в определенном значении) есть свой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ID,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ср.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dog.n.01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2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wn.synsets</a:t>
            </a:r>
            <a:r>
              <a:rPr lang="en-US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список </a:t>
            </a:r>
            <a:r>
              <a:rPr lang="ru-RU" sz="22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синсетов</a:t>
            </a:r>
            <a:endParaRPr lang="en-US" sz="22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2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wn.synset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один конкретный </a:t>
            </a:r>
            <a:r>
              <a:rPr lang="ru-RU" sz="22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</a:t>
            </a:r>
            <a:endParaRPr lang="en-US" sz="22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2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wn.lemmas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список лемм</a:t>
            </a:r>
            <a:endParaRPr lang="en-US" sz="22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2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wn.lemma</a:t>
            </a:r>
            <a:r>
              <a:rPr lang="ru-RU" sz="2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одна лемма</a:t>
            </a:r>
          </a:p>
          <a:p>
            <a:pPr marL="457200" lvl="1" indent="0">
              <a:buNone/>
            </a:pPr>
            <a:r>
              <a:rPr lang="en-US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all_synsets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– доступ ко всем </a:t>
            </a:r>
            <a:r>
              <a:rPr lang="ru-RU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синсетам</a:t>
            </a:r>
            <a:endParaRPr lang="ru-RU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all_lemma_names</a:t>
            </a:r>
            <a:r>
              <a:rPr lang="en-US" sz="2200" cap="none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200" cap="none" dirty="0">
                <a:latin typeface="Arial" panose="020B0604020202020204" pitchFamily="34" charset="0"/>
                <a:cs typeface="Arial" panose="020B0604020202020204" pitchFamily="34" charset="0"/>
              </a:rPr>
              <a:t>доступ ко всем словам</a:t>
            </a: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2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синсет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имя: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wn.synset.name()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wn.synset.definition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набор лемм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wn.synset.lemmas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wn.synset.lemma_names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примеры (иногда)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wn.synset.examples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13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отношения между </a:t>
            </a:r>
            <a:r>
              <a:rPr lang="ru-RU" dirty="0" err="1" smtClean="0"/>
              <a:t>синсетами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гипонимы</a:t>
            </a:r>
          </a:p>
          <a:p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гиперонимы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холонимы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близкие слова (синонимы)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ближайший общий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расстояние между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синсетами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94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некоторые отношения определены только для лемм: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Антонимы – 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antonyms()</a:t>
            </a: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Деривационные отношения –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derivationally_related_forms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Для относительных прилагательных – существительные, от которых они образованы: </a:t>
            </a:r>
            <a:r>
              <a:rPr lang="en-US" sz="2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pertainyms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90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0561" y="0"/>
            <a:ext cx="10396882" cy="1151965"/>
          </a:xfrm>
        </p:spPr>
        <p:txBody>
          <a:bodyPr/>
          <a:lstStyle/>
          <a:p>
            <a:r>
              <a:rPr lang="en-US" dirty="0" err="1" smtClean="0"/>
              <a:t>MultiWordNet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70561" y="115196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http://compling.hss.ntu.edu.sg/omw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За основу взята структура (семантическое дерево) английского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ворднета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 нее наложены данные других языков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Через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доступны 29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Существует версия на 150 языков (данные собраны автоматически по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Wiktionary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доступна для скачивания, см.: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compling.hss.ntu.edu.sg/omw/summx.html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52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109" y="183078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err="1" smtClean="0"/>
              <a:t>MultiWordNet</a:t>
            </a:r>
            <a:r>
              <a:rPr lang="en-US" dirty="0" smtClean="0"/>
              <a:t>: </a:t>
            </a:r>
            <a:r>
              <a:rPr lang="ru-RU" dirty="0" smtClean="0"/>
              <a:t>иллюстрация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38954" y="1391206"/>
            <a:ext cx="336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domestic_animal.n.01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2560" y="2475589"/>
            <a:ext cx="145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cat.n.01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1884" y="2466914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dog.n.01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4734" y="3363349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toy.n.05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563" y="2750922"/>
            <a:ext cx="18733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кошка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chat</a:t>
            </a: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hrv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mačka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4952" y="3320464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puppy.n.01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29898" y="1417380"/>
            <a:ext cx="3440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домашнее животное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86076" y="3344699"/>
            <a:ext cx="2764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hunting_dog.n.02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40100" y="2442201"/>
            <a:ext cx="1561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собака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75674" y="3687975"/>
            <a:ext cx="1672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щенок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05905" y="3687975"/>
            <a:ext cx="1544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той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6499" y="3674937"/>
            <a:ext cx="3185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охотничья собака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Прямая соединительная линия 20"/>
          <p:cNvCxnSpPr>
            <a:stCxn id="5" idx="2"/>
            <a:endCxn id="6" idx="0"/>
          </p:cNvCxnSpPr>
          <p:nvPr/>
        </p:nvCxnSpPr>
        <p:spPr>
          <a:xfrm flipH="1">
            <a:off x="2159425" y="1852871"/>
            <a:ext cx="3461927" cy="622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2"/>
          </p:cNvCxnSpPr>
          <p:nvPr/>
        </p:nvCxnSpPr>
        <p:spPr>
          <a:xfrm flipH="1">
            <a:off x="5479366" y="1852871"/>
            <a:ext cx="141986" cy="61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3671668" y="2937254"/>
            <a:ext cx="1561514" cy="40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233182" y="2928579"/>
            <a:ext cx="0" cy="43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217628" y="2937254"/>
            <a:ext cx="1563000" cy="42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45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Системная лексикография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Требования: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унификация (похожие явления должны описываться одинаково)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простой метаязык (ограниченный круг используемых в толкованиях слов)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ориентация на грамматику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опора на корпус и лингвистический эксперимент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47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Wordnet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en-US" dirty="0" err="1" smtClean="0"/>
              <a:t>nltk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См.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https://colab.research.google.com/drive/10YNTqAA2PVrt4yKZDCLcd8PULrWFqUWr?usp=sharing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://www.nltk.org/howto/wordnet.html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i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77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98120"/>
            <a:ext cx="10396882" cy="1151965"/>
          </a:xfrm>
        </p:spPr>
        <p:txBody>
          <a:bodyPr/>
          <a:lstStyle/>
          <a:p>
            <a:r>
              <a:rPr lang="ru-RU" dirty="0" smtClean="0"/>
              <a:t>Практические задания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350086"/>
            <a:ext cx="10394707" cy="4288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Задача 1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составьте с помощью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WordNet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список существительных, которые могут выступать в качестве прямого дополнения при глаголе </a:t>
            </a: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предложениях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вида </a:t>
            </a:r>
            <a:r>
              <a:rPr lang="en-US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John eats </a:t>
            </a:r>
            <a:r>
              <a:rPr lang="en-US" sz="24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sz="2400" i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через поиск общего </a:t>
            </a:r>
            <a:r>
              <a:rPr lang="ru-RU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гиперонима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для слов 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meat 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potatos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Задача 2: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найдите 10 ближайших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синсетов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к </a:t>
            </a:r>
            <a:r>
              <a:rPr lang="ru-RU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синсету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‘cow.n.01’ (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или один самый близкий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197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Активный словарь русского языка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Ю.Д. Апресян и др. (Московская Семантическая Школа)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Цель – соблюдение всех требований системности (четкая структура толкований; список слов, которые могут быть использованы в толковании – примерно 1200 – и т.д.)</a:t>
            </a:r>
            <a:endParaRPr lang="ru-RU" sz="2400" cap="none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Подробные лексикографические описания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База данных в дополнение к бумажному носителю</a:t>
            </a:r>
          </a:p>
        </p:txBody>
      </p:sp>
    </p:spTree>
    <p:extLst>
      <p:ext uri="{BB962C8B-B14F-4D97-AF65-F5344CB8AC3E}">
        <p14:creationId xmlns:p14="http://schemas.microsoft.com/office/powerpoint/2010/main" val="12924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Оцифровка словарей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Объединенный словарь синонимов (из 5 различных словарей):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web-corpora.net/synonyms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Объединенный словарь антонимов (из 4 словарей):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web-corpora.net/wsgi/antonyms.wsgi/antonyms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Словарь русского языка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XI-XVII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веков: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http://web-corpora.net/wsgi/oldrus.wsgi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</a:t>
            </a:r>
            <a:r>
              <a:rPr 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8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Электронные словари: </a:t>
            </a:r>
            <a:r>
              <a:rPr lang="en-US" dirty="0" err="1" smtClean="0"/>
              <a:t>Babelnet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http://babelnet.org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ru-RU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Автоматически объединенные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WordNet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Wikipedia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1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Главное мероприятие</Template>
  <TotalTime>7781</TotalTime>
  <Words>2358</Words>
  <Application>Microsoft Office PowerPoint</Application>
  <PresentationFormat>Широкоэкранный</PresentationFormat>
  <Paragraphs>520</Paragraphs>
  <Slides>61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6" baseType="lpstr">
      <vt:lpstr>Arial</vt:lpstr>
      <vt:lpstr>Calibri</vt:lpstr>
      <vt:lpstr>Impact</vt:lpstr>
      <vt:lpstr>Nunito</vt:lpstr>
      <vt:lpstr>Главное мероприятие</vt:lpstr>
      <vt:lpstr>Компьютерная лексикография</vt:lpstr>
      <vt:lpstr>О себе</vt:lpstr>
      <vt:lpstr>План курса</vt:lpstr>
      <vt:lpstr>Часть 1</vt:lpstr>
      <vt:lpstr>традиционная лексикография</vt:lpstr>
      <vt:lpstr>Системная лексикография</vt:lpstr>
      <vt:lpstr>Активный словарь русского языка</vt:lpstr>
      <vt:lpstr>Оцифровка словарей</vt:lpstr>
      <vt:lpstr>Электронные словари: Babelnet</vt:lpstr>
      <vt:lpstr>электронный словарь</vt:lpstr>
      <vt:lpstr>машиночитаемые словари</vt:lpstr>
      <vt:lpstr>Extensible Markup Language (xml)</vt:lpstr>
      <vt:lpstr>xml</vt:lpstr>
      <vt:lpstr>xml: структура документа</vt:lpstr>
      <vt:lpstr>XML: теги</vt:lpstr>
      <vt:lpstr>Презентация PowerPoint</vt:lpstr>
      <vt:lpstr>Презентация PowerPoint</vt:lpstr>
      <vt:lpstr>Работа с XML в python</vt:lpstr>
      <vt:lpstr>Text encoding initiative (tei)</vt:lpstr>
      <vt:lpstr>TEI: сонет шекспира</vt:lpstr>
      <vt:lpstr>TEI: драма</vt:lpstr>
      <vt:lpstr>Digital humanities</vt:lpstr>
      <vt:lpstr>Мультиязычный словарный агрегатор CLICS</vt:lpstr>
      <vt:lpstr>Database of Cross-Linguistic Colexifications (CLICS)</vt:lpstr>
      <vt:lpstr>колексификация</vt:lpstr>
      <vt:lpstr>Кластер ‘старший брат’</vt:lpstr>
      <vt:lpstr>CLICS целиком</vt:lpstr>
      <vt:lpstr>Набор концептов</vt:lpstr>
      <vt:lpstr>Intercontinental dictionary series</vt:lpstr>
      <vt:lpstr>IDS: примеры</vt:lpstr>
      <vt:lpstr>IDS: Примеры. Хинди</vt:lpstr>
      <vt:lpstr>CLICS: проблемы</vt:lpstr>
      <vt:lpstr>Презентация PowerPoint</vt:lpstr>
      <vt:lpstr>Другие возможные колексификации и дислексификации</vt:lpstr>
      <vt:lpstr>Другие лексикографические ресурсы: тезаурусы и онтологии</vt:lpstr>
      <vt:lpstr>Игрушечная система генерации текста</vt:lpstr>
      <vt:lpstr>Что такое «правильное» предложение?</vt:lpstr>
      <vt:lpstr>Грамматическая правильность</vt:lpstr>
      <vt:lpstr>Грамматическая правильность</vt:lpstr>
      <vt:lpstr>Грамматическая правильность</vt:lpstr>
      <vt:lpstr>Семантическая правильность</vt:lpstr>
      <vt:lpstr>семантическая правильность</vt:lpstr>
      <vt:lpstr>классификация существительных</vt:lpstr>
      <vt:lpstr>тезаурусы</vt:lpstr>
      <vt:lpstr>Типы семантических отношений</vt:lpstr>
      <vt:lpstr>Типы семантических отношений</vt:lpstr>
      <vt:lpstr>   типы семантических отношений</vt:lpstr>
      <vt:lpstr>типы семантических отношений</vt:lpstr>
      <vt:lpstr>Семантические отношения</vt:lpstr>
      <vt:lpstr>Семантические отношения</vt:lpstr>
      <vt:lpstr>Wordnet</vt:lpstr>
      <vt:lpstr>семантические отношения в wordnet</vt:lpstr>
      <vt:lpstr>Wordnet</vt:lpstr>
      <vt:lpstr>Wordnet из Nltk</vt:lpstr>
      <vt:lpstr>синсет</vt:lpstr>
      <vt:lpstr>отношения между синсетами</vt:lpstr>
      <vt:lpstr>некоторые отношения определены только для лемм:</vt:lpstr>
      <vt:lpstr>MultiWordNet</vt:lpstr>
      <vt:lpstr>MultiWordNet: иллюстрация</vt:lpstr>
      <vt:lpstr>Wordnet из nltk</vt:lpstr>
      <vt:lpstr>Практические задания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лексикография</dc:title>
  <dc:creator>Дарья Рыжова</dc:creator>
  <cp:lastModifiedBy>Дарья Рыжова</cp:lastModifiedBy>
  <cp:revision>179</cp:revision>
  <dcterms:created xsi:type="dcterms:W3CDTF">2017-03-14T07:57:43Z</dcterms:created>
  <dcterms:modified xsi:type="dcterms:W3CDTF">2021-04-11T20:58:41Z</dcterms:modified>
</cp:coreProperties>
</file>