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3" r:id="rId5"/>
    <p:sldId id="258" r:id="rId6"/>
    <p:sldId id="259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2EF41-CB11-429C-A1C6-9106285D132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5DDC-5DD8-4337-8C9A-9CDD978C2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9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15DD-230E-46A4-AD5F-1A5729D93019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7800-E16C-4680-8561-05D9860D2C0F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DFAF-A912-4F4B-A7DE-17F2BC1E884F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3205-DC87-4653-82A6-0F02AE17CD02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C7BE-D2ED-4FDF-A50E-21E81DC4A28F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3D36-ADB6-407E-918B-E64004FB4CEF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6BF0-2DFD-4736-8942-0663CB265746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935-B256-40E4-8E9F-47154007B84C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AC22-0B64-4FC0-B13C-E9F462CB8D7D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B685-3A91-44F3-ADC9-009A1082C32B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BEE-1540-4442-A37C-634F73532ED6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B3A-5E51-453D-B829-D25EAB96A51C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BF36B-AD16-42D4-9898-DC04E8037A49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F199-E879-4463-9DAC-7D3179E68052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E835-33F2-4A46-8097-8D5CEC1A547D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A61E-978E-4299-8CE9-CDBE177F1587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5DBB-F0E4-42AE-A1DC-76BF5F227470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ria@daria.dar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P_16522979418280/sheet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76298" y="3344091"/>
            <a:ext cx="4847907" cy="997861"/>
          </a:xfrm>
        </p:spPr>
        <p:txBody>
          <a:bodyPr>
            <a:normAutofit/>
          </a:bodyPr>
          <a:lstStyle/>
          <a:p>
            <a:r>
              <a:rPr lang="ru-RU" dirty="0" err="1" smtClean="0"/>
              <a:t>Яндекс.Дзен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3087" y="4507413"/>
            <a:ext cx="8915399" cy="1126283"/>
          </a:xfrm>
        </p:spPr>
        <p:txBody>
          <a:bodyPr/>
          <a:lstStyle/>
          <a:p>
            <a:r>
              <a:rPr lang="ru-RU" dirty="0"/>
              <a:t>Анализ взаимодействия пользователей с карточками статей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984065" y="274080"/>
            <a:ext cx="4030134" cy="21812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Получатели: Валерия </a:t>
            </a:r>
            <a:r>
              <a:rPr lang="ru-RU" dirty="0" err="1" smtClean="0"/>
              <a:t>Валерьева</a:t>
            </a:r>
            <a:r>
              <a:rPr lang="ru-RU" dirty="0" smtClean="0"/>
              <a:t>, Денис Денисов</a:t>
            </a:r>
          </a:p>
          <a:p>
            <a:r>
              <a:rPr lang="ru-RU" dirty="0"/>
              <a:t>(</a:t>
            </a:r>
            <a:r>
              <a:rPr lang="ru-RU" dirty="0" smtClean="0"/>
              <a:t>менеджеры отдела контента)</a:t>
            </a:r>
          </a:p>
          <a:p>
            <a:r>
              <a:rPr lang="ru-RU" dirty="0" smtClean="0"/>
              <a:t>Составитель: Дарья </a:t>
            </a:r>
            <a:r>
              <a:rPr lang="ru-RU" dirty="0" err="1" smtClean="0"/>
              <a:t>Сясина</a:t>
            </a:r>
            <a:endParaRPr lang="ru-RU" dirty="0" smtClean="0"/>
          </a:p>
          <a:p>
            <a:r>
              <a:rPr lang="en-US" dirty="0" err="1" smtClean="0">
                <a:hlinkClick r:id="rId2"/>
              </a:rPr>
              <a:t>daria@daria.daria</a:t>
            </a:r>
            <a:endParaRPr lang="ru-RU" dirty="0" smtClean="0"/>
          </a:p>
          <a:p>
            <a:r>
              <a:rPr lang="ru-RU" dirty="0" smtClean="0"/>
              <a:t>+7 (123) 456-78-90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D8F-B911-4BCA-8085-57EC7128E88B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3412" y="1540934"/>
            <a:ext cx="8915400" cy="3777622"/>
          </a:xfrm>
        </p:spPr>
        <p:txBody>
          <a:bodyPr/>
          <a:lstStyle/>
          <a:p>
            <a:r>
              <a:rPr lang="ru-RU" dirty="0" smtClean="0"/>
              <a:t>За рассматриваемое время (с 18.28 по 19.00 24 сентября 2019 года) произошло 310207 взаимодействий.</a:t>
            </a:r>
          </a:p>
          <a:p>
            <a:r>
              <a:rPr lang="ru-RU" dirty="0" smtClean="0"/>
              <a:t>Пик взаимодействий приходится на время с18:53 </a:t>
            </a:r>
            <a:r>
              <a:rPr lang="ru-RU" dirty="0"/>
              <a:t>до </a:t>
            </a:r>
            <a:r>
              <a:rPr lang="ru-RU" dirty="0" smtClean="0"/>
              <a:t>19:00, а до этого событий практически нет, что может быть вызвано какими-то техническими проблемами либо </a:t>
            </a:r>
            <a:r>
              <a:rPr lang="ru-RU" dirty="0" err="1" smtClean="0"/>
              <a:t>неотлаженностью</a:t>
            </a:r>
            <a:r>
              <a:rPr lang="ru-RU" dirty="0" smtClean="0"/>
              <a:t> процесса.</a:t>
            </a:r>
          </a:p>
          <a:p>
            <a:r>
              <a:rPr lang="ru-RU" dirty="0"/>
              <a:t>Больше всего </a:t>
            </a:r>
            <a:r>
              <a:rPr lang="ru-RU" dirty="0" smtClean="0"/>
              <a:t>взаимодействий происходит по источникам с темами «Семейные отношения», «Россия», «Полезные советы», «Путешествия».</a:t>
            </a:r>
            <a:endParaRPr lang="ru-RU" dirty="0"/>
          </a:p>
          <a:p>
            <a:r>
              <a:rPr lang="ru-RU" dirty="0" smtClean="0"/>
              <a:t>Больше </a:t>
            </a:r>
            <a:r>
              <a:rPr lang="ru-RU" dirty="0"/>
              <a:t>всего взаимодействий </a:t>
            </a:r>
            <a:r>
              <a:rPr lang="ru-RU" dirty="0" smtClean="0"/>
              <a:t>случаются с карточками в категориях «Наука», «Отношения», «Интересные факты».</a:t>
            </a:r>
          </a:p>
          <a:p>
            <a:r>
              <a:rPr lang="ru-RU" dirty="0" smtClean="0"/>
              <a:t>Самые активные взаимодействия – </a:t>
            </a:r>
            <a:r>
              <a:rPr lang="ru-RU" dirty="0"/>
              <a:t>между темами «Путешествия» и «Рассказы», «Россия» и «Общество» и «Кино» и «Наука».</a:t>
            </a:r>
            <a:r>
              <a:rPr lang="ru-RU" dirty="0" smtClean="0"/>
              <a:t> 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AC22-0B64-4FC0-B13C-E9F462CB8D7D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3757"/>
          </a:xfrm>
        </p:spPr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16667"/>
            <a:ext cx="8915400" cy="3777622"/>
          </a:xfrm>
        </p:spPr>
        <p:txBody>
          <a:bodyPr/>
          <a:lstStyle/>
          <a:p>
            <a:r>
              <a:rPr lang="ru-RU" dirty="0" smtClean="0">
                <a:hlinkClick r:id="rId2" action="ppaction://hlinksldjump"/>
              </a:rPr>
              <a:t>Цель</a:t>
            </a:r>
            <a:endParaRPr lang="ru-RU" dirty="0" smtClean="0"/>
          </a:p>
          <a:p>
            <a:r>
              <a:rPr lang="ru-RU" dirty="0" err="1" smtClean="0">
                <a:hlinkClick r:id="rId3" action="ppaction://hlinksldjump"/>
              </a:rPr>
              <a:t>Дашборд</a:t>
            </a:r>
            <a:endParaRPr lang="ru-RU" dirty="0" smtClean="0"/>
          </a:p>
          <a:p>
            <a:r>
              <a:rPr lang="ru-RU" dirty="0" err="1" smtClean="0">
                <a:hlinkClick r:id="rId4" action="ppaction://hlinksldjump"/>
              </a:rPr>
              <a:t>Дашборд</a:t>
            </a:r>
            <a:r>
              <a:rPr lang="ru-RU" dirty="0" smtClean="0">
                <a:hlinkClick r:id="rId4" action="ppaction://hlinksldjump"/>
              </a:rPr>
              <a:t> (интерфейс)</a:t>
            </a:r>
            <a:endParaRPr lang="ru-RU" dirty="0" smtClean="0"/>
          </a:p>
          <a:p>
            <a:r>
              <a:rPr lang="ru-RU" dirty="0" smtClean="0">
                <a:hlinkClick r:id="rId5" action="ppaction://hlinksldjump"/>
              </a:rPr>
              <a:t>Темы карточек</a:t>
            </a:r>
            <a:endParaRPr lang="ru-RU" dirty="0" smtClean="0"/>
          </a:p>
          <a:p>
            <a:r>
              <a:rPr lang="ru-RU" dirty="0" smtClean="0">
                <a:hlinkClick r:id="rId6" action="ppaction://hlinksldjump"/>
              </a:rPr>
              <a:t>Темы источников</a:t>
            </a:r>
            <a:endParaRPr lang="ru-RU" dirty="0" smtClean="0"/>
          </a:p>
          <a:p>
            <a:r>
              <a:rPr lang="ru-RU" dirty="0" smtClean="0">
                <a:hlinkClick r:id="rId7" action="ppaction://hlinksldjump"/>
              </a:rPr>
              <a:t>Соответствие тем источников и тем карточек</a:t>
            </a:r>
            <a:endParaRPr lang="ru-RU" dirty="0" smtClean="0"/>
          </a:p>
          <a:p>
            <a:r>
              <a:rPr lang="ru-RU" dirty="0" smtClean="0">
                <a:hlinkClick r:id="rId8" action="ppaction://hlinksldjump"/>
              </a:rPr>
              <a:t>Ответы на вопросы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Заключение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E695-03C2-47C2-957D-29F0B9DE3E7B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3467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5746" y="169139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аналитики пользовательского взаимодействия в </a:t>
            </a:r>
            <a:r>
              <a:rPr lang="ru-RU" dirty="0" err="1" smtClean="0"/>
              <a:t>Яндекс.Дзен</a:t>
            </a:r>
            <a:r>
              <a:rPr lang="ru-RU" dirty="0" smtClean="0"/>
              <a:t> были поставлены следующие задачи:</a:t>
            </a:r>
          </a:p>
          <a:p>
            <a:r>
              <a:rPr lang="ru-RU" dirty="0" smtClean="0"/>
              <a:t>Сосчитать количество взаимодействий пользователей с карточками с разбивкой по темам</a:t>
            </a:r>
          </a:p>
          <a:p>
            <a:r>
              <a:rPr lang="ru-RU" dirty="0" smtClean="0"/>
              <a:t>Сосчитать количество взаимодействий с карточками источников по темам</a:t>
            </a:r>
          </a:p>
          <a:p>
            <a:r>
              <a:rPr lang="ru-RU" dirty="0" smtClean="0"/>
              <a:t>Проанализировать соотношение карточек с источниками и с темами</a:t>
            </a:r>
          </a:p>
          <a:p>
            <a:pPr marL="0" indent="0">
              <a:buNone/>
            </a:pPr>
            <a:r>
              <a:rPr lang="ru-RU" dirty="0" smtClean="0"/>
              <a:t>Анализ этих показателей делается на основе </a:t>
            </a:r>
            <a:r>
              <a:rPr lang="ru-RU" dirty="0" err="1" smtClean="0"/>
              <a:t>пайплайна</a:t>
            </a:r>
            <a:r>
              <a:rPr lang="ru-RU" dirty="0" smtClean="0"/>
              <a:t>, берущего и агрегирующего сырые данные </a:t>
            </a:r>
            <a:r>
              <a:rPr lang="ru-RU" dirty="0"/>
              <a:t>о событиях. </a:t>
            </a:r>
            <a:r>
              <a:rPr lang="ru-RU" dirty="0" smtClean="0"/>
              <a:t>На базе </a:t>
            </a:r>
            <a:r>
              <a:rPr lang="ru-RU" dirty="0" err="1" smtClean="0"/>
              <a:t>пайплайна</a:t>
            </a:r>
            <a:r>
              <a:rPr lang="ru-RU" dirty="0" smtClean="0"/>
              <a:t> строится </a:t>
            </a:r>
            <a:r>
              <a:rPr lang="ru-RU" dirty="0" err="1" smtClean="0"/>
              <a:t>дашборд</a:t>
            </a:r>
            <a:r>
              <a:rPr lang="ru-RU" dirty="0" smtClean="0"/>
              <a:t> с нужными данными.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A33D-17DE-410D-A9F8-5F15625E33C1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3557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Дашборд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7753" y="159173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public.tableau.com/views/PP_16522979418280/sheet4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визуализации актуальных данных был составлен </a:t>
            </a:r>
            <a:r>
              <a:rPr lang="ru-RU" dirty="0" err="1"/>
              <a:t>дашборд</a:t>
            </a:r>
            <a:r>
              <a:rPr lang="ru-RU" dirty="0"/>
              <a:t>, к которому можно применить фильтрацию по темам карточек, времени событий или возрастной группе </a:t>
            </a:r>
            <a:r>
              <a:rPr lang="ru-RU" dirty="0" smtClean="0"/>
              <a:t>пользователей;</a:t>
            </a:r>
          </a:p>
          <a:p>
            <a:r>
              <a:rPr lang="ru-RU" dirty="0" smtClean="0"/>
              <a:t>Источники </a:t>
            </a:r>
            <a:r>
              <a:rPr lang="ru-RU" dirty="0"/>
              <a:t>данных для </a:t>
            </a:r>
            <a:r>
              <a:rPr lang="ru-RU" dirty="0" err="1"/>
              <a:t>дашборда</a:t>
            </a:r>
            <a:r>
              <a:rPr lang="ru-RU" dirty="0"/>
              <a:t>: </a:t>
            </a:r>
            <a:r>
              <a:rPr lang="ru-RU" dirty="0" err="1"/>
              <a:t>cырые</a:t>
            </a:r>
            <a:r>
              <a:rPr lang="ru-RU" dirty="0"/>
              <a:t> данные о событиях взаимодействия пользователей с карточками (таблица </a:t>
            </a:r>
            <a:r>
              <a:rPr lang="ru-RU" dirty="0" err="1"/>
              <a:t>log_raw</a:t>
            </a:r>
            <a:r>
              <a:rPr lang="ru-RU" dirty="0" smtClean="0"/>
              <a:t>);</a:t>
            </a:r>
            <a:endParaRPr lang="ru-RU" dirty="0"/>
          </a:p>
          <a:p>
            <a:r>
              <a:rPr lang="ru-RU" dirty="0"/>
              <a:t>База данных, в которой будут храниться агрегированные данные: дополнительные агрегированные таблицы в БД </a:t>
            </a:r>
            <a:r>
              <a:rPr lang="ru-RU" dirty="0" err="1"/>
              <a:t>zen</a:t>
            </a:r>
            <a:r>
              <a:rPr lang="ru-RU" dirty="0"/>
              <a:t>;</a:t>
            </a:r>
          </a:p>
          <a:p>
            <a:r>
              <a:rPr lang="ru-RU" dirty="0"/>
              <a:t>Частота обновления данных: один раз в сутки, в полночь по </a:t>
            </a:r>
            <a:r>
              <a:rPr lang="ru-RU" dirty="0" smtClean="0"/>
              <a:t>UTC.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7415-2427-4069-BB92-450E33C672A9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 smtClean="0"/>
              <a:t>Дашборд</a:t>
            </a:r>
            <a:r>
              <a:rPr lang="ru-RU" sz="3200" dirty="0" smtClean="0"/>
              <a:t> (интерфейс)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91929" y="2910509"/>
            <a:ext cx="1786466" cy="32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rgbClr val="FF0000"/>
                </a:solidFill>
              </a:rPr>
              <a:t>График событий с разбивкой по темам (количественный)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0985609" y="1427938"/>
            <a:ext cx="1333015" cy="577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i="1" dirty="0" smtClean="0">
                <a:solidFill>
                  <a:srgbClr val="FF0000"/>
                </a:solidFill>
              </a:rPr>
              <a:t>Фильтры применяются сразу ко всем графикам</a:t>
            </a:r>
            <a:endParaRPr lang="ru-RU" sz="1000" i="1" dirty="0">
              <a:solidFill>
                <a:srgbClr val="FF0000"/>
              </a:solidFill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1734149" y="1325697"/>
            <a:ext cx="10276828" cy="4726942"/>
            <a:chOff x="1556349" y="1808951"/>
            <a:chExt cx="10276828" cy="4726942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0945" y="2258671"/>
              <a:ext cx="8879192" cy="4064000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6230541" y="2370790"/>
              <a:ext cx="4344326" cy="4232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230541" y="2863460"/>
              <a:ext cx="2130867" cy="3030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8421923" y="2859637"/>
              <a:ext cx="2152944" cy="3068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984067" y="1808951"/>
              <a:ext cx="1786466" cy="32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rgbClr val="FF0000"/>
                  </a:solidFill>
                </a:rPr>
                <a:t>Выбор времени отображаемых данных</a:t>
              </a:r>
              <a:endParaRPr lang="ru-RU" sz="1000" dirty="0">
                <a:solidFill>
                  <a:srgbClr val="FF000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529668" y="2033811"/>
              <a:ext cx="1786466" cy="32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rgbClr val="FF0000"/>
                  </a:solidFill>
                </a:rPr>
                <a:t>Выбор тем карточек (выпадающий список, множественный выбор)</a:t>
              </a:r>
              <a:endParaRPr lang="ru-RU" sz="1000" dirty="0">
                <a:solidFill>
                  <a:srgbClr val="FF000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0046711" y="3396448"/>
              <a:ext cx="1786466" cy="32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rgbClr val="FF0000"/>
                  </a:solidFill>
                </a:rPr>
                <a:t>Выбор возраста пользователей (выпадающий список, множественный выбор)</a:t>
              </a:r>
              <a:endParaRPr lang="ru-RU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flipH="1">
              <a:off x="8361408" y="2111524"/>
              <a:ext cx="156059" cy="243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 flipV="1">
              <a:off x="10595710" y="3162735"/>
              <a:ext cx="244124" cy="1332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endCxn id="6" idx="1"/>
            </p:cNvCxnSpPr>
            <p:nvPr/>
          </p:nvCxnSpPr>
          <p:spPr>
            <a:xfrm>
              <a:off x="5747941" y="2374952"/>
              <a:ext cx="482600" cy="640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1556349" y="3666647"/>
              <a:ext cx="331111" cy="1852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/>
            <p:cNvSpPr/>
            <p:nvPr/>
          </p:nvSpPr>
          <p:spPr>
            <a:xfrm>
              <a:off x="4444075" y="4526728"/>
              <a:ext cx="1786466" cy="32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rgbClr val="FF0000"/>
                  </a:solidFill>
                </a:rPr>
                <a:t>График событий с разбивкой по темам (процентное соотношение)</a:t>
              </a:r>
              <a:endParaRPr lang="ru-RU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flipV="1">
              <a:off x="5747942" y="4209946"/>
              <a:ext cx="241299" cy="195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7990438" y="4602497"/>
              <a:ext cx="1786466" cy="32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rgbClr val="FF0000"/>
                  </a:solidFill>
                </a:rPr>
                <a:t>Круговая диаграмма тем источников</a:t>
              </a:r>
              <a:endParaRPr lang="ru-RU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8948342" y="4374126"/>
              <a:ext cx="94058" cy="250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7913468" y="6214984"/>
              <a:ext cx="1786466" cy="32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>
                  <a:solidFill>
                    <a:srgbClr val="FF0000"/>
                  </a:solidFill>
                </a:rPr>
                <a:t>Таблица соотношения тем источников и тем карточек</a:t>
              </a:r>
              <a:endParaRPr lang="ru-RU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Прямая со стрелкой 32"/>
            <p:cNvCxnSpPr/>
            <p:nvPr/>
          </p:nvCxnSpPr>
          <p:spPr>
            <a:xfrm flipH="1" flipV="1">
              <a:off x="8171428" y="5909064"/>
              <a:ext cx="250495" cy="223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авая фигурная скобка 34"/>
            <p:cNvSpPr/>
            <p:nvPr/>
          </p:nvSpPr>
          <p:spPr>
            <a:xfrm rot="19811726">
              <a:off x="10430660" y="1817923"/>
              <a:ext cx="677567" cy="1327773"/>
            </a:xfrm>
            <a:prstGeom prst="rightBrace">
              <a:avLst>
                <a:gd name="adj1" fmla="val 8333"/>
                <a:gd name="adj2" fmla="val 5231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6652971" y="3790683"/>
              <a:ext cx="1786466" cy="3209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i="1" dirty="0" smtClean="0">
                  <a:solidFill>
                    <a:srgbClr val="FF0000"/>
                  </a:solidFill>
                </a:rPr>
                <a:t>Можно выделить и посмотреть данные по отдельным категориям</a:t>
              </a:r>
              <a:endParaRPr lang="ru-RU" sz="1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 flipH="1" flipV="1">
              <a:off x="6646722" y="3669909"/>
              <a:ext cx="250495" cy="2231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Дата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C4AE-27A3-4F7F-8E6C-EA9D7379F248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42" name="Номер слайда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5890"/>
          </a:xfrm>
        </p:spPr>
        <p:txBody>
          <a:bodyPr/>
          <a:lstStyle/>
          <a:p>
            <a:r>
              <a:rPr lang="ru-RU" dirty="0" smtClean="0"/>
              <a:t>Темы </a:t>
            </a:r>
            <a:r>
              <a:rPr lang="ru-RU" dirty="0"/>
              <a:t>карточек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0346" y="1303503"/>
            <a:ext cx="4573588" cy="2552088"/>
          </a:xfrm>
        </p:spPr>
        <p:txBody>
          <a:bodyPr>
            <a:noAutofit/>
          </a:bodyPr>
          <a:lstStyle/>
          <a:p>
            <a:r>
              <a:rPr lang="ru-RU" sz="1400" dirty="0" smtClean="0"/>
              <a:t>Лидеры по общему количеству событий – темы «Наука», «Отношения», «Интересные факты», «Общество», «Подборки».</a:t>
            </a:r>
          </a:p>
          <a:p>
            <a:r>
              <a:rPr lang="ru-RU" sz="1400" dirty="0" smtClean="0"/>
              <a:t>Меньше всего событий произошло с карточками по темам «Искусство», «Психология», «Женская психология», «Шоу», «Знаменитости».</a:t>
            </a:r>
          </a:p>
          <a:p>
            <a:r>
              <a:rPr lang="ru-RU" sz="1400" dirty="0"/>
              <a:t>При рассмотрении кумулятивного графика заметно, что с 18.35 до 18.52 событий практически нет, их пик приходится на 18.53 по 19.00. Хорошо бы выяснить, нет ли технических причин данного спада и пика</a:t>
            </a:r>
            <a:r>
              <a:rPr lang="ru-RU" sz="1400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12" y="4345210"/>
            <a:ext cx="4957056" cy="21300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7" y="1352863"/>
            <a:ext cx="4662473" cy="26701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42138" y="1470157"/>
            <a:ext cx="4662473" cy="4910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42136" y="3522183"/>
            <a:ext cx="2640194" cy="5000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4213935"/>
            <a:ext cx="4362783" cy="2161108"/>
          </a:xfrm>
          <a:prstGeom prst="rect">
            <a:avLst/>
          </a:prstGeom>
        </p:spPr>
      </p:pic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1149-5073-44F7-9F39-E242CF651327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6480" y="1464734"/>
            <a:ext cx="5725054" cy="1684866"/>
          </a:xfrm>
        </p:spPr>
        <p:txBody>
          <a:bodyPr>
            <a:noAutofit/>
          </a:bodyPr>
          <a:lstStyle/>
          <a:p>
            <a:r>
              <a:rPr lang="ru-RU" sz="1400" dirty="0" smtClean="0"/>
              <a:t>Самые популярные источники относятся к темам «Семейные отношения» (10,74%), «Россия» (9,62%), «Полезные советы» (8,84%), «Путешествия» (7,78%) и «Знаменитости» (7,72%).</a:t>
            </a:r>
          </a:p>
          <a:p>
            <a:r>
              <a:rPr lang="ru-RU" sz="1400" dirty="0" smtClean="0"/>
              <a:t>Наименьшее число взаимодействий произошло по источникам с темами « Финансы», «Музыка», «Строительство», «Технологии» и «Интерьеры». 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4" y="3278187"/>
            <a:ext cx="5574242" cy="3307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832" y="1464734"/>
            <a:ext cx="3713162" cy="322682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85144" y="3403600"/>
            <a:ext cx="5504656" cy="6265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85144" y="5959070"/>
            <a:ext cx="1652323" cy="62653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556-339C-48CE-9249-2548A78A8D7B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Соответствие тем источников и тем карточек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3632" y="2237845"/>
            <a:ext cx="3396721" cy="377762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Больше всего связей отмечено между темами «Путешествия» и «Рассказы», «Россия» и «Общество» и «Кино» и «Наука».</a:t>
            </a:r>
          </a:p>
          <a:p>
            <a:r>
              <a:rPr lang="ru-RU" dirty="0" smtClean="0"/>
              <a:t>Также есть темы, которые совсем не пересекаются (нет переходов с источники темы на карточку с другой темой) – например, «Женская психология» и «Интерьер» и «Строительство» и «Женская психология».</a:t>
            </a:r>
          </a:p>
          <a:p>
            <a:r>
              <a:rPr lang="ru-RU" dirty="0" smtClean="0"/>
              <a:t>Одни из самых активных категорий источников – «Кино», «Полезные советы», «Путешествия», «Россия», «Семейные отношения».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21" y="2237845"/>
            <a:ext cx="6382792" cy="32824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160000" y="4953000"/>
            <a:ext cx="533400" cy="17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17733" y="2734734"/>
            <a:ext cx="5334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CA57-3517-4CC3-B10F-0D69B383FD13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5823"/>
          </a:xfrm>
        </p:spPr>
        <p:txBody>
          <a:bodyPr>
            <a:noAutofit/>
          </a:bodyPr>
          <a:lstStyle/>
          <a:p>
            <a:r>
              <a:rPr lang="ru-RU" dirty="0" smtClean="0"/>
              <a:t>Ответы на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412" y="1650999"/>
            <a:ext cx="8915400" cy="3777622"/>
          </a:xfrm>
        </p:spPr>
        <p:txBody>
          <a:bodyPr/>
          <a:lstStyle/>
          <a:p>
            <a:r>
              <a:rPr lang="ru-RU" dirty="0" err="1"/>
              <a:t>Cколько</a:t>
            </a:r>
            <a:r>
              <a:rPr lang="ru-RU" dirty="0"/>
              <a:t> взаимодействий пользователей с карточками происходит в системе с разбивкой по темам карточек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smtClean="0"/>
              <a:t>Лидеры по числу взаимодействий – карточки с темами «Наука</a:t>
            </a:r>
            <a:r>
              <a:rPr lang="ru-RU" dirty="0"/>
              <a:t>», «Отношения», «Интересные факты», «Общество», «Подборки».</a:t>
            </a:r>
            <a:endParaRPr lang="ru-RU" dirty="0" smtClean="0"/>
          </a:p>
          <a:p>
            <a:r>
              <a:rPr lang="ru-RU" dirty="0" smtClean="0"/>
              <a:t>Как </a:t>
            </a:r>
            <a:r>
              <a:rPr lang="ru-RU" dirty="0"/>
              <a:t>много карточек генерируют источники с разными темами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smtClean="0"/>
              <a:t>Больше всего карточки генерируют источники «Семейные </a:t>
            </a:r>
            <a:r>
              <a:rPr lang="ru-RU" dirty="0"/>
              <a:t>отношения</a:t>
            </a:r>
            <a:r>
              <a:rPr lang="ru-RU" dirty="0" smtClean="0"/>
              <a:t>», </a:t>
            </a:r>
            <a:r>
              <a:rPr lang="ru-RU" dirty="0"/>
              <a:t>«Россия</a:t>
            </a:r>
            <a:r>
              <a:rPr lang="ru-RU" dirty="0" smtClean="0"/>
              <a:t>», </a:t>
            </a:r>
            <a:r>
              <a:rPr lang="ru-RU" dirty="0"/>
              <a:t>«Полезные советы</a:t>
            </a:r>
            <a:r>
              <a:rPr lang="ru-RU" dirty="0" smtClean="0"/>
              <a:t>», </a:t>
            </a:r>
            <a:r>
              <a:rPr lang="ru-RU" dirty="0"/>
              <a:t>«Путешествия</a:t>
            </a:r>
            <a:r>
              <a:rPr lang="ru-RU" dirty="0" smtClean="0"/>
              <a:t>» </a:t>
            </a:r>
            <a:r>
              <a:rPr lang="ru-RU" dirty="0"/>
              <a:t>и «Знаменитости</a:t>
            </a:r>
            <a:r>
              <a:rPr lang="ru-RU" dirty="0" smtClean="0"/>
              <a:t>». </a:t>
            </a:r>
          </a:p>
          <a:p>
            <a:r>
              <a:rPr lang="ru-RU" dirty="0"/>
              <a:t>Как соотносятся темы карточек и темы </a:t>
            </a:r>
            <a:r>
              <a:rPr lang="ru-RU" dirty="0" smtClean="0"/>
              <a:t>источников?</a:t>
            </a:r>
          </a:p>
          <a:p>
            <a:pPr marL="0" indent="0">
              <a:buNone/>
            </a:pPr>
            <a:r>
              <a:rPr lang="ru-RU" dirty="0" smtClean="0"/>
              <a:t>Больше </a:t>
            </a:r>
            <a:r>
              <a:rPr lang="ru-RU" dirty="0"/>
              <a:t>всего взаимодействий отмечено между темами «Путешествия» и «Рассказы» (4587), «Россия» и «Общество» (3471) и «Кино» и «Наука» (3279).</a:t>
            </a:r>
          </a:p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A8B6-8296-419E-918F-A627BD7BE582}" type="datetime1">
              <a:rPr lang="ru-RU" smtClean="0"/>
              <a:t>11.05.2022</a:t>
            </a:fld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761</Words>
  <Application>Microsoft Office PowerPoint</Application>
  <PresentationFormat>Широкоэкранный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Легкий дым</vt:lpstr>
      <vt:lpstr>Яндекс.Дзен</vt:lpstr>
      <vt:lpstr>Оглавление</vt:lpstr>
      <vt:lpstr>Цель</vt:lpstr>
      <vt:lpstr>Дашборд</vt:lpstr>
      <vt:lpstr>Дашборд (интерфейс)</vt:lpstr>
      <vt:lpstr>Темы карточек</vt:lpstr>
      <vt:lpstr>Темы источников</vt:lpstr>
      <vt:lpstr>Соответствие тем источников и тем карточек</vt:lpstr>
      <vt:lpstr>Ответы на вопросы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Яндекс.Дзен</dc:title>
  <dc:creator>polina</dc:creator>
  <cp:lastModifiedBy>polina</cp:lastModifiedBy>
  <cp:revision>19</cp:revision>
  <dcterms:created xsi:type="dcterms:W3CDTF">2022-05-11T16:28:20Z</dcterms:created>
  <dcterms:modified xsi:type="dcterms:W3CDTF">2022-05-11T20:41:27Z</dcterms:modified>
</cp:coreProperties>
</file>