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2" r:id="rId1"/>
  </p:sldMasterIdLst>
  <p:sldIdLst>
    <p:sldId id="256" r:id="rId2"/>
    <p:sldId id="259" r:id="rId3"/>
    <p:sldId id="258" r:id="rId4"/>
    <p:sldId id="262" r:id="rId5"/>
    <p:sldId id="261" r:id="rId6"/>
    <p:sldId id="269" r:id="rId7"/>
    <p:sldId id="270" r:id="rId8"/>
    <p:sldId id="263" r:id="rId9"/>
    <p:sldId id="266" r:id="rId10"/>
    <p:sldId id="265" r:id="rId11"/>
    <p:sldId id="268" r:id="rId12"/>
    <p:sldId id="271" r:id="rId13"/>
    <p:sldId id="272" r:id="rId14"/>
    <p:sldId id="273" r:id="rId15"/>
    <p:sldId id="274" r:id="rId16"/>
    <p:sldId id="26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white">
          <a:xfrm>
            <a:off x="0" y="6350"/>
            <a:ext cx="12192000" cy="2946400"/>
          </a:xfrm>
          <a:prstGeom prst="rect">
            <a:avLst/>
          </a:prstGeom>
          <a:solidFill>
            <a:srgbClr val="1F52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3093" name="Freeform 21"/>
          <p:cNvSpPr>
            <a:spLocks/>
          </p:cNvSpPr>
          <p:nvPr/>
        </p:nvSpPr>
        <p:spPr bwMode="gray">
          <a:xfrm>
            <a:off x="-19051" y="1931988"/>
            <a:ext cx="12211051" cy="2506662"/>
          </a:xfrm>
          <a:custGeom>
            <a:avLst/>
            <a:gdLst>
              <a:gd name="T0" fmla="*/ 0 w 5769"/>
              <a:gd name="T1" fmla="*/ 465 h 1579"/>
              <a:gd name="T2" fmla="*/ 2916 w 5769"/>
              <a:gd name="T3" fmla="*/ 18 h 1579"/>
              <a:gd name="T4" fmla="*/ 5769 w 5769"/>
              <a:gd name="T5" fmla="*/ 475 h 1579"/>
              <a:gd name="T6" fmla="*/ 5766 w 5769"/>
              <a:gd name="T7" fmla="*/ 1579 h 1579"/>
              <a:gd name="T8" fmla="*/ 6 w 5769"/>
              <a:gd name="T9" fmla="*/ 1579 h 1579"/>
              <a:gd name="T10" fmla="*/ 0 w 5769"/>
              <a:gd name="T11" fmla="*/ 465 h 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1800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933951"/>
            <a:ext cx="12217400" cy="1941513"/>
          </a:xfrm>
          <a:prstGeom prst="rect">
            <a:avLst/>
          </a:prstGeom>
          <a:solidFill>
            <a:srgbClr val="30A4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3091" name="Freeform 19" descr="108a"/>
          <p:cNvSpPr>
            <a:spLocks/>
          </p:cNvSpPr>
          <p:nvPr/>
        </p:nvSpPr>
        <p:spPr bwMode="gray">
          <a:xfrm>
            <a:off x="-6350" y="2046288"/>
            <a:ext cx="12198351" cy="2787650"/>
          </a:xfrm>
          <a:custGeom>
            <a:avLst/>
            <a:gdLst>
              <a:gd name="T0" fmla="*/ 0 w 5763"/>
              <a:gd name="T1" fmla="*/ 586 h 1756"/>
              <a:gd name="T2" fmla="*/ 2929 w 5763"/>
              <a:gd name="T3" fmla="*/ 18 h 1756"/>
              <a:gd name="T4" fmla="*/ 5763 w 5763"/>
              <a:gd name="T5" fmla="*/ 593 h 1756"/>
              <a:gd name="T6" fmla="*/ 5763 w 5763"/>
              <a:gd name="T7" fmla="*/ 1756 h 1756"/>
              <a:gd name="T8" fmla="*/ 0 w 5763"/>
              <a:gd name="T9" fmla="*/ 1752 h 1756"/>
              <a:gd name="T10" fmla="*/ 0 w 5763"/>
              <a:gd name="T11" fmla="*/ 586 h 1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1800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4826001"/>
            <a:ext cx="12208933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219200" y="900114"/>
            <a:ext cx="9652000" cy="784225"/>
          </a:xfrm>
        </p:spPr>
        <p:txBody>
          <a:bodyPr/>
          <a:lstStyle>
            <a:lvl1pPr>
              <a:defRPr sz="2400" b="1"/>
            </a:lvl1pPr>
          </a:lstStyle>
          <a:p>
            <a:pPr lvl="0"/>
            <a:r>
              <a:rPr lang="ru-RU" noProof="0" smtClean="0"/>
              <a:t>Образец заголовка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2438400" y="5314950"/>
            <a:ext cx="80264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 smtClean="0"/>
              <a:t>Образец подзаголовка</a:t>
            </a:r>
            <a:endParaRPr lang="en-US" noProof="0" smtClean="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06400" y="228601"/>
            <a:ext cx="143933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D6E1E2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6564393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1137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319088"/>
            <a:ext cx="2743200" cy="60055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319088"/>
            <a:ext cx="8026400" cy="60055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1477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19088"/>
            <a:ext cx="10972800" cy="6715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09600" y="1393825"/>
            <a:ext cx="10972800" cy="4930775"/>
          </a:xfrm>
        </p:spPr>
        <p:txBody>
          <a:bodyPr/>
          <a:lstStyle/>
          <a:p>
            <a:r>
              <a:rPr lang="ru-RU" smtClean="0"/>
              <a:t>Вставка таблицы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9827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930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957905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393825"/>
            <a:ext cx="5384800" cy="49307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393825"/>
            <a:ext cx="5384800" cy="49307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1628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7274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1972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52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064741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140164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247650"/>
          <a:ext cx="12192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Image" r:id="rId15" imgW="6311111" imgH="1155148" progId="Photoshop.Image.6">
                  <p:embed/>
                </p:oleObj>
              </mc:Choice>
              <mc:Fallback>
                <p:oleObj name="Image" r:id="rId15" imgW="6311111" imgH="1155148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7650"/>
                        <a:ext cx="121920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6524626"/>
            <a:ext cx="12192000" cy="333375"/>
          </a:xfrm>
          <a:prstGeom prst="rect">
            <a:avLst/>
          </a:prstGeom>
          <a:solidFill>
            <a:srgbClr val="30A3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0" y="0"/>
            <a:ext cx="12192000" cy="241300"/>
          </a:xfrm>
          <a:prstGeom prst="rect">
            <a:avLst/>
          </a:prstGeom>
          <a:solidFill>
            <a:srgbClr val="1F52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319088"/>
            <a:ext cx="1097280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28000" y="6567489"/>
            <a:ext cx="3556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COMPANY LOGO</a:t>
            </a: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4234" y="963613"/>
            <a:ext cx="12187767" cy="461962"/>
          </a:xfrm>
          <a:custGeom>
            <a:avLst/>
            <a:gdLst>
              <a:gd name="T0" fmla="*/ 0 w 5764"/>
              <a:gd name="T1" fmla="*/ 290 h 291"/>
              <a:gd name="T2" fmla="*/ 1 w 5764"/>
              <a:gd name="T3" fmla="*/ 193 h 291"/>
              <a:gd name="T4" fmla="*/ 1833 w 5764"/>
              <a:gd name="T5" fmla="*/ 25 h 291"/>
              <a:gd name="T6" fmla="*/ 3966 w 5764"/>
              <a:gd name="T7" fmla="*/ 41 h 291"/>
              <a:gd name="T8" fmla="*/ 5760 w 5764"/>
              <a:gd name="T9" fmla="*/ 184 h 291"/>
              <a:gd name="T10" fmla="*/ 5764 w 5764"/>
              <a:gd name="T11" fmla="*/ 291 h 291"/>
              <a:gd name="T12" fmla="*/ 0 w 5764"/>
              <a:gd name="T13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93825"/>
            <a:ext cx="10972800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9105901" y="14289"/>
            <a:ext cx="19014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chemeClr val="bg1"/>
                </a:solidFill>
              </a:rPr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9841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rgbClr val="1481B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hyperlink" Target="https://mariuscucu.ro/antivirus-bun/#Avast" TargetMode="External"/><Relationship Id="rId7" Type="http://schemas.openxmlformats.org/officeDocument/2006/relationships/hyperlink" Target="https://mariuscucu.ro/antivirus-bun/#Comodo" TargetMode="External"/><Relationship Id="rId2" Type="http://schemas.openxmlformats.org/officeDocument/2006/relationships/hyperlink" Target="https://mariuscucu.ro/antivirus-bun/#Kaspersk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riuscucu.ro/antivirus-bun/#Panda" TargetMode="External"/><Relationship Id="rId5" Type="http://schemas.openxmlformats.org/officeDocument/2006/relationships/hyperlink" Target="https://mariuscucu.ro/antivirus-bun/#AVG" TargetMode="External"/><Relationship Id="rId4" Type="http://schemas.openxmlformats.org/officeDocument/2006/relationships/hyperlink" Target="https://mariuscucu.ro/antivirus-bun/#Bitdefend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7685" y="655416"/>
            <a:ext cx="9652000" cy="784225"/>
          </a:xfrm>
        </p:spPr>
        <p:txBody>
          <a:bodyPr>
            <a:noAutofit/>
          </a:bodyPr>
          <a:lstStyle/>
          <a:p>
            <a:r>
              <a:rPr lang="en-US" sz="8800" i="1" dirty="0" err="1" smtClean="0">
                <a:latin typeface="Algerian" panose="04020705040A02060702" pitchFamily="82" charset="0"/>
              </a:rPr>
              <a:t>Securitatea</a:t>
            </a:r>
            <a:r>
              <a:rPr lang="en-US" sz="8800" i="1" dirty="0" smtClean="0">
                <a:latin typeface="Algerian" panose="04020705040A02060702" pitchFamily="82" charset="0"/>
              </a:rPr>
              <a:t> </a:t>
            </a:r>
            <a:r>
              <a:rPr lang="en-US" sz="8800" i="1" dirty="0" err="1" smtClean="0">
                <a:latin typeface="Algerian" panose="04020705040A02060702" pitchFamily="82" charset="0"/>
              </a:rPr>
              <a:t>Cibernetic</a:t>
            </a:r>
            <a:r>
              <a:rPr lang="ro-RO" sz="8800" i="1" dirty="0" smtClean="0">
                <a:latin typeface="Algerian" panose="04020705040A02060702" pitchFamily="82" charset="0"/>
              </a:rPr>
              <a:t>ă</a:t>
            </a:r>
            <a:r>
              <a:rPr lang="en-US" sz="8800" i="1" dirty="0" smtClean="0">
                <a:latin typeface="Algerian" panose="04020705040A02060702" pitchFamily="82" charset="0"/>
              </a:rPr>
              <a:t>:</a:t>
            </a:r>
            <a:endParaRPr lang="ru-RU" sz="8800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67225" y="6211669"/>
            <a:ext cx="30340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smtClean="0"/>
              <a:t>P</a:t>
            </a:r>
            <a:r>
              <a:rPr lang="en-US" dirty="0" err="1" smtClean="0"/>
              <a:t>rezentatori:Veretenicova</a:t>
            </a:r>
            <a:r>
              <a:rPr lang="en-US" dirty="0" smtClean="0"/>
              <a:t> Daria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 err="1" smtClean="0"/>
              <a:t>Sorin</a:t>
            </a:r>
            <a:r>
              <a:rPr lang="en-US" dirty="0" smtClean="0"/>
              <a:t> Adrian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737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79973" y="282193"/>
            <a:ext cx="7116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o-RO" sz="3600" b="1" dirty="0">
                <a:solidFill>
                  <a:schemeClr val="bg1"/>
                </a:solidFill>
                <a:latin typeface="Algerian" panose="04020705040A02060702" pitchFamily="82" charset="0"/>
                <a:ea typeface="Times New Roman" panose="02020603050405020304" pitchFamily="18" charset="0"/>
              </a:rPr>
              <a:t>Securitatea in retelele wifi</a:t>
            </a:r>
            <a:endParaRPr lang="ru-RU" sz="3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525"/>
            <a:ext cx="12192000" cy="592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64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809607" y="864711"/>
            <a:ext cx="3271234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V Boli" panose="02000500030200090000" pitchFamily="2" charset="0"/>
              </a:rPr>
              <a:t>Folosirea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V Boli" panose="02000500030200090000" pitchFamily="2" charset="0"/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V Boli" panose="02000500030200090000" pitchFamily="2" charset="0"/>
              </a:rPr>
              <a:t>encriptarii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V Boli" panose="02000500030200090000" pitchFamily="2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334074" y="4435021"/>
            <a:ext cx="3219718" cy="159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iti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anunta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prezenta</a:t>
            </a:r>
            <a:endParaRPr lang="ru-RU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201993" y="4836453"/>
            <a:ext cx="3464417" cy="1687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Limiteaza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accesul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router-</a:t>
            </a:r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tau</a:t>
            </a:r>
            <a:endParaRPr lang="ru-RU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 rot="20657317">
            <a:off x="2461108" y="3239572"/>
            <a:ext cx="62861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2100"/>
              </a:spcAft>
            </a:pPr>
            <a:r>
              <a:rPr lang="ro-RO" sz="4400" b="1" i="1" dirty="0" smtClean="0">
                <a:solidFill>
                  <a:srgbClr val="FF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SFATURI</a:t>
            </a:r>
            <a:endParaRPr lang="ru-RU" sz="4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5031479" y="2471985"/>
            <a:ext cx="396016" cy="85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3170216" y="4123983"/>
            <a:ext cx="1275008" cy="59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2"/>
          </p:cNvCxnSpPr>
          <p:nvPr/>
        </p:nvCxnSpPr>
        <p:spPr>
          <a:xfrm>
            <a:off x="5708355" y="3994639"/>
            <a:ext cx="451694" cy="85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906" y="1068946"/>
            <a:ext cx="4434094" cy="195758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906" y="3046444"/>
            <a:ext cx="4434094" cy="34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7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www.amigio.ro/wp-content/uploads/2013/01/spamul-spamuri-ce-sunt-spamuri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29758" y="1170836"/>
            <a:ext cx="3536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Times New Roman" panose="02020603050405020304" pitchFamily="18" charset="0"/>
              </a:rPr>
              <a:t>Spamu</a:t>
            </a:r>
            <a:r>
              <a:rPr lang="en-US" sz="44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Times New Roman" panose="02020603050405020304" pitchFamily="18" charset="0"/>
              </a:rPr>
              <a:t>-rile</a:t>
            </a:r>
            <a:r>
              <a:rPr lang="ro-RO" sz="44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Times New Roman" panose="02020603050405020304" pitchFamily="18" charset="0"/>
              </a:rPr>
              <a:t>.</a:t>
            </a:r>
            <a:endParaRPr lang="ru-RU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43819" y="1824367"/>
            <a:ext cx="50449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2100"/>
              </a:spcAft>
            </a:pPr>
            <a:r>
              <a:rPr lang="en-US" sz="4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Times New Roman" panose="02020603050405020304" pitchFamily="18" charset="0"/>
              </a:rPr>
              <a:t>Ce </a:t>
            </a:r>
            <a:r>
              <a:rPr lang="en-US" sz="44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Times New Roman" panose="02020603050405020304" pitchFamily="18" charset="0"/>
              </a:rPr>
              <a:t>este</a:t>
            </a:r>
            <a:r>
              <a:rPr lang="en-US" sz="4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Times New Roman" panose="02020603050405020304" pitchFamily="18" charset="0"/>
              </a:rPr>
              <a:t> un spam?</a:t>
            </a:r>
            <a:endParaRPr lang="ru-RU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36" y="3053631"/>
            <a:ext cx="5164428" cy="254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2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76952" y="916313"/>
            <a:ext cx="47780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 smtClean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Times New Roman" panose="02020603050405020304" pitchFamily="18" charset="0"/>
              </a:rPr>
              <a:t>Cookie-</a:t>
            </a:r>
            <a:r>
              <a:rPr lang="en-US" sz="4400" b="1" i="1" dirty="0" err="1" smtClean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Times New Roman" panose="02020603050405020304" pitchFamily="18" charset="0"/>
              </a:rPr>
              <a:t>urile</a:t>
            </a:r>
            <a:r>
              <a:rPr lang="ro-RO" sz="4400" b="1" i="1" dirty="0" smtClean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Times New Roman" panose="02020603050405020304" pitchFamily="18" charset="0"/>
              </a:rPr>
              <a:t>.</a:t>
            </a:r>
            <a:endParaRPr lang="ru-RU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30880" y="1476326"/>
            <a:ext cx="88120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Ce sunt cookie-urile de pe internet?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936894" y="1878268"/>
            <a:ext cx="55707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Ce </a:t>
            </a:r>
            <a:r>
              <a:rPr lang="en-US" sz="4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fac</a:t>
            </a:r>
            <a:r>
              <a:rPr lang="en-US" sz="4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cookie-</a:t>
            </a:r>
            <a:r>
              <a:rPr lang="en-US" sz="4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urile</a:t>
            </a:r>
            <a:r>
              <a:rPr lang="en-US" sz="4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?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1245"/>
            <a:ext cx="4465983" cy="294868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 rot="325397">
            <a:off x="4328833" y="3110757"/>
            <a:ext cx="8002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2100"/>
              </a:spcAft>
            </a:pPr>
            <a:r>
              <a:rPr lang="en-US" sz="9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ea typeface="Times New Roman" panose="02020603050405020304" pitchFamily="18" charset="0"/>
              </a:rPr>
              <a:t>?</a:t>
            </a:r>
            <a:endParaRPr lang="ru-RU" sz="96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72" y="3074976"/>
            <a:ext cx="5340625" cy="345219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 rot="20447511">
            <a:off x="5783317" y="4287967"/>
            <a:ext cx="8367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170">
              <a:spcAft>
                <a:spcPts val="2100"/>
              </a:spcAft>
            </a:pPr>
            <a:r>
              <a:rPr lang="en-US" sz="96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ea typeface="Times New Roman" panose="02020603050405020304" pitchFamily="18" charset="0"/>
              </a:rPr>
              <a:t>!</a:t>
            </a:r>
            <a:endParaRPr lang="ru-RU" sz="96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288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7025" y="1263600"/>
            <a:ext cx="111443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Times New Roman" panose="02020603050405020304" pitchFamily="18" charset="0"/>
              </a:rPr>
              <a:t>Comunicarea</a:t>
            </a:r>
            <a:r>
              <a:rPr lang="en-US" sz="4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Times New Roman" panose="02020603050405020304" pitchFamily="18" charset="0"/>
              </a:rPr>
              <a:t> </a:t>
            </a:r>
            <a:r>
              <a:rPr lang="en-US" sz="4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Times New Roman" panose="02020603050405020304" pitchFamily="18" charset="0"/>
              </a:rPr>
              <a:t>pe</a:t>
            </a:r>
            <a:r>
              <a:rPr lang="en-US" sz="4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Times New Roman" panose="02020603050405020304" pitchFamily="18" charset="0"/>
              </a:rPr>
              <a:t> </a:t>
            </a:r>
            <a:r>
              <a:rPr lang="en-US" sz="4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Times New Roman" panose="02020603050405020304" pitchFamily="18" charset="0"/>
              </a:rPr>
              <a:t>retelele</a:t>
            </a:r>
            <a:r>
              <a:rPr lang="en-US" sz="4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Times New Roman" panose="02020603050405020304" pitchFamily="18" charset="0"/>
              </a:rPr>
              <a:t> de </a:t>
            </a:r>
            <a:r>
              <a:rPr lang="en-US" sz="4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Times New Roman" panose="02020603050405020304" pitchFamily="18" charset="0"/>
              </a:rPr>
              <a:t>socializare</a:t>
            </a:r>
            <a:endParaRPr lang="ru-RU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330" y="3026535"/>
            <a:ext cx="5858612" cy="34799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07" y="2220196"/>
            <a:ext cx="2143125" cy="21431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592" y="4363321"/>
            <a:ext cx="2143125" cy="2143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55" y="209584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69207" y="3182922"/>
            <a:ext cx="6096000" cy="23621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100"/>
              </a:spcAft>
            </a:pPr>
            <a:r>
              <a:rPr lang="en-US" sz="4800" i="1" dirty="0" err="1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Times New Roman" panose="02020603050405020304" pitchFamily="18" charset="0"/>
              </a:rPr>
              <a:t>Adresele</a:t>
            </a:r>
            <a:r>
              <a:rPr lang="en-US" sz="4800" i="1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Times New Roman" panose="02020603050405020304" pitchFamily="18" charset="0"/>
              </a:rPr>
              <a:t> de e-mail </a:t>
            </a:r>
            <a:r>
              <a:rPr lang="en-US" sz="4800" i="1" dirty="0" err="1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Times New Roman" panose="02020603050405020304" pitchFamily="18" charset="0"/>
              </a:rPr>
              <a:t>prin</a:t>
            </a:r>
            <a:r>
              <a:rPr lang="en-US" sz="4800" i="1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Times New Roman" panose="02020603050405020304" pitchFamily="18" charset="0"/>
              </a:rPr>
              <a:t> phishing</a:t>
            </a:r>
            <a:endParaRPr lang="ru-RU" sz="4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222222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rgbClr val="222222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720" y="1638976"/>
            <a:ext cx="3888280" cy="41570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88"/>
            <a:ext cx="30575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5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38152" y="8068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RO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ȘI NU UITAȚI !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766844" y="1730183"/>
            <a:ext cx="43236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Siguranța mai întîi de toate</a:t>
            </a:r>
            <a:endParaRPr lang="ru-RU" sz="28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336"/>
            <a:ext cx="12192000" cy="554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426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611" r="1427" b="1987"/>
          <a:stretch/>
        </p:blipFill>
        <p:spPr>
          <a:xfrm>
            <a:off x="2485622" y="1506827"/>
            <a:ext cx="6632620" cy="495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623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20720" y="141150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80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Internetul</a:t>
            </a:r>
            <a:endParaRPr lang="ru-RU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452" y="2776814"/>
            <a:ext cx="6481548" cy="374633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6814"/>
            <a:ext cx="5710452" cy="374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90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3303" y="484271"/>
            <a:ext cx="8761413" cy="706964"/>
          </a:xfrm>
        </p:spPr>
        <p:txBody>
          <a:bodyPr>
            <a:noAutofit/>
          </a:bodyPr>
          <a:lstStyle/>
          <a:p>
            <a:r>
              <a:rPr lang="en-US" sz="4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SCOPUL PREZEN</a:t>
            </a:r>
            <a:r>
              <a:rPr lang="ro-RO" sz="4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TĂRII</a:t>
            </a:r>
            <a:r>
              <a:rPr lang="en-US" sz="4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:</a:t>
            </a:r>
            <a:br>
              <a:rPr lang="en-US" sz="4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endParaRPr lang="ru-RU" sz="4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5847" y="1075863"/>
            <a:ext cx="9601196" cy="3318936"/>
          </a:xfrm>
        </p:spPr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 de a </a:t>
            </a:r>
            <a:r>
              <a:rPr lang="en-US" b="1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</a:t>
            </a:r>
            <a:r>
              <a:rPr lang="ro-RO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ște gradul de conștientizare și de informare despre securitatea online a elevilor,profesorilor și părinților</a:t>
            </a:r>
            <a:endParaRPr lang="ru-RU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8349"/>
            <a:ext cx="5924282" cy="44496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2" y="2408349"/>
            <a:ext cx="6267718" cy="44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70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09352" y="89066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endParaRPr lang="it-IT" sz="2400" b="1" i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ertigo Pro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11639" y="102023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32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10 </a:t>
            </a:r>
            <a:r>
              <a:rPr lang="en-US" sz="3200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reguli</a:t>
            </a:r>
            <a:r>
              <a:rPr lang="en-US" sz="32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sz="3200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pentru</a:t>
            </a:r>
            <a:r>
              <a:rPr lang="en-US" sz="32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o </a:t>
            </a:r>
            <a:r>
              <a:rPr lang="en-US" sz="3200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navigare</a:t>
            </a:r>
            <a:r>
              <a:rPr lang="en-US" sz="32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sz="3200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sigura</a:t>
            </a:r>
            <a:r>
              <a:rPr lang="en-US" sz="32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sz="3200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si</a:t>
            </a:r>
            <a:r>
              <a:rPr lang="en-US" sz="32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sz="3200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placuta</a:t>
            </a:r>
            <a:r>
              <a:rPr lang="en-US" sz="32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sz="3200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pe</a:t>
            </a:r>
            <a:r>
              <a:rPr lang="en-US" sz="32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 Internet!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9900"/>
            <a:ext cx="6413679" cy="39316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813" y="3103979"/>
            <a:ext cx="4071199" cy="328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07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858812" y="1331663"/>
            <a:ext cx="3670479" cy="1853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58812" y="1474893"/>
            <a:ext cx="35593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Avantaje</a:t>
            </a:r>
            <a:r>
              <a:rPr lang="ro-RO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le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 internet</a:t>
            </a:r>
            <a:r>
              <a:rPr lang="ro-RO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ului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 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rtigo Pro"/>
              </a:rPr>
              <a:t>(</a:t>
            </a:r>
            <a:r>
              <a:rPr lang="en-US" sz="2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rtigo Pro"/>
              </a:rPr>
              <a:t>ce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rtigo Pro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rtigo Pro"/>
              </a:rPr>
              <a:t>beneficii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rtigo Pro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rtigo Pro"/>
              </a:rPr>
              <a:t>oferă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rtigo Pro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rtigo Pro"/>
              </a:rPr>
              <a:t>internetul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rtigo Pro"/>
              </a:rPr>
              <a:t>):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255357" y="1331663"/>
            <a:ext cx="3348507" cy="1712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255357" y="1587943"/>
            <a:ext cx="35760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Dezavantaje</a:t>
            </a:r>
            <a:r>
              <a:rPr lang="ro-RO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le</a:t>
            </a:r>
            <a:r>
              <a:rPr lang="it-IT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 internet</a:t>
            </a:r>
            <a:r>
              <a:rPr lang="ro-RO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ului</a:t>
            </a:r>
            <a:r>
              <a:rPr lang="it-IT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rtigo Pro"/>
              </a:rPr>
              <a:t> (probleme, riscuri și pericole legate de utilizarea internetului)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665" y="4177894"/>
            <a:ext cx="3516335" cy="234386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109" y="1108980"/>
            <a:ext cx="3027721" cy="306891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1" y="3843384"/>
            <a:ext cx="2678376" cy="267837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45" y="4204411"/>
            <a:ext cx="1905000" cy="229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36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13645" y="1163743"/>
            <a:ext cx="93891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Antiviruș</a:t>
            </a:r>
            <a:r>
              <a:rPr lang="en-US" sz="4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</a:t>
            </a:r>
            <a:r>
              <a:rPr lang="ro-RO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.Protectia antivirușilor</a:t>
            </a:r>
            <a:endParaRPr lang="ro-RO" sz="4000" b="1" i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71629"/>
            <a:ext cx="5035639" cy="470283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776" y="1992737"/>
            <a:ext cx="6230423" cy="39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81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22985" y="13285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3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7 antiviruși gratuiți buni în 2018. </a:t>
            </a:r>
          </a:p>
          <a:p>
            <a:pPr algn="ctr"/>
            <a:endParaRPr lang="fr-FR" b="1" i="0" cap="all" dirty="0">
              <a:solidFill>
                <a:srgbClr val="FFFFFF"/>
              </a:solidFill>
              <a:effectLst/>
              <a:latin typeface="Open San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6772" y="3114972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  <a:hlinkClick r:id="rId2"/>
              </a:rPr>
              <a:t>Kaspersky Antivirus</a:t>
            </a:r>
            <a:endParaRPr lang="en-US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  <a:hlinkClick r:id="rId3"/>
              </a:rPr>
              <a:t>Avast</a:t>
            </a: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  <a:hlinkClick r:id="rId3"/>
              </a:rPr>
              <a:t> Free Antivirus</a:t>
            </a:r>
            <a:endParaRPr lang="en-US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  <a:hlinkClick r:id="rId4"/>
              </a:rPr>
              <a:t>Bitdefender</a:t>
            </a: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  <a:hlinkClick r:id="rId4"/>
              </a:rPr>
              <a:t> Antivirus Free Edition</a:t>
            </a:r>
            <a:endParaRPr lang="en-US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  <a:hlinkClick r:id="rId5"/>
              </a:rPr>
              <a:t>AVG Antivirus Free</a:t>
            </a:r>
            <a:endParaRPr lang="en-US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  <a:hlinkClick r:id="rId6"/>
              </a:rPr>
              <a:t>Panda Cloud Antivirus</a:t>
            </a:r>
            <a:endParaRPr lang="en-US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  <a:hlinkClick r:id="rId6"/>
              </a:rPr>
              <a:t>Avira free Antivirus</a:t>
            </a:r>
            <a:endParaRPr lang="en-US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  <a:hlinkClick r:id="rId7"/>
              </a:rPr>
              <a:t>Comodo</a:t>
            </a: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  <a:hlinkClick r:id="rId7"/>
              </a:rPr>
              <a:t> Antivirus</a:t>
            </a:r>
            <a:endParaRPr lang="en-US" sz="2800" b="0" i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52" y="2189408"/>
            <a:ext cx="4450992" cy="374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06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78298" y="996867"/>
            <a:ext cx="7113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rtigo Pro"/>
              </a:rPr>
              <a:t>    Securitatea informațiilor.Cauze și Soluții.</a:t>
            </a:r>
            <a:endParaRPr lang="ru-RU" sz="24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00260" y="13955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RO" dirty="0" smtClean="0"/>
              <a:t>Securitatea informației protejează informatia de o paleta larga de pericole legate de asigurarea continuă a activităților,de minimizarea pagubelor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38140" y="45744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RO" dirty="0"/>
              <a:t> </a:t>
            </a:r>
            <a:endParaRPr lang="ru-RU" sz="24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348506" y="2304589"/>
            <a:ext cx="4636395" cy="2087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937177" y="2558019"/>
            <a:ext cx="39956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/>
              <a:t> </a:t>
            </a:r>
            <a:r>
              <a:rPr lang="ro-RO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IATĂ PRINCIPALELE TIPURI DE </a:t>
            </a:r>
            <a:r>
              <a:rPr lang="ro-RO" sz="24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AMENINȚĂRI ÎNTÎLNITE </a:t>
            </a:r>
            <a:r>
              <a:rPr lang="ro-RO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 REȚELELE DE INTERNET</a:t>
            </a:r>
            <a:endParaRPr lang="ru-RU" sz="24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627290" y="3863662"/>
            <a:ext cx="721216" cy="5280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666703" y="4404575"/>
            <a:ext cx="0" cy="5391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7984901" y="3734873"/>
            <a:ext cx="875764" cy="4793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305568" y="4574438"/>
            <a:ext cx="22625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smtClean="0"/>
              <a:t>1.Tipuri de atacuri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dirty="0" smtClean="0"/>
              <a:t>Blocarea serviciilor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dirty="0" smtClean="0"/>
              <a:t>Furtul de informații</a:t>
            </a:r>
            <a:endParaRPr lang="ro-RO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980085" y="4882847"/>
            <a:ext cx="169629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smtClean="0"/>
              <a:t>2.Scopul atacului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dirty="0" smtClean="0"/>
              <a:t>Amuzament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dirty="0" smtClean="0"/>
              <a:t>Vandalism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dirty="0" smtClean="0"/>
              <a:t>Spionaj</a:t>
            </a:r>
          </a:p>
          <a:p>
            <a:endParaRPr lang="ro-RO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204505" y="4219909"/>
            <a:ext cx="272805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smtClean="0"/>
              <a:t>3.Se asigura protectie pentru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dirty="0" smtClean="0"/>
              <a:t>Confidentialitate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dirty="0" smtClean="0"/>
              <a:t>Integritate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dirty="0" smtClean="0"/>
              <a:t>Disponibilitate</a:t>
            </a:r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23135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2359"/>
            <a:ext cx="4330700" cy="34163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65" y="1598790"/>
            <a:ext cx="5925221" cy="393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16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412</TotalTime>
  <Words>195</Words>
  <Application>Microsoft Office PowerPoint</Application>
  <PresentationFormat>Широкоэкранный</PresentationFormat>
  <Paragraphs>51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30" baseType="lpstr">
      <vt:lpstr>Algerian</vt:lpstr>
      <vt:lpstr>Arial</vt:lpstr>
      <vt:lpstr>Fertigo Pro</vt:lpstr>
      <vt:lpstr>Helvetica</vt:lpstr>
      <vt:lpstr>inherit</vt:lpstr>
      <vt:lpstr>MV Boli</vt:lpstr>
      <vt:lpstr>Open Sans</vt:lpstr>
      <vt:lpstr>Showcard Gothic</vt:lpstr>
      <vt:lpstr>Times New Roman</vt:lpstr>
      <vt:lpstr>Verdana</vt:lpstr>
      <vt:lpstr>Wingdings</vt:lpstr>
      <vt:lpstr>sample</vt:lpstr>
      <vt:lpstr>Image</vt:lpstr>
      <vt:lpstr>Securitatea Cibernetică:</vt:lpstr>
      <vt:lpstr>Презентация PowerPoint</vt:lpstr>
      <vt:lpstr>SCOPUL PREZENTĂRII: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Securitatea Cibernetică:</dc:title>
  <dc:creator>User</dc:creator>
  <cp:lastModifiedBy>User</cp:lastModifiedBy>
  <cp:revision>37</cp:revision>
  <dcterms:created xsi:type="dcterms:W3CDTF">2018-10-14T09:15:46Z</dcterms:created>
  <dcterms:modified xsi:type="dcterms:W3CDTF">2018-10-15T19:51:41Z</dcterms:modified>
</cp:coreProperties>
</file>