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286" r:id="rId3"/>
    <p:sldId id="285" r:id="rId4"/>
    <p:sldId id="283" r:id="rId5"/>
    <p:sldId id="296" r:id="rId6"/>
    <p:sldId id="289" r:id="rId7"/>
    <p:sldId id="291" r:id="rId8"/>
    <p:sldId id="295" r:id="rId9"/>
    <p:sldId id="292" r:id="rId10"/>
    <p:sldId id="293" r:id="rId11"/>
    <p:sldId id="294"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6"/>
            <p14:sldId id="285"/>
            <p14:sldId id="283"/>
            <p14:sldId id="296"/>
            <p14:sldId id="289"/>
            <p14:sldId id="291"/>
            <p14:sldId id="295"/>
            <p14:sldId id="292"/>
            <p14:sldId id="293"/>
            <p14:sldId id="294"/>
            <p14:sldId id="287"/>
            <p14:sldId id="288"/>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2373" autoAdjust="0"/>
  </p:normalViewPr>
  <p:slideViewPr>
    <p:cSldViewPr snapToGrid="0">
      <p:cViewPr varScale="1">
        <p:scale>
          <a:sx n="102" d="100"/>
          <a:sy n="102" d="100"/>
        </p:scale>
        <p:origin x="94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concerning optimal asset allocation is a common problem within asset management.</a:t>
            </a:r>
          </a:p>
          <a:p>
            <a:r>
              <a:rPr lang="en-US" dirty="0"/>
              <a:t>In this assignment I will develop an asset allocation strategy to decide whether you should be long(buy), neutral(no position) or short(sell) on equity markets over the next month. </a:t>
            </a:r>
          </a:p>
          <a:p>
            <a:r>
              <a:rPr lang="en-US" dirty="0"/>
              <a:t>To elaborate, at the end of each month, based on the information available in the features, would it be profitable to buy, sell or be neutral on the equity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elaborate, at the end of each month, based on the information available in the features, would it be profitable to buy, sell or be neutral on the equity index</a:t>
            </a:r>
          </a:p>
          <a:p>
            <a:endParaRPr lang="en-US" dirty="0"/>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23943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set represents a monthly multivariate feature set (Jan 2000 – Dec 2020) , including various indicators (economic, technical, sentiment etc.) that are considered drivers of the global equity market. Sheet named “Index” contains the MSCI All Country World Index (widely used index of global equity markets). Sheet “Features” contains the rest of the data. The Exploratory Data Analysis is done in order to prepare the data to use for index forecasting based on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contains rest of the data. You are free to select any method you like to identify important features and construct an allocation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63868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D4251"/>
                </a:solidFill>
                <a:effectLst/>
                <a:latin typeface="Lato" panose="020F0502020204030203" pitchFamily="34" charset="0"/>
              </a:rPr>
              <a:t>Common Trading Strategies</a:t>
            </a:r>
          </a:p>
          <a:p>
            <a:pPr algn="l"/>
            <a:r>
              <a:rPr lang="en-US" b="0" i="0" dirty="0">
                <a:solidFill>
                  <a:srgbClr val="3D4251"/>
                </a:solidFill>
                <a:effectLst/>
                <a:latin typeface="Lora" pitchFamily="2" charset="-52"/>
              </a:rPr>
              <a:t>From the introduction, you’ll still remember that a trading strategy is a fixed plan to go long or short in markets, but much more information you didn’t really get yet; In general, there are two common trading strategies: the momentum strategy and the reversion strategy.</a:t>
            </a:r>
          </a:p>
          <a:p>
            <a:pPr algn="l"/>
            <a:r>
              <a:rPr lang="en-US" b="0" i="0" dirty="0">
                <a:solidFill>
                  <a:srgbClr val="3D4251"/>
                </a:solidFill>
                <a:effectLst/>
                <a:latin typeface="Lora" pitchFamily="2" charset="-52"/>
              </a:rPr>
              <a:t>Firstly, the </a:t>
            </a:r>
            <a:r>
              <a:rPr lang="en-US" b="1" i="0" dirty="0">
                <a:solidFill>
                  <a:srgbClr val="3D4251"/>
                </a:solidFill>
                <a:effectLst/>
                <a:latin typeface="Lora" pitchFamily="2" charset="-52"/>
              </a:rPr>
              <a:t>momentum strategy</a:t>
            </a:r>
            <a:r>
              <a:rPr lang="en-US" b="0" i="0" dirty="0">
                <a:solidFill>
                  <a:srgbClr val="3D4251"/>
                </a:solidFill>
                <a:effectLst/>
                <a:latin typeface="Lora" pitchFamily="2" charset="-52"/>
              </a:rPr>
              <a:t> is also called divergence or trend trading. When you follow this strategy, you do so because you believe the movement of a quantity will continue in its current direction. Stated differently, you believe that stocks have momentum or upward or downward trends, that you can detect and exploit.</a:t>
            </a:r>
          </a:p>
          <a:p>
            <a:pPr algn="l"/>
            <a:r>
              <a:rPr lang="en-US" b="0" i="0" dirty="0">
                <a:solidFill>
                  <a:srgbClr val="3D4251"/>
                </a:solidFill>
                <a:effectLst/>
                <a:latin typeface="Lora" pitchFamily="2" charset="-52"/>
              </a:rPr>
              <a:t>Some examples of this strategy are the moving average crossover, the dual moving average crossover, and turtle trading:</a:t>
            </a:r>
          </a:p>
          <a:p>
            <a:pPr algn="l">
              <a:buFont typeface="Arial" panose="020B0604020202020204" pitchFamily="34" charset="0"/>
              <a:buChar char="•"/>
            </a:pPr>
            <a:r>
              <a:rPr lang="en-US" b="0" i="0" dirty="0">
                <a:solidFill>
                  <a:srgbClr val="3D4251"/>
                </a:solidFill>
                <a:effectLst/>
                <a:latin typeface="Lora" pitchFamily="2" charset="-52"/>
              </a:rPr>
              <a:t>The moving average crossover is when the price of an asset moves from one side of a moving average to the other. This crossover represents a change in momentum and can be used as a point of making the decision to enter or exit the market. You’ll see an example of this strategy, which is the “hello world” of quantitative trading later on in this tutorial.</a:t>
            </a:r>
          </a:p>
          <a:p>
            <a:pPr algn="l">
              <a:buFont typeface="Arial" panose="020B0604020202020204" pitchFamily="34" charset="0"/>
              <a:buChar char="•"/>
            </a:pPr>
            <a:r>
              <a:rPr lang="en-US" b="0" i="0" dirty="0">
                <a:solidFill>
                  <a:srgbClr val="3D4251"/>
                </a:solidFill>
                <a:effectLst/>
                <a:latin typeface="Lora" pitchFamily="2" charset="-52"/>
              </a:rPr>
              <a:t>The dual moving average crossover occurs when a short-term average crosses a long-term average. This signal is used to identify that momentum is shifting in the direction of the short-term average. A buy signal is generated when the short-term average crosses the long-term average and rises above it, while a sell signal is triggered by a short-term average crossing long-term average and falling below it.</a:t>
            </a:r>
          </a:p>
          <a:p>
            <a:pPr algn="l">
              <a:buFont typeface="Arial" panose="020B0604020202020204" pitchFamily="34" charset="0"/>
              <a:buChar char="•"/>
            </a:pPr>
            <a:r>
              <a:rPr lang="en-US" b="0" i="0" dirty="0">
                <a:solidFill>
                  <a:srgbClr val="3D4251"/>
                </a:solidFill>
                <a:effectLst/>
                <a:latin typeface="Lora" pitchFamily="2" charset="-52"/>
              </a:rPr>
              <a:t>Turtle trading is a popular trend following strategy that was initially taught by Richard Dennis. The basic strategy is to buy futures on a 20-day high and sell on a 20-day low.</a:t>
            </a:r>
          </a:p>
          <a:p>
            <a:pPr algn="l"/>
            <a:br>
              <a:rPr lang="en-US" dirty="0"/>
            </a:br>
            <a:r>
              <a:rPr lang="en-US" b="0" i="0" dirty="0">
                <a:solidFill>
                  <a:srgbClr val="3D4251"/>
                </a:solidFill>
                <a:effectLst/>
                <a:latin typeface="Lora" pitchFamily="2" charset="-52"/>
              </a:rPr>
              <a:t>Secondly, the </a:t>
            </a:r>
            <a:r>
              <a:rPr lang="en-US" b="1" i="0" dirty="0">
                <a:solidFill>
                  <a:srgbClr val="3D4251"/>
                </a:solidFill>
                <a:effectLst/>
                <a:latin typeface="Lora" pitchFamily="2" charset="-52"/>
              </a:rPr>
              <a:t>reversion strategy</a:t>
            </a:r>
            <a:r>
              <a:rPr lang="en-US" b="0" i="0" dirty="0">
                <a:solidFill>
                  <a:srgbClr val="3D4251"/>
                </a:solidFill>
                <a:effectLst/>
                <a:latin typeface="Lora" pitchFamily="2" charset="-52"/>
              </a:rPr>
              <a:t>, which is also known as convergence or cycle trading. This strategy departs from the belief that the movement of a quantity will eventually reverse. This might seem a little bit abstract, but will not be so anymore when you take the example. Take a look at the mean reversion strategy, where you actually believe that stocks return to their mean and that you can exploit when it deviates from that mean.</a:t>
            </a:r>
          </a:p>
          <a:p>
            <a:pPr algn="l"/>
            <a:r>
              <a:rPr lang="en-US" b="0" i="0" dirty="0">
                <a:solidFill>
                  <a:srgbClr val="3D4251"/>
                </a:solidFill>
                <a:effectLst/>
                <a:latin typeface="Lora" pitchFamily="2" charset="-52"/>
              </a:rPr>
              <a:t>That already sounds a whole lot more practical, right?</a:t>
            </a:r>
          </a:p>
          <a:p>
            <a:pPr algn="l"/>
            <a:r>
              <a:rPr lang="en-US" b="0" i="0" dirty="0">
                <a:solidFill>
                  <a:srgbClr val="3D4251"/>
                </a:solidFill>
                <a:effectLst/>
                <a:latin typeface="Lora" pitchFamily="2" charset="-52"/>
              </a:rPr>
              <a:t>Another example of this strategy, besides the mean reversion strategy, is the pairs trading mean-reversion, which is similar to the mean reversion strategy. Whereas the mean reversion strategy basically stated that stocks return to their mean, the pairs trading strategy extends this and states that if two stocks can be identified that have a relatively high correlation, the change in the difference in price between the two stocks can be used to signal trading events if one of the two moves out of correlation with the other. That means that if the correlation between two stocks has decreased, the stock with the higher price can be considered to be in a short position. It should be sold because the higher-priced stock will return to the mean. The lower-priced stock, on the other hand, will be in a long position because the price will rise as the correlation will return to normal.</a:t>
            </a:r>
          </a:p>
          <a:p>
            <a:pPr algn="l"/>
            <a:r>
              <a:rPr lang="en-US" b="0" i="0" dirty="0">
                <a:solidFill>
                  <a:srgbClr val="3D4251"/>
                </a:solidFill>
                <a:effectLst/>
                <a:latin typeface="Lora" pitchFamily="2" charset="-52"/>
              </a:rPr>
              <a:t>Besides these two most frequent strategies, there are also other ones that you might come across once in a while, such as the forecasting strategy, which attempts to predict the direction or value of a stock, in this case, in subsequent future time periods based on certain historical factors. There’s also the High-Frequency Trading (HFT) strategy, which exploits the sub-millisecond market microstructure.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700048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206533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Asset Allocation Strategy Project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Daria Mustafina</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61B5-786F-4F84-AFCD-8FC0E1364607}"/>
              </a:ext>
            </a:extLst>
          </p:cNvPr>
          <p:cNvSpPr>
            <a:spLocks noGrp="1"/>
          </p:cNvSpPr>
          <p:nvPr>
            <p:ph type="title"/>
          </p:nvPr>
        </p:nvSpPr>
        <p:spPr/>
        <p:txBody>
          <a:bodyPr/>
          <a:lstStyle/>
          <a:p>
            <a:r>
              <a:rPr lang="en-US" dirty="0"/>
              <a:t>Asset Allocation Strategy</a:t>
            </a:r>
          </a:p>
        </p:txBody>
      </p:sp>
      <p:sp>
        <p:nvSpPr>
          <p:cNvPr id="3" name="Content Placeholder 2">
            <a:extLst>
              <a:ext uri="{FF2B5EF4-FFF2-40B4-BE49-F238E27FC236}">
                <a16:creationId xmlns:a16="http://schemas.microsoft.com/office/drawing/2014/main" id="{CD643629-713F-455F-AF34-3B3943247F53}"/>
              </a:ext>
            </a:extLst>
          </p:cNvPr>
          <p:cNvSpPr>
            <a:spLocks noGrp="1"/>
          </p:cNvSpPr>
          <p:nvPr>
            <p:ph sz="quarter" idx="10"/>
          </p:nvPr>
        </p:nvSpPr>
        <p:spPr>
          <a:xfrm>
            <a:off x="539495" y="1435608"/>
            <a:ext cx="5449527" cy="3977640"/>
          </a:xfrm>
        </p:spPr>
        <p:txBody>
          <a:bodyPr/>
          <a:lstStyle/>
          <a:p>
            <a:r>
              <a:rPr lang="en-US" dirty="0"/>
              <a:t>As an asset allocation strategy moving average crossover is implemented. </a:t>
            </a:r>
            <a:endParaRPr lang="ru-RU" dirty="0"/>
          </a:p>
          <a:p>
            <a:r>
              <a:rPr lang="en-US" dirty="0"/>
              <a:t>The predicted index value is used for calculating the moving averages for the next month and create buy/hold/sell signal depending on the moving averages (long moving average &lt; short moving average = sell signal, short &lt; long = buy signal, the rest is hold). </a:t>
            </a:r>
            <a:endParaRPr lang="ru-RU" dirty="0"/>
          </a:p>
          <a:p>
            <a:r>
              <a:rPr lang="en-US" dirty="0" err="1"/>
              <a:t>Backtesting</a:t>
            </a:r>
            <a:r>
              <a:rPr lang="en-US" dirty="0"/>
              <a:t> of buy/hold/sell signal using historical index value, calculating returns and portfolio metrics are done and reported to Html file. </a:t>
            </a:r>
          </a:p>
          <a:p>
            <a:endParaRPr lang="en-US" dirty="0"/>
          </a:p>
        </p:txBody>
      </p:sp>
      <p:pic>
        <p:nvPicPr>
          <p:cNvPr id="3076" name="Picture 4">
            <a:extLst>
              <a:ext uri="{FF2B5EF4-FFF2-40B4-BE49-F238E27FC236}">
                <a16:creationId xmlns:a16="http://schemas.microsoft.com/office/drawing/2014/main" id="{248DA0CF-47F6-40D8-8F30-9C02192CA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510" y="1167751"/>
            <a:ext cx="4675042" cy="3148743"/>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a:extLst>
              <a:ext uri="{FF2B5EF4-FFF2-40B4-BE49-F238E27FC236}">
                <a16:creationId xmlns:a16="http://schemas.microsoft.com/office/drawing/2014/main" id="{3D377C55-0C97-45C7-AEEE-47DC4F82722C}"/>
              </a:ext>
            </a:extLst>
          </p:cNvPr>
          <p:cNvSpPr/>
          <p:nvPr/>
        </p:nvSpPr>
        <p:spPr>
          <a:xfrm>
            <a:off x="7573821" y="3188852"/>
            <a:ext cx="147782" cy="1916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3E1855AA-ABEC-455B-8A8D-618C4C0D8AF2}"/>
              </a:ext>
            </a:extLst>
          </p:cNvPr>
          <p:cNvSpPr/>
          <p:nvPr/>
        </p:nvSpPr>
        <p:spPr>
          <a:xfrm>
            <a:off x="8455076" y="2229841"/>
            <a:ext cx="147782" cy="1916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D1D42748-4CB3-4D5A-87BE-BCD746439C1A}"/>
              </a:ext>
            </a:extLst>
          </p:cNvPr>
          <p:cNvSpPr/>
          <p:nvPr/>
        </p:nvSpPr>
        <p:spPr>
          <a:xfrm>
            <a:off x="8821410" y="2964917"/>
            <a:ext cx="147782" cy="1916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A4FE7267-DB0A-4A5A-8677-50A1BF4CB765}"/>
              </a:ext>
            </a:extLst>
          </p:cNvPr>
          <p:cNvSpPr/>
          <p:nvPr/>
        </p:nvSpPr>
        <p:spPr>
          <a:xfrm>
            <a:off x="9121592" y="2869089"/>
            <a:ext cx="147782" cy="1916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F6E1F98-6297-4C02-A735-7418CDFA4998}"/>
              </a:ext>
            </a:extLst>
          </p:cNvPr>
          <p:cNvSpPr/>
          <p:nvPr/>
        </p:nvSpPr>
        <p:spPr>
          <a:xfrm>
            <a:off x="9347883" y="2834452"/>
            <a:ext cx="147782" cy="1916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ABB33BCF-A8F8-4808-8061-63159BB7D424}"/>
              </a:ext>
            </a:extLst>
          </p:cNvPr>
          <p:cNvSpPr/>
          <p:nvPr/>
        </p:nvSpPr>
        <p:spPr>
          <a:xfrm>
            <a:off x="9927538" y="2285260"/>
            <a:ext cx="147782" cy="1916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49D4A1E-CD79-4967-BDED-E7C4D30A0DFC}"/>
              </a:ext>
            </a:extLst>
          </p:cNvPr>
          <p:cNvSpPr/>
          <p:nvPr/>
        </p:nvSpPr>
        <p:spPr>
          <a:xfrm>
            <a:off x="10516283" y="1898117"/>
            <a:ext cx="147782" cy="1916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BCF58271-4FDE-4498-BE78-DB5B559191AC}"/>
              </a:ext>
            </a:extLst>
          </p:cNvPr>
          <p:cNvSpPr/>
          <p:nvPr/>
        </p:nvSpPr>
        <p:spPr>
          <a:xfrm>
            <a:off x="10736026" y="1872716"/>
            <a:ext cx="147782" cy="1916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9B4AA04C-5861-4FD3-89F9-E046BE968E0D}"/>
              </a:ext>
            </a:extLst>
          </p:cNvPr>
          <p:cNvSpPr/>
          <p:nvPr/>
        </p:nvSpPr>
        <p:spPr>
          <a:xfrm>
            <a:off x="10883808" y="1886616"/>
            <a:ext cx="105535" cy="152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8C93AC75-7DB8-4C9D-9C7D-49A813282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236" y="4060071"/>
            <a:ext cx="4490316"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58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C36D-02D6-47E9-BF05-1DB976643924}"/>
              </a:ext>
            </a:extLst>
          </p:cNvPr>
          <p:cNvSpPr>
            <a:spLocks noGrp="1"/>
          </p:cNvSpPr>
          <p:nvPr>
            <p:ph type="title"/>
          </p:nvPr>
        </p:nvSpPr>
        <p:spPr>
          <a:xfrm>
            <a:off x="521207" y="448056"/>
            <a:ext cx="10451593" cy="640080"/>
          </a:xfrm>
        </p:spPr>
        <p:txBody>
          <a:bodyPr>
            <a:normAutofit/>
          </a:bodyPr>
          <a:lstStyle/>
          <a:p>
            <a:r>
              <a:rPr lang="en-US" dirty="0"/>
              <a:t>Strategy </a:t>
            </a:r>
            <a:r>
              <a:rPr lang="en-US" dirty="0" err="1"/>
              <a:t>Backtesting</a:t>
            </a:r>
            <a:r>
              <a:rPr lang="en-US" dirty="0"/>
              <a:t> and portfolio performance evaluation</a:t>
            </a:r>
          </a:p>
        </p:txBody>
      </p:sp>
      <p:pic>
        <p:nvPicPr>
          <p:cNvPr id="2050" name="Picture 2">
            <a:extLst>
              <a:ext uri="{FF2B5EF4-FFF2-40B4-BE49-F238E27FC236}">
                <a16:creationId xmlns:a16="http://schemas.microsoft.com/office/drawing/2014/main" id="{AF3E5D3B-A38C-45D2-AA31-10DAE0D5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115" y="4675890"/>
            <a:ext cx="6804633" cy="17011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859BC65-B832-41A1-B8EA-6FBEAA262E04}"/>
              </a:ext>
            </a:extLst>
          </p:cNvPr>
          <p:cNvPicPr>
            <a:picLocks noChangeAspect="1"/>
          </p:cNvPicPr>
          <p:nvPr/>
        </p:nvPicPr>
        <p:blipFill>
          <a:blip r:embed="rId3"/>
          <a:stretch>
            <a:fillRect/>
          </a:stretch>
        </p:blipFill>
        <p:spPr>
          <a:xfrm>
            <a:off x="521207" y="1427016"/>
            <a:ext cx="4542100" cy="4982928"/>
          </a:xfrm>
          <a:prstGeom prst="rect">
            <a:avLst/>
          </a:prstGeom>
        </p:spPr>
      </p:pic>
      <p:sp>
        <p:nvSpPr>
          <p:cNvPr id="12" name="TextBox 11">
            <a:extLst>
              <a:ext uri="{FF2B5EF4-FFF2-40B4-BE49-F238E27FC236}">
                <a16:creationId xmlns:a16="http://schemas.microsoft.com/office/drawing/2014/main" id="{ED589D9D-C05C-4A13-B350-23F00B0C3576}"/>
              </a:ext>
            </a:extLst>
          </p:cNvPr>
          <p:cNvSpPr txBox="1"/>
          <p:nvPr/>
        </p:nvSpPr>
        <p:spPr>
          <a:xfrm>
            <a:off x="5558217" y="1427016"/>
            <a:ext cx="6094428" cy="1569660"/>
          </a:xfrm>
          <a:prstGeom prst="rect">
            <a:avLst/>
          </a:prstGeom>
          <a:noFill/>
        </p:spPr>
        <p:txBody>
          <a:bodyPr wrap="square">
            <a:spAutoFit/>
          </a:bodyPr>
          <a:lstStyle/>
          <a:p>
            <a:pPr marL="285750" indent="-285750">
              <a:buFont typeface="Arial" panose="020B0604020202020204" pitchFamily="34" charset="0"/>
              <a:buChar char="•"/>
            </a:pPr>
            <a:r>
              <a:rPr lang="en-US" sz="1200" dirty="0"/>
              <a:t>Portfolio performance evaluation shows that model based on predicted values outperforms the model based on real historical index values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Portfolio performance is poor in terms of total return 7.6%</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Sharpe ratio of 0.21 is reasonable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Maximum Drawdown 52% is acceptable</a:t>
            </a:r>
          </a:p>
        </p:txBody>
      </p:sp>
    </p:spTree>
    <p:extLst>
      <p:ext uri="{BB962C8B-B14F-4D97-AF65-F5344CB8AC3E}">
        <p14:creationId xmlns:p14="http://schemas.microsoft.com/office/powerpoint/2010/main" val="340980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5D32-CFEF-41C4-B44C-281FC4025CF0}"/>
              </a:ext>
            </a:extLst>
          </p:cNvPr>
          <p:cNvSpPr>
            <a:spLocks noGrp="1"/>
          </p:cNvSpPr>
          <p:nvPr>
            <p:ph type="title"/>
          </p:nvPr>
        </p:nvSpPr>
        <p:spPr/>
        <p:txBody>
          <a:bodyPr/>
          <a:lstStyle/>
          <a:p>
            <a:r>
              <a:rPr lang="en-US" dirty="0"/>
              <a:t>Conclusions</a:t>
            </a:r>
          </a:p>
        </p:txBody>
      </p:sp>
      <p:sp>
        <p:nvSpPr>
          <p:cNvPr id="5" name="TextBox 4">
            <a:extLst>
              <a:ext uri="{FF2B5EF4-FFF2-40B4-BE49-F238E27FC236}">
                <a16:creationId xmlns:a16="http://schemas.microsoft.com/office/drawing/2014/main" id="{79855DC2-9875-4808-895C-B65252535DD6}"/>
              </a:ext>
            </a:extLst>
          </p:cNvPr>
          <p:cNvSpPr txBox="1"/>
          <p:nvPr/>
        </p:nvSpPr>
        <p:spPr>
          <a:xfrm>
            <a:off x="521207" y="1589860"/>
            <a:ext cx="11193465" cy="2308324"/>
          </a:xfrm>
          <a:prstGeom prst="rect">
            <a:avLst/>
          </a:prstGeom>
          <a:noFill/>
        </p:spPr>
        <p:txBody>
          <a:bodyPr wrap="square">
            <a:spAutoFit/>
          </a:bodyPr>
          <a:lstStyle/>
          <a:p>
            <a:pPr marL="285750" indent="-285750">
              <a:buFont typeface="Arial" panose="020B0604020202020204" pitchFamily="34" charset="0"/>
              <a:buChar char="•"/>
            </a:pPr>
            <a:r>
              <a:rPr lang="en-US" sz="1200" dirty="0"/>
              <a:t>Information in the features can be used for one-month ahead prediction with MAPE = 4.1% for the data timeframe.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Highly correlated features like Fed Balance Sheet/Fed Excess Reserves can be replaced with one feature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Features that are important for index prediction are different for different periods (for example, Fed Balance Sheet after 2008 crisis), that is why the sliding training data is used to retrain the model.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Moving average crossover asset allocation model was implemented using index prediction one month ahead to predict moving averages crossover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Portfolio performance evaluation shows that model based on predicted values outperforms the model based on real historical index values. Overall the portfolio performance is poor in terms of total return (7.6%), </a:t>
            </a:r>
            <a:r>
              <a:rPr lang="en-US" sz="1200" dirty="0" err="1"/>
              <a:t>sharpe</a:t>
            </a:r>
            <a:r>
              <a:rPr lang="en-US" sz="1200" dirty="0"/>
              <a:t> ratio (0.21), and drawdown (-52%). The benchmarking with buy and hold strategy should be done for more precise evaluation.</a:t>
            </a:r>
          </a:p>
        </p:txBody>
      </p:sp>
    </p:spTree>
    <p:extLst>
      <p:ext uri="{BB962C8B-B14F-4D97-AF65-F5344CB8AC3E}">
        <p14:creationId xmlns:p14="http://schemas.microsoft.com/office/powerpoint/2010/main" val="395103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09A-FA10-405B-BB97-C9847F6F9613}"/>
              </a:ext>
            </a:extLst>
          </p:cNvPr>
          <p:cNvSpPr>
            <a:spLocks noGrp="1"/>
          </p:cNvSpPr>
          <p:nvPr>
            <p:ph type="title"/>
          </p:nvPr>
        </p:nvSpPr>
        <p:spPr/>
        <p:txBody>
          <a:bodyPr/>
          <a:lstStyle/>
          <a:p>
            <a:r>
              <a:rPr lang="en-US" dirty="0"/>
              <a:t>Further Steps</a:t>
            </a:r>
          </a:p>
        </p:txBody>
      </p:sp>
      <p:sp>
        <p:nvSpPr>
          <p:cNvPr id="3" name="Content Placeholder 2">
            <a:extLst>
              <a:ext uri="{FF2B5EF4-FFF2-40B4-BE49-F238E27FC236}">
                <a16:creationId xmlns:a16="http://schemas.microsoft.com/office/drawing/2014/main" id="{AA2E81F6-1C4A-48FB-A817-812A34825236}"/>
              </a:ext>
            </a:extLst>
          </p:cNvPr>
          <p:cNvSpPr>
            <a:spLocks noGrp="1"/>
          </p:cNvSpPr>
          <p:nvPr>
            <p:ph sz="quarter" idx="10"/>
          </p:nvPr>
        </p:nvSpPr>
        <p:spPr>
          <a:xfrm>
            <a:off x="539495" y="1435608"/>
            <a:ext cx="9149449" cy="3977640"/>
          </a:xfrm>
        </p:spPr>
        <p:txBody>
          <a:bodyPr>
            <a:normAutofit/>
          </a:bodyPr>
          <a:lstStyle/>
          <a:p>
            <a:pPr marL="171450" indent="-171450">
              <a:buFont typeface="Arial" panose="020B0604020202020204" pitchFamily="34" charset="0"/>
              <a:buChar char="•"/>
            </a:pPr>
            <a:r>
              <a:rPr lang="en-US" dirty="0"/>
              <a:t>Feature Engineering (lagged data, aggregated and averaged data, difference economic periods/cycles, previous index price information) </a:t>
            </a:r>
            <a:endParaRPr lang="ru-RU" dirty="0"/>
          </a:p>
          <a:p>
            <a:pPr marL="171450" indent="-171450">
              <a:buFont typeface="Arial" panose="020B0604020202020204" pitchFamily="34" charset="0"/>
              <a:buChar char="•"/>
            </a:pPr>
            <a:r>
              <a:rPr lang="en-US" dirty="0"/>
              <a:t>ML model tuning and optimization (historical index data used for training, recent data has higher weights than older data) </a:t>
            </a:r>
            <a:endParaRPr lang="ru-RU" dirty="0"/>
          </a:p>
          <a:p>
            <a:pPr marL="171450" indent="-171450">
              <a:buFont typeface="Arial" panose="020B0604020202020204" pitchFamily="34" charset="0"/>
              <a:buChar char="•"/>
            </a:pPr>
            <a:r>
              <a:rPr lang="en-US" dirty="0"/>
              <a:t>Testing other algorithms like QRF, ANN and in combination with Time Series Algorithms </a:t>
            </a:r>
            <a:endParaRPr lang="ru-RU" dirty="0"/>
          </a:p>
          <a:p>
            <a:pPr marL="171450" indent="-171450">
              <a:buFont typeface="Arial" panose="020B0604020202020204" pitchFamily="34" charset="0"/>
              <a:buChar char="•"/>
            </a:pPr>
            <a:r>
              <a:rPr lang="en-US" dirty="0"/>
              <a:t>Strategy optimization in terms of long and short windows based on portfolio performance metrics </a:t>
            </a:r>
            <a:endParaRPr lang="ru-RU" dirty="0"/>
          </a:p>
          <a:p>
            <a:pPr marL="171450" indent="-171450">
              <a:buFont typeface="Arial" panose="020B0604020202020204" pitchFamily="34" charset="0"/>
              <a:buChar char="•"/>
            </a:pPr>
            <a:r>
              <a:rPr lang="en-US" dirty="0"/>
              <a:t>Testing and benchmarking different buy/sell strategy</a:t>
            </a:r>
          </a:p>
        </p:txBody>
      </p:sp>
    </p:spTree>
    <p:extLst>
      <p:ext uri="{BB962C8B-B14F-4D97-AF65-F5344CB8AC3E}">
        <p14:creationId xmlns:p14="http://schemas.microsoft.com/office/powerpoint/2010/main" val="413711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CDA5-C92F-497F-BC01-8112611C73D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1602532-2FC2-4347-B191-09D3CBA38099}"/>
              </a:ext>
            </a:extLst>
          </p:cNvPr>
          <p:cNvSpPr>
            <a:spLocks noGrp="1"/>
          </p:cNvSpPr>
          <p:nvPr>
            <p:ph sz="quarter" idx="10"/>
          </p:nvPr>
        </p:nvSpPr>
        <p:spPr>
          <a:xfrm>
            <a:off x="539496" y="1435608"/>
            <a:ext cx="8820164" cy="3977640"/>
          </a:xfrm>
        </p:spPr>
        <p:txBody>
          <a:bodyPr>
            <a:normAutofit/>
          </a:bodyPr>
          <a:lstStyle/>
          <a:p>
            <a:pPr marL="171450" indent="-171450">
              <a:buFont typeface="Arial" panose="020B0604020202020204" pitchFamily="34" charset="0"/>
              <a:buChar char="•"/>
            </a:pPr>
            <a:r>
              <a:rPr lang="en-US" dirty="0"/>
              <a:t>Project Goal</a:t>
            </a:r>
            <a:endParaRPr lang="ru-RU" dirty="0"/>
          </a:p>
          <a:p>
            <a:pPr marL="171450" indent="-171450">
              <a:buFont typeface="Arial" panose="020B0604020202020204" pitchFamily="34" charset="0"/>
              <a:buChar char="•"/>
            </a:pPr>
            <a:r>
              <a:rPr lang="en-US" dirty="0"/>
              <a:t>Steps</a:t>
            </a:r>
            <a:endParaRPr lang="ru-RU" dirty="0"/>
          </a:p>
          <a:p>
            <a:pPr marL="171450" indent="-171450">
              <a:buFont typeface="Arial" panose="020B0604020202020204" pitchFamily="34" charset="0"/>
              <a:buChar char="•"/>
            </a:pPr>
            <a:r>
              <a:rPr lang="en-US" dirty="0"/>
              <a:t>Strategy </a:t>
            </a:r>
            <a:r>
              <a:rPr lang="en-US" dirty="0" err="1"/>
              <a:t>Backtesting</a:t>
            </a:r>
            <a:r>
              <a:rPr lang="en-US" dirty="0"/>
              <a:t> and portfolio performance evaluation</a:t>
            </a:r>
            <a:endParaRPr lang="ru-RU" dirty="0"/>
          </a:p>
          <a:p>
            <a:pPr marL="171450" indent="-171450">
              <a:buFont typeface="Arial" panose="020B0604020202020204" pitchFamily="34" charset="0"/>
              <a:buChar char="•"/>
            </a:pPr>
            <a:r>
              <a:rPr lang="en-US" dirty="0"/>
              <a:t>Conclusions</a:t>
            </a:r>
            <a:endParaRPr lang="ru-RU" dirty="0"/>
          </a:p>
          <a:p>
            <a:pPr marL="171450" indent="-171450">
              <a:buFont typeface="Arial" panose="020B0604020202020204" pitchFamily="34" charset="0"/>
              <a:buChar char="•"/>
            </a:pPr>
            <a:r>
              <a:rPr lang="en-US" dirty="0"/>
              <a:t>Further Steps</a:t>
            </a:r>
            <a:endParaRPr lang="ru-RU" dirty="0"/>
          </a:p>
          <a:p>
            <a:endParaRPr lang="en-US" dirty="0"/>
          </a:p>
        </p:txBody>
      </p:sp>
    </p:spTree>
    <p:extLst>
      <p:ext uri="{BB962C8B-B14F-4D97-AF65-F5344CB8AC3E}">
        <p14:creationId xmlns:p14="http://schemas.microsoft.com/office/powerpoint/2010/main" val="332146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5206-D753-494C-916D-8552C925B321}"/>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494E8300-5D7A-468B-8FC1-18E76FCD7C5C}"/>
              </a:ext>
            </a:extLst>
          </p:cNvPr>
          <p:cNvSpPr>
            <a:spLocks noGrp="1"/>
          </p:cNvSpPr>
          <p:nvPr>
            <p:ph sz="quarter" idx="10"/>
          </p:nvPr>
        </p:nvSpPr>
        <p:spPr>
          <a:xfrm>
            <a:off x="521207" y="1505988"/>
            <a:ext cx="6184578" cy="2696445"/>
          </a:xfrm>
        </p:spPr>
        <p:txBody>
          <a:bodyPr/>
          <a:lstStyle/>
          <a:p>
            <a:pPr marL="171450" indent="-171450">
              <a:buFont typeface="Arial" panose="020B0604020202020204" pitchFamily="34" charset="0"/>
              <a:buChar char="•"/>
            </a:pPr>
            <a:r>
              <a:rPr lang="en-US" dirty="0"/>
              <a:t>Optimal asset allocation is a common problem within asset management</a:t>
            </a:r>
          </a:p>
          <a:p>
            <a:pPr marL="171450" indent="-171450">
              <a:buFont typeface="Arial" panose="020B0604020202020204" pitchFamily="34" charset="0"/>
              <a:buChar char="•"/>
            </a:pPr>
            <a:r>
              <a:rPr lang="en-US" dirty="0"/>
              <a:t>The goal of the asset allocation strategy is to decide whether we should be long(buy), neutral(no position) or short(sell) on equity markets over the next month. </a:t>
            </a:r>
          </a:p>
          <a:p>
            <a:endParaRPr lang="en-US" dirty="0"/>
          </a:p>
        </p:txBody>
      </p:sp>
      <p:pic>
        <p:nvPicPr>
          <p:cNvPr id="4" name="Picture 2">
            <a:extLst>
              <a:ext uri="{FF2B5EF4-FFF2-40B4-BE49-F238E27FC236}">
                <a16:creationId xmlns:a16="http://schemas.microsoft.com/office/drawing/2014/main" id="{840F5BE4-9BA4-438D-A45E-BC37B1701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619" y="1370471"/>
            <a:ext cx="4247342" cy="29674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AE8E162-2EC7-4818-BE1B-018F2EB2F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644" y="3333148"/>
            <a:ext cx="4604812" cy="2976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8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8DA7-9CF8-413B-AABE-58051CC794CC}"/>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8891C021-6636-4F46-A134-1AFFDBD9B160}"/>
              </a:ext>
            </a:extLst>
          </p:cNvPr>
          <p:cNvSpPr>
            <a:spLocks noGrp="1"/>
          </p:cNvSpPr>
          <p:nvPr>
            <p:ph sz="quarter" idx="10"/>
          </p:nvPr>
        </p:nvSpPr>
        <p:spPr>
          <a:xfrm>
            <a:off x="539495" y="1435607"/>
            <a:ext cx="10407425" cy="4689147"/>
          </a:xfrm>
        </p:spPr>
        <p:txBody>
          <a:bodyPr>
            <a:noAutofit/>
          </a:bodyPr>
          <a:lstStyle/>
          <a:p>
            <a:pPr marL="171450" indent="-171450">
              <a:buFont typeface="Wingdings" panose="05000000000000000000" pitchFamily="2" charset="2"/>
              <a:buChar char="§"/>
            </a:pPr>
            <a:r>
              <a:rPr lang="en-US" dirty="0"/>
              <a:t>Exploratory data</a:t>
            </a:r>
          </a:p>
          <a:p>
            <a:pPr marL="171450" indent="-171450">
              <a:buFont typeface="Wingdings" panose="05000000000000000000" pitchFamily="2" charset="2"/>
              <a:buChar char="§"/>
            </a:pPr>
            <a:r>
              <a:rPr lang="en-US" dirty="0"/>
              <a:t>Feature Selection </a:t>
            </a:r>
          </a:p>
          <a:p>
            <a:pPr marL="171450" indent="-171450">
              <a:buFont typeface="Wingdings" panose="05000000000000000000" pitchFamily="2" charset="2"/>
              <a:buChar char="§"/>
            </a:pPr>
            <a:r>
              <a:rPr lang="en-US" dirty="0"/>
              <a:t>Feature Engineering </a:t>
            </a:r>
          </a:p>
          <a:p>
            <a:pPr marL="171450" indent="-171450">
              <a:buFont typeface="Wingdings" panose="05000000000000000000" pitchFamily="2" charset="2"/>
              <a:buChar char="§"/>
            </a:pPr>
            <a:r>
              <a:rPr lang="en-US" dirty="0"/>
              <a:t>Machine Learning Index Forecasting Asset Allocation Strategy </a:t>
            </a:r>
          </a:p>
          <a:p>
            <a:pPr marL="171450" indent="-171450">
              <a:buFont typeface="Wingdings" panose="05000000000000000000" pitchFamily="2" charset="2"/>
              <a:buChar char="§"/>
            </a:pPr>
            <a:r>
              <a:rPr lang="en-US" dirty="0"/>
              <a:t>Strategy </a:t>
            </a:r>
            <a:r>
              <a:rPr lang="en-US" dirty="0" err="1"/>
              <a:t>Backtesting</a:t>
            </a:r>
            <a:r>
              <a:rPr lang="en-US" dirty="0"/>
              <a:t> and Portfolio Performance evaluation </a:t>
            </a:r>
          </a:p>
          <a:p>
            <a:pPr marL="171450" indent="-171450">
              <a:buFont typeface="Wingdings" panose="05000000000000000000" pitchFamily="2" charset="2"/>
              <a:buChar char="§"/>
            </a:pPr>
            <a:r>
              <a:rPr lang="en-US" dirty="0"/>
              <a:t>Conclusions </a:t>
            </a:r>
          </a:p>
          <a:p>
            <a:pPr marL="171450" indent="-171450">
              <a:buFont typeface="Wingdings" panose="05000000000000000000" pitchFamily="2" charset="2"/>
              <a:buChar char="§"/>
            </a:pPr>
            <a:r>
              <a:rPr lang="en-US" dirty="0"/>
              <a:t>Further steps</a:t>
            </a:r>
          </a:p>
        </p:txBody>
      </p:sp>
    </p:spTree>
    <p:extLst>
      <p:ext uri="{BB962C8B-B14F-4D97-AF65-F5344CB8AC3E}">
        <p14:creationId xmlns:p14="http://schemas.microsoft.com/office/powerpoint/2010/main" val="104814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37E4-5BF5-4D69-AB3D-DD0689C64C3A}"/>
              </a:ext>
            </a:extLst>
          </p:cNvPr>
          <p:cNvSpPr>
            <a:spLocks noGrp="1"/>
          </p:cNvSpPr>
          <p:nvPr>
            <p:ph type="title"/>
          </p:nvPr>
        </p:nvSpPr>
        <p:spPr/>
        <p:txBody>
          <a:bodyPr/>
          <a:lstStyle/>
          <a:p>
            <a:r>
              <a:rPr lang="en-US" dirty="0"/>
              <a:t>Data set</a:t>
            </a:r>
          </a:p>
        </p:txBody>
      </p:sp>
      <p:sp>
        <p:nvSpPr>
          <p:cNvPr id="4" name="Content Placeholder 3">
            <a:extLst>
              <a:ext uri="{FF2B5EF4-FFF2-40B4-BE49-F238E27FC236}">
                <a16:creationId xmlns:a16="http://schemas.microsoft.com/office/drawing/2014/main" id="{BD10754C-90F1-4F55-A707-565416E65DDA}"/>
              </a:ext>
            </a:extLst>
          </p:cNvPr>
          <p:cNvSpPr txBox="1">
            <a:spLocks noGrp="1"/>
          </p:cNvSpPr>
          <p:nvPr>
            <p:ph sz="quarter" idx="10"/>
          </p:nvPr>
        </p:nvSpPr>
        <p:spPr>
          <a:xfrm>
            <a:off x="539750" y="1435100"/>
            <a:ext cx="4416425" cy="1725024"/>
          </a:xfrm>
          <a:prstGeom prst="rect">
            <a:avLst/>
          </a:prstGeom>
          <a:noFill/>
        </p:spPr>
        <p:txBody>
          <a:bodyPr wrap="square">
            <a:spAutoFit/>
          </a:bodyPr>
          <a:lstStyle/>
          <a:p>
            <a:r>
              <a:rPr lang="en-US" dirty="0"/>
              <a:t>Monthly multivariate feature set (Jan 2000 – Dec 2020) , including various indicators (economic, technical, sentiment etc.) that are considered drivers of global equity market. </a:t>
            </a:r>
          </a:p>
          <a:p>
            <a:r>
              <a:rPr lang="en-US" dirty="0"/>
              <a:t>MSCI All Country World Index (widely used index of global equity markets). </a:t>
            </a:r>
          </a:p>
        </p:txBody>
      </p:sp>
      <p:pic>
        <p:nvPicPr>
          <p:cNvPr id="6" name="Picture 5">
            <a:extLst>
              <a:ext uri="{FF2B5EF4-FFF2-40B4-BE49-F238E27FC236}">
                <a16:creationId xmlns:a16="http://schemas.microsoft.com/office/drawing/2014/main" id="{D92EEAE8-6F61-4A57-B9D3-F8517809C180}"/>
              </a:ext>
            </a:extLst>
          </p:cNvPr>
          <p:cNvPicPr>
            <a:picLocks noChangeAspect="1"/>
          </p:cNvPicPr>
          <p:nvPr/>
        </p:nvPicPr>
        <p:blipFill>
          <a:blip r:embed="rId3"/>
          <a:stretch>
            <a:fillRect/>
          </a:stretch>
        </p:blipFill>
        <p:spPr>
          <a:xfrm>
            <a:off x="5200949" y="1435100"/>
            <a:ext cx="6315801" cy="3456904"/>
          </a:xfrm>
          <a:prstGeom prst="rect">
            <a:avLst/>
          </a:prstGeom>
        </p:spPr>
      </p:pic>
    </p:spTree>
    <p:extLst>
      <p:ext uri="{BB962C8B-B14F-4D97-AF65-F5344CB8AC3E}">
        <p14:creationId xmlns:p14="http://schemas.microsoft.com/office/powerpoint/2010/main" val="363322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F8D5-D92D-4438-BCB6-3F3D592F307D}"/>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1EBFAC45-A19D-4317-AE2D-E53EE5AA0A81}"/>
              </a:ext>
            </a:extLst>
          </p:cNvPr>
          <p:cNvPicPr>
            <a:picLocks noChangeAspect="1"/>
          </p:cNvPicPr>
          <p:nvPr/>
        </p:nvPicPr>
        <p:blipFill>
          <a:blip r:embed="rId2"/>
          <a:stretch>
            <a:fillRect/>
          </a:stretch>
        </p:blipFill>
        <p:spPr>
          <a:xfrm>
            <a:off x="5727809" y="1284903"/>
            <a:ext cx="5942984" cy="2743631"/>
          </a:xfrm>
          <a:prstGeom prst="rect">
            <a:avLst/>
          </a:prstGeom>
        </p:spPr>
      </p:pic>
      <p:pic>
        <p:nvPicPr>
          <p:cNvPr id="7" name="Picture 6">
            <a:extLst>
              <a:ext uri="{FF2B5EF4-FFF2-40B4-BE49-F238E27FC236}">
                <a16:creationId xmlns:a16="http://schemas.microsoft.com/office/drawing/2014/main" id="{1EB85A43-2EA7-439A-9A6C-6D3FC1AECE64}"/>
              </a:ext>
            </a:extLst>
          </p:cNvPr>
          <p:cNvPicPr>
            <a:picLocks noChangeAspect="1"/>
          </p:cNvPicPr>
          <p:nvPr/>
        </p:nvPicPr>
        <p:blipFill>
          <a:blip r:embed="rId3"/>
          <a:stretch>
            <a:fillRect/>
          </a:stretch>
        </p:blipFill>
        <p:spPr>
          <a:xfrm>
            <a:off x="5727808" y="3942273"/>
            <a:ext cx="5955351" cy="2666284"/>
          </a:xfrm>
          <a:prstGeom prst="rect">
            <a:avLst/>
          </a:prstGeom>
        </p:spPr>
      </p:pic>
      <p:pic>
        <p:nvPicPr>
          <p:cNvPr id="9" name="Picture 8">
            <a:extLst>
              <a:ext uri="{FF2B5EF4-FFF2-40B4-BE49-F238E27FC236}">
                <a16:creationId xmlns:a16="http://schemas.microsoft.com/office/drawing/2014/main" id="{7DB96404-49D5-44E7-9D0C-76B10DDA52CB}"/>
              </a:ext>
            </a:extLst>
          </p:cNvPr>
          <p:cNvPicPr>
            <a:picLocks noChangeAspect="1"/>
          </p:cNvPicPr>
          <p:nvPr/>
        </p:nvPicPr>
        <p:blipFill>
          <a:blip r:embed="rId4"/>
          <a:stretch>
            <a:fillRect/>
          </a:stretch>
        </p:blipFill>
        <p:spPr>
          <a:xfrm>
            <a:off x="464121" y="4130134"/>
            <a:ext cx="2546216" cy="1965955"/>
          </a:xfrm>
          <a:prstGeom prst="rect">
            <a:avLst/>
          </a:prstGeom>
        </p:spPr>
      </p:pic>
      <p:pic>
        <p:nvPicPr>
          <p:cNvPr id="11" name="Picture 10">
            <a:extLst>
              <a:ext uri="{FF2B5EF4-FFF2-40B4-BE49-F238E27FC236}">
                <a16:creationId xmlns:a16="http://schemas.microsoft.com/office/drawing/2014/main" id="{864A6E06-BF25-4995-8FC0-697A4B300799}"/>
              </a:ext>
            </a:extLst>
          </p:cNvPr>
          <p:cNvPicPr>
            <a:picLocks noChangeAspect="1"/>
          </p:cNvPicPr>
          <p:nvPr/>
        </p:nvPicPr>
        <p:blipFill>
          <a:blip r:embed="rId5"/>
          <a:stretch>
            <a:fillRect/>
          </a:stretch>
        </p:blipFill>
        <p:spPr>
          <a:xfrm>
            <a:off x="3067422" y="4130134"/>
            <a:ext cx="2546216" cy="1959974"/>
          </a:xfrm>
          <a:prstGeom prst="rect">
            <a:avLst/>
          </a:prstGeom>
        </p:spPr>
      </p:pic>
      <p:graphicFrame>
        <p:nvGraphicFramePr>
          <p:cNvPr id="6" name="Table 7">
            <a:extLst>
              <a:ext uri="{FF2B5EF4-FFF2-40B4-BE49-F238E27FC236}">
                <a16:creationId xmlns:a16="http://schemas.microsoft.com/office/drawing/2014/main" id="{A254E911-46EE-4848-B7A0-A1E5FBDFA7B8}"/>
              </a:ext>
            </a:extLst>
          </p:cNvPr>
          <p:cNvGraphicFramePr>
            <a:graphicFrameLocks noGrp="1"/>
          </p:cNvGraphicFramePr>
          <p:nvPr>
            <p:extLst>
              <p:ext uri="{D42A27DB-BD31-4B8C-83A1-F6EECF244321}">
                <p14:modId xmlns:p14="http://schemas.microsoft.com/office/powerpoint/2010/main" val="1242318930"/>
              </p:ext>
            </p:extLst>
          </p:nvPr>
        </p:nvGraphicFramePr>
        <p:xfrm>
          <a:off x="521207" y="1368030"/>
          <a:ext cx="5092431" cy="1483360"/>
        </p:xfrm>
        <a:graphic>
          <a:graphicData uri="http://schemas.openxmlformats.org/drawingml/2006/table">
            <a:tbl>
              <a:tblPr firstRow="1" bandRow="1">
                <a:tableStyleId>{C083E6E3-FA7D-4D7B-A595-EF9225AFEA82}</a:tableStyleId>
              </a:tblPr>
              <a:tblGrid>
                <a:gridCol w="1697477">
                  <a:extLst>
                    <a:ext uri="{9D8B030D-6E8A-4147-A177-3AD203B41FA5}">
                      <a16:colId xmlns:a16="http://schemas.microsoft.com/office/drawing/2014/main" val="888810838"/>
                    </a:ext>
                  </a:extLst>
                </a:gridCol>
                <a:gridCol w="1697477">
                  <a:extLst>
                    <a:ext uri="{9D8B030D-6E8A-4147-A177-3AD203B41FA5}">
                      <a16:colId xmlns:a16="http://schemas.microsoft.com/office/drawing/2014/main" val="868977787"/>
                    </a:ext>
                  </a:extLst>
                </a:gridCol>
                <a:gridCol w="1697477">
                  <a:extLst>
                    <a:ext uri="{9D8B030D-6E8A-4147-A177-3AD203B41FA5}">
                      <a16:colId xmlns:a16="http://schemas.microsoft.com/office/drawing/2014/main" val="3744159266"/>
                    </a:ext>
                  </a:extLst>
                </a:gridCol>
              </a:tblGrid>
              <a:tr h="370840">
                <a:tc>
                  <a:txBody>
                    <a:bodyPr/>
                    <a:lstStyle/>
                    <a:p>
                      <a:pPr algn="ctr"/>
                      <a:r>
                        <a:rPr lang="en-US" sz="1200" dirty="0">
                          <a:solidFill>
                            <a:schemeClr val="bg1"/>
                          </a:solidFill>
                        </a:rPr>
                        <a:t>Insight</a:t>
                      </a:r>
                    </a:p>
                  </a:txBody>
                  <a:tcPr>
                    <a:solidFill>
                      <a:schemeClr val="accent5">
                        <a:lumMod val="50000"/>
                      </a:schemeClr>
                    </a:solidFill>
                  </a:tcPr>
                </a:tc>
                <a:tc>
                  <a:txBody>
                    <a:bodyPr/>
                    <a:lstStyle/>
                    <a:p>
                      <a:pPr algn="ctr"/>
                      <a:r>
                        <a:rPr lang="en-US" sz="1200" dirty="0">
                          <a:solidFill>
                            <a:schemeClr val="bg1"/>
                          </a:solidFill>
                        </a:rPr>
                        <a:t>Significance test</a:t>
                      </a:r>
                    </a:p>
                  </a:txBody>
                  <a:tcPr>
                    <a:solidFill>
                      <a:schemeClr val="accent5">
                        <a:lumMod val="50000"/>
                      </a:schemeClr>
                    </a:solidFill>
                  </a:tcPr>
                </a:tc>
                <a:tc>
                  <a:txBody>
                    <a:bodyPr/>
                    <a:lstStyle/>
                    <a:p>
                      <a:pPr algn="ctr"/>
                      <a:r>
                        <a:rPr lang="en-US" sz="1200" dirty="0">
                          <a:solidFill>
                            <a:schemeClr val="bg1"/>
                          </a:solidFill>
                        </a:rPr>
                        <a:t>Transformation</a:t>
                      </a:r>
                    </a:p>
                  </a:txBody>
                  <a:tcPr>
                    <a:solidFill>
                      <a:schemeClr val="accent5">
                        <a:lumMod val="50000"/>
                      </a:schemeClr>
                    </a:solidFill>
                  </a:tcPr>
                </a:tc>
                <a:extLst>
                  <a:ext uri="{0D108BD9-81ED-4DB2-BD59-A6C34878D82A}">
                    <a16:rowId xmlns:a16="http://schemas.microsoft.com/office/drawing/2014/main" val="808183064"/>
                  </a:ext>
                </a:extLst>
              </a:tr>
              <a:tr h="370840">
                <a:tc>
                  <a:txBody>
                    <a:bodyPr/>
                    <a:lstStyle/>
                    <a:p>
                      <a:r>
                        <a:rPr lang="en-US" sz="1200" dirty="0"/>
                        <a:t>Skewed data </a:t>
                      </a:r>
                    </a:p>
                  </a:txBody>
                  <a:tcPr/>
                </a:tc>
                <a:tc>
                  <a:txBody>
                    <a:bodyPr/>
                    <a:lstStyle/>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Wingdings" panose="05000000000000000000" pitchFamily="2" charset="2"/>
                        </a:rPr>
                        <a:t>Feature Engineering</a:t>
                      </a:r>
                      <a:endParaRPr lang="en-US" sz="1200" dirty="0"/>
                    </a:p>
                  </a:txBody>
                  <a:tcPr/>
                </a:tc>
                <a:extLst>
                  <a:ext uri="{0D108BD9-81ED-4DB2-BD59-A6C34878D82A}">
                    <a16:rowId xmlns:a16="http://schemas.microsoft.com/office/drawing/2014/main" val="2915852111"/>
                  </a:ext>
                </a:extLst>
              </a:tr>
              <a:tr h="370840">
                <a:tc>
                  <a:txBody>
                    <a:bodyPr/>
                    <a:lstStyle/>
                    <a:p>
                      <a:r>
                        <a:rPr lang="en-US" sz="1200" dirty="0"/>
                        <a:t>Structural breaks </a:t>
                      </a:r>
                    </a:p>
                  </a:txBody>
                  <a:tcPr/>
                </a:tc>
                <a:tc>
                  <a:txBody>
                    <a:bodyPr/>
                    <a:lstStyle/>
                    <a:p>
                      <a:r>
                        <a:rPr lang="en-US" sz="1200" dirty="0">
                          <a:sym typeface="Wingdings" panose="05000000000000000000" pitchFamily="2" charset="2"/>
                        </a:rPr>
                        <a:t>Chow Test</a:t>
                      </a:r>
                      <a:endParaRPr lang="en-US" sz="1200" dirty="0"/>
                    </a:p>
                  </a:txBody>
                  <a:tcPr/>
                </a:tc>
                <a:tc>
                  <a:txBody>
                    <a:bodyPr/>
                    <a:lstStyle/>
                    <a:p>
                      <a:r>
                        <a:rPr lang="en-US" sz="1200" dirty="0"/>
                        <a:t>Data Split</a:t>
                      </a:r>
                    </a:p>
                  </a:txBody>
                  <a:tcPr/>
                </a:tc>
                <a:extLst>
                  <a:ext uri="{0D108BD9-81ED-4DB2-BD59-A6C34878D82A}">
                    <a16:rowId xmlns:a16="http://schemas.microsoft.com/office/drawing/2014/main" val="665214907"/>
                  </a:ext>
                </a:extLst>
              </a:tr>
              <a:tr h="370840">
                <a:tc>
                  <a:txBody>
                    <a:bodyPr/>
                    <a:lstStyle/>
                    <a:p>
                      <a:r>
                        <a:rPr lang="en-US" sz="1200" dirty="0"/>
                        <a:t>Seasonality</a:t>
                      </a:r>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4143306811"/>
                  </a:ext>
                </a:extLst>
              </a:tr>
            </a:tbl>
          </a:graphicData>
        </a:graphic>
      </p:graphicFrame>
      <p:sp>
        <p:nvSpPr>
          <p:cNvPr id="15" name="TextBox 14">
            <a:extLst>
              <a:ext uri="{FF2B5EF4-FFF2-40B4-BE49-F238E27FC236}">
                <a16:creationId xmlns:a16="http://schemas.microsoft.com/office/drawing/2014/main" id="{8661AC87-1396-4450-AFC4-5B42FA3A000E}"/>
              </a:ext>
            </a:extLst>
          </p:cNvPr>
          <p:cNvSpPr txBox="1"/>
          <p:nvPr/>
        </p:nvSpPr>
        <p:spPr>
          <a:xfrm>
            <a:off x="3536405" y="3803773"/>
            <a:ext cx="1975633" cy="276999"/>
          </a:xfrm>
          <a:prstGeom prst="rect">
            <a:avLst/>
          </a:prstGeom>
          <a:noFill/>
        </p:spPr>
        <p:txBody>
          <a:bodyPr wrap="square" rtlCol="0">
            <a:spAutoFit/>
          </a:bodyPr>
          <a:lstStyle/>
          <a:p>
            <a:r>
              <a:rPr lang="en-US" sz="1200" b="1" dirty="0"/>
              <a:t>Index percent change, %</a:t>
            </a:r>
          </a:p>
        </p:txBody>
      </p:sp>
      <p:sp>
        <p:nvSpPr>
          <p:cNvPr id="16" name="TextBox 15">
            <a:extLst>
              <a:ext uri="{FF2B5EF4-FFF2-40B4-BE49-F238E27FC236}">
                <a16:creationId xmlns:a16="http://schemas.microsoft.com/office/drawing/2014/main" id="{5CEA9C07-7C16-4D91-A6BA-AA09556D4629}"/>
              </a:ext>
            </a:extLst>
          </p:cNvPr>
          <p:cNvSpPr txBox="1"/>
          <p:nvPr/>
        </p:nvSpPr>
        <p:spPr>
          <a:xfrm>
            <a:off x="871714" y="3812739"/>
            <a:ext cx="1975633" cy="276999"/>
          </a:xfrm>
          <a:prstGeom prst="rect">
            <a:avLst/>
          </a:prstGeom>
          <a:noFill/>
        </p:spPr>
        <p:txBody>
          <a:bodyPr wrap="square" rtlCol="0">
            <a:spAutoFit/>
          </a:bodyPr>
          <a:lstStyle/>
          <a:p>
            <a:pPr algn="ctr"/>
            <a:r>
              <a:rPr lang="en-US" sz="1200" b="1" dirty="0"/>
              <a:t>Index Value</a:t>
            </a:r>
          </a:p>
        </p:txBody>
      </p:sp>
    </p:spTree>
    <p:extLst>
      <p:ext uri="{BB962C8B-B14F-4D97-AF65-F5344CB8AC3E}">
        <p14:creationId xmlns:p14="http://schemas.microsoft.com/office/powerpoint/2010/main" val="152058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1C83-4D62-45F6-AEED-750DB4DA4AD0}"/>
              </a:ext>
            </a:extLst>
          </p:cNvPr>
          <p:cNvSpPr>
            <a:spLocks noGrp="1"/>
          </p:cNvSpPr>
          <p:nvPr>
            <p:ph type="title"/>
          </p:nvPr>
        </p:nvSpPr>
        <p:spPr/>
        <p:txBody>
          <a:bodyPr/>
          <a:lstStyle/>
          <a:p>
            <a:r>
              <a:rPr lang="en-US" dirty="0"/>
              <a:t>Feature Selection</a:t>
            </a:r>
          </a:p>
        </p:txBody>
      </p:sp>
      <p:pic>
        <p:nvPicPr>
          <p:cNvPr id="5" name="Picture 4">
            <a:extLst>
              <a:ext uri="{FF2B5EF4-FFF2-40B4-BE49-F238E27FC236}">
                <a16:creationId xmlns:a16="http://schemas.microsoft.com/office/drawing/2014/main" id="{CB2EA495-842C-4592-A26F-78AF3C122EF3}"/>
              </a:ext>
            </a:extLst>
          </p:cNvPr>
          <p:cNvPicPr>
            <a:picLocks noChangeAspect="1"/>
          </p:cNvPicPr>
          <p:nvPr/>
        </p:nvPicPr>
        <p:blipFill>
          <a:blip r:embed="rId2"/>
          <a:stretch>
            <a:fillRect/>
          </a:stretch>
        </p:blipFill>
        <p:spPr>
          <a:xfrm>
            <a:off x="639269" y="1249470"/>
            <a:ext cx="6054830" cy="5183231"/>
          </a:xfrm>
          <a:prstGeom prst="rect">
            <a:avLst/>
          </a:prstGeom>
        </p:spPr>
      </p:pic>
      <p:graphicFrame>
        <p:nvGraphicFramePr>
          <p:cNvPr id="6" name="Table 7">
            <a:extLst>
              <a:ext uri="{FF2B5EF4-FFF2-40B4-BE49-F238E27FC236}">
                <a16:creationId xmlns:a16="http://schemas.microsoft.com/office/drawing/2014/main" id="{D1415357-20FA-4E37-95FF-2951713648AB}"/>
              </a:ext>
            </a:extLst>
          </p:cNvPr>
          <p:cNvGraphicFramePr>
            <a:graphicFrameLocks noGrp="1"/>
          </p:cNvGraphicFramePr>
          <p:nvPr>
            <p:extLst>
              <p:ext uri="{D42A27DB-BD31-4B8C-83A1-F6EECF244321}">
                <p14:modId xmlns:p14="http://schemas.microsoft.com/office/powerpoint/2010/main" val="1654484155"/>
              </p:ext>
            </p:extLst>
          </p:nvPr>
        </p:nvGraphicFramePr>
        <p:xfrm>
          <a:off x="6825674" y="1330087"/>
          <a:ext cx="4727058" cy="2565400"/>
        </p:xfrm>
        <a:graphic>
          <a:graphicData uri="http://schemas.openxmlformats.org/drawingml/2006/table">
            <a:tbl>
              <a:tblPr firstRow="1" bandRow="1">
                <a:tableStyleId>{C083E6E3-FA7D-4D7B-A595-EF9225AFEA82}</a:tableStyleId>
              </a:tblPr>
              <a:tblGrid>
                <a:gridCol w="1575686">
                  <a:extLst>
                    <a:ext uri="{9D8B030D-6E8A-4147-A177-3AD203B41FA5}">
                      <a16:colId xmlns:a16="http://schemas.microsoft.com/office/drawing/2014/main" val="888810838"/>
                    </a:ext>
                  </a:extLst>
                </a:gridCol>
                <a:gridCol w="1575686">
                  <a:extLst>
                    <a:ext uri="{9D8B030D-6E8A-4147-A177-3AD203B41FA5}">
                      <a16:colId xmlns:a16="http://schemas.microsoft.com/office/drawing/2014/main" val="868977787"/>
                    </a:ext>
                  </a:extLst>
                </a:gridCol>
                <a:gridCol w="1575686">
                  <a:extLst>
                    <a:ext uri="{9D8B030D-6E8A-4147-A177-3AD203B41FA5}">
                      <a16:colId xmlns:a16="http://schemas.microsoft.com/office/drawing/2014/main" val="3744159266"/>
                    </a:ext>
                  </a:extLst>
                </a:gridCol>
              </a:tblGrid>
              <a:tr h="370840">
                <a:tc>
                  <a:txBody>
                    <a:bodyPr/>
                    <a:lstStyle/>
                    <a:p>
                      <a:pPr algn="ctr"/>
                      <a:r>
                        <a:rPr lang="en-US" sz="1200" dirty="0">
                          <a:solidFill>
                            <a:schemeClr val="bg1"/>
                          </a:solidFill>
                        </a:rPr>
                        <a:t>Feature 1</a:t>
                      </a:r>
                    </a:p>
                  </a:txBody>
                  <a:tcPr>
                    <a:solidFill>
                      <a:schemeClr val="accent5">
                        <a:lumMod val="50000"/>
                      </a:schemeClr>
                    </a:solidFill>
                  </a:tcPr>
                </a:tc>
                <a:tc>
                  <a:txBody>
                    <a:bodyPr/>
                    <a:lstStyle/>
                    <a:p>
                      <a:pPr algn="ctr"/>
                      <a:r>
                        <a:rPr lang="en-US" sz="1200" dirty="0">
                          <a:solidFill>
                            <a:schemeClr val="bg1"/>
                          </a:solidFill>
                        </a:rPr>
                        <a:t>Feature 2</a:t>
                      </a:r>
                    </a:p>
                  </a:txBody>
                  <a:tcPr>
                    <a:solidFill>
                      <a:schemeClr val="accent5">
                        <a:lumMod val="50000"/>
                      </a:schemeClr>
                    </a:solidFill>
                  </a:tcPr>
                </a:tc>
                <a:tc>
                  <a:txBody>
                    <a:bodyPr/>
                    <a:lstStyle/>
                    <a:p>
                      <a:pPr algn="ctr"/>
                      <a:r>
                        <a:rPr lang="en-US" sz="1200" dirty="0">
                          <a:solidFill>
                            <a:schemeClr val="bg1"/>
                          </a:solidFill>
                        </a:rPr>
                        <a:t>Correlation Coefficient</a:t>
                      </a:r>
                    </a:p>
                  </a:txBody>
                  <a:tcPr>
                    <a:solidFill>
                      <a:schemeClr val="accent5">
                        <a:lumMod val="50000"/>
                      </a:schemeClr>
                    </a:solidFill>
                  </a:tcPr>
                </a:tc>
                <a:extLst>
                  <a:ext uri="{0D108BD9-81ED-4DB2-BD59-A6C34878D82A}">
                    <a16:rowId xmlns:a16="http://schemas.microsoft.com/office/drawing/2014/main" val="808183064"/>
                  </a:ext>
                </a:extLst>
              </a:tr>
              <a:tr h="370840">
                <a:tc>
                  <a:txBody>
                    <a:bodyPr/>
                    <a:lstStyle/>
                    <a:p>
                      <a:r>
                        <a:rPr kumimoji="0" lang="en-US" altLang="en-US" sz="1200" b="0" i="0" u="none" strike="noStrike" cap="none" normalizeH="0" baseline="0" dirty="0">
                          <a:ln>
                            <a:noFill/>
                          </a:ln>
                          <a:solidFill>
                            <a:srgbClr val="000000"/>
                          </a:solidFill>
                          <a:effectLst/>
                          <a:latin typeface="+mn-lt"/>
                        </a:rPr>
                        <a:t>US Real Personal Income </a:t>
                      </a:r>
                      <a:endParaRPr lang="en-US" sz="1200" dirty="0">
                        <a:latin typeface="+mn-lt"/>
                      </a:endParaRPr>
                    </a:p>
                  </a:txBody>
                  <a:tcPr/>
                </a:tc>
                <a:tc>
                  <a:txBody>
                    <a:bodyPr/>
                    <a:lstStyle/>
                    <a:p>
                      <a:r>
                        <a:rPr kumimoji="0" lang="en-US" altLang="en-US" sz="1200" b="0" i="0" u="none" strike="noStrike" cap="none" normalizeH="0" baseline="0" dirty="0">
                          <a:ln>
                            <a:noFill/>
                          </a:ln>
                          <a:solidFill>
                            <a:srgbClr val="000000"/>
                          </a:solidFill>
                          <a:effectLst/>
                          <a:latin typeface="+mn-lt"/>
                        </a:rPr>
                        <a:t>US Real Personal Income </a:t>
                      </a:r>
                      <a:r>
                        <a:rPr kumimoji="0" lang="en-US" altLang="en-US" sz="1200" b="0" i="0" u="none" strike="noStrike" cap="none" normalizeH="0" baseline="0" dirty="0" err="1">
                          <a:ln>
                            <a:noFill/>
                          </a:ln>
                          <a:solidFill>
                            <a:srgbClr val="000000"/>
                          </a:solidFill>
                          <a:effectLst/>
                          <a:latin typeface="+mn-lt"/>
                        </a:rPr>
                        <a:t>exTrans</a:t>
                      </a:r>
                      <a:r>
                        <a:rPr kumimoji="0" lang="en-US" altLang="en-US" sz="1200" b="0" i="0" u="none" strike="noStrike" cap="none" normalizeH="0" baseline="0" dirty="0">
                          <a:ln>
                            <a:noFill/>
                          </a:ln>
                          <a:solidFill>
                            <a:srgbClr val="000000"/>
                          </a:solidFill>
                          <a:effectLst/>
                          <a:latin typeface="+mn-lt"/>
                        </a:rPr>
                        <a:t> </a:t>
                      </a:r>
                      <a:endParaRPr lang="en-US"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000000"/>
                          </a:solidFill>
                          <a:effectLst/>
                          <a:latin typeface="+mn-lt"/>
                        </a:rPr>
                        <a:t>0.993794</a:t>
                      </a:r>
                      <a:endParaRPr lang="en-US" sz="1200" dirty="0">
                        <a:latin typeface="+mn-lt"/>
                      </a:endParaRPr>
                    </a:p>
                  </a:txBody>
                  <a:tcPr/>
                </a:tc>
                <a:extLst>
                  <a:ext uri="{0D108BD9-81ED-4DB2-BD59-A6C34878D82A}">
                    <a16:rowId xmlns:a16="http://schemas.microsoft.com/office/drawing/2014/main" val="2915852111"/>
                  </a:ext>
                </a:extLst>
              </a:tr>
              <a:tr h="370840">
                <a:tc>
                  <a:txBody>
                    <a:bodyPr/>
                    <a:lstStyle/>
                    <a:p>
                      <a:r>
                        <a:rPr kumimoji="0" lang="en-US" altLang="en-US" sz="1200" b="0" i="0" u="none" strike="noStrike" cap="none" normalizeH="0" baseline="0" dirty="0">
                          <a:ln>
                            <a:noFill/>
                          </a:ln>
                          <a:solidFill>
                            <a:srgbClr val="000000"/>
                          </a:solidFill>
                          <a:effectLst/>
                          <a:latin typeface="+mn-lt"/>
                        </a:rPr>
                        <a:t>Eurozone Industrial Production </a:t>
                      </a:r>
                      <a:r>
                        <a:rPr kumimoji="0" lang="en-US" altLang="en-US" sz="1200" b="0" i="0" u="none" strike="noStrike" cap="none" normalizeH="0" baseline="0" dirty="0" err="1">
                          <a:ln>
                            <a:noFill/>
                          </a:ln>
                          <a:solidFill>
                            <a:srgbClr val="000000"/>
                          </a:solidFill>
                          <a:effectLst/>
                          <a:latin typeface="+mn-lt"/>
                        </a:rPr>
                        <a:t>manuf</a:t>
                      </a:r>
                      <a:r>
                        <a:rPr kumimoji="0" lang="en-US" altLang="en-US" sz="1200" b="0" i="0" u="none" strike="noStrike" cap="none" normalizeH="0" baseline="0" dirty="0">
                          <a:ln>
                            <a:noFill/>
                          </a:ln>
                          <a:solidFill>
                            <a:srgbClr val="000000"/>
                          </a:solidFill>
                          <a:effectLst/>
                          <a:latin typeface="+mn-lt"/>
                        </a:rPr>
                        <a:t> </a:t>
                      </a:r>
                      <a:endParaRPr lang="en-US" sz="1200" dirty="0">
                        <a:latin typeface="+mn-lt"/>
                      </a:endParaRPr>
                    </a:p>
                  </a:txBody>
                  <a:tcPr/>
                </a:tc>
                <a:tc>
                  <a:txBody>
                    <a:bodyPr/>
                    <a:lstStyle/>
                    <a:p>
                      <a:r>
                        <a:rPr kumimoji="0" lang="en-US" altLang="en-US" sz="1200" b="0" i="0" u="none" strike="noStrike" cap="none" normalizeH="0" baseline="0" dirty="0">
                          <a:ln>
                            <a:noFill/>
                          </a:ln>
                          <a:solidFill>
                            <a:srgbClr val="000000"/>
                          </a:solidFill>
                          <a:effectLst/>
                          <a:latin typeface="+mn-lt"/>
                        </a:rPr>
                        <a:t>Eurozone Industrial Production </a:t>
                      </a:r>
                      <a:r>
                        <a:rPr kumimoji="0" lang="en-US" altLang="en-US" sz="1200" b="0" i="0" u="none" strike="noStrike" cap="none" normalizeH="0" baseline="0" dirty="0" err="1">
                          <a:ln>
                            <a:noFill/>
                          </a:ln>
                          <a:solidFill>
                            <a:srgbClr val="000000"/>
                          </a:solidFill>
                          <a:effectLst/>
                          <a:latin typeface="+mn-lt"/>
                        </a:rPr>
                        <a:t>exconstr</a:t>
                      </a:r>
                      <a:r>
                        <a:rPr kumimoji="0" lang="en-US" altLang="en-US" sz="1200" b="0" i="0" u="none" strike="noStrike" cap="none" normalizeH="0" baseline="0" dirty="0">
                          <a:ln>
                            <a:noFill/>
                          </a:ln>
                          <a:solidFill>
                            <a:srgbClr val="000000"/>
                          </a:solidFill>
                          <a:effectLst/>
                          <a:latin typeface="+mn-lt"/>
                        </a:rPr>
                        <a:t> </a:t>
                      </a:r>
                      <a:endParaRPr lang="en-US" sz="1200" dirty="0">
                        <a:latin typeface="+mn-lt"/>
                      </a:endParaRPr>
                    </a:p>
                  </a:txBody>
                  <a:tcPr/>
                </a:tc>
                <a:tc>
                  <a:txBody>
                    <a:bodyPr/>
                    <a:lstStyle/>
                    <a:p>
                      <a:r>
                        <a:rPr kumimoji="0" lang="en-US" altLang="en-US" sz="1200" b="0" i="0" u="none" strike="noStrike" cap="none" normalizeH="0" baseline="0" dirty="0">
                          <a:ln>
                            <a:noFill/>
                          </a:ln>
                          <a:solidFill>
                            <a:srgbClr val="000000"/>
                          </a:solidFill>
                          <a:effectLst/>
                          <a:latin typeface="+mn-lt"/>
                        </a:rPr>
                        <a:t>0.984108</a:t>
                      </a:r>
                      <a:endParaRPr lang="en-US" sz="1200" dirty="0">
                        <a:latin typeface="+mn-lt"/>
                      </a:endParaRPr>
                    </a:p>
                  </a:txBody>
                  <a:tcPr/>
                </a:tc>
                <a:extLst>
                  <a:ext uri="{0D108BD9-81ED-4DB2-BD59-A6C34878D82A}">
                    <a16:rowId xmlns:a16="http://schemas.microsoft.com/office/drawing/2014/main" val="665214907"/>
                  </a:ext>
                </a:extLst>
              </a:tr>
              <a:tr h="370840">
                <a:tc>
                  <a:txBody>
                    <a:bodyPr/>
                    <a:lstStyle/>
                    <a:p>
                      <a:r>
                        <a:rPr kumimoji="0" lang="en-US" altLang="en-US" sz="1200" b="0" i="0" u="none" strike="noStrike" cap="none" normalizeH="0" baseline="0" dirty="0">
                          <a:ln>
                            <a:noFill/>
                          </a:ln>
                          <a:solidFill>
                            <a:srgbClr val="000000"/>
                          </a:solidFill>
                          <a:effectLst/>
                          <a:latin typeface="+mn-lt"/>
                        </a:rPr>
                        <a:t>Sentiment environmental composite GLOBAL News </a:t>
                      </a:r>
                      <a:endParaRPr lang="en-US" sz="1200" dirty="0">
                        <a:latin typeface="+mn-lt"/>
                      </a:endParaRPr>
                    </a:p>
                  </a:txBody>
                  <a:tcPr/>
                </a:tc>
                <a:tc>
                  <a:txBody>
                    <a:bodyPr/>
                    <a:lstStyle/>
                    <a:p>
                      <a:r>
                        <a:rPr kumimoji="0" lang="en-US" altLang="en-US" sz="1200" b="0" i="0" u="none" strike="noStrike" cap="none" normalizeH="0" baseline="0" dirty="0">
                          <a:ln>
                            <a:noFill/>
                          </a:ln>
                          <a:solidFill>
                            <a:srgbClr val="000000"/>
                          </a:solidFill>
                          <a:effectLst/>
                          <a:latin typeface="+mn-lt"/>
                        </a:rPr>
                        <a:t>Sentiment environmental composite GLOBAL News Social</a:t>
                      </a:r>
                      <a:endParaRPr lang="en-US"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000000"/>
                          </a:solidFill>
                          <a:effectLst/>
                          <a:latin typeface="+mn-lt"/>
                        </a:rPr>
                        <a:t>0.972994</a:t>
                      </a:r>
                      <a:endParaRPr lang="en-US" sz="1200" dirty="0">
                        <a:latin typeface="+mn-lt"/>
                      </a:endParaRPr>
                    </a:p>
                  </a:txBody>
                  <a:tcPr/>
                </a:tc>
                <a:extLst>
                  <a:ext uri="{0D108BD9-81ED-4DB2-BD59-A6C34878D82A}">
                    <a16:rowId xmlns:a16="http://schemas.microsoft.com/office/drawing/2014/main" val="4143306811"/>
                  </a:ext>
                </a:extLst>
              </a:tr>
              <a:tr h="370840">
                <a:tc>
                  <a:txBody>
                    <a:bodyPr/>
                    <a:lstStyle/>
                    <a:p>
                      <a:r>
                        <a:rPr kumimoji="0" lang="en-US" altLang="en-US" sz="1200" b="0" i="0" u="none" strike="noStrike" cap="none" normalizeH="0" baseline="0" dirty="0">
                          <a:ln>
                            <a:noFill/>
                          </a:ln>
                          <a:solidFill>
                            <a:srgbClr val="000000"/>
                          </a:solidFill>
                          <a:effectLst/>
                          <a:latin typeface="+mn-lt"/>
                        </a:rPr>
                        <a:t>Fed Balance Sheet</a:t>
                      </a:r>
                      <a:endParaRPr lang="en-US" sz="1200" dirty="0">
                        <a:latin typeface="+mn-lt"/>
                      </a:endParaRPr>
                    </a:p>
                  </a:txBody>
                  <a:tcPr/>
                </a:tc>
                <a:tc>
                  <a:txBody>
                    <a:bodyPr/>
                    <a:lstStyle/>
                    <a:p>
                      <a:r>
                        <a:rPr kumimoji="0" lang="en-US" altLang="en-US" sz="1200" b="0" i="0" u="none" strike="noStrike" cap="none" normalizeH="0" baseline="0" dirty="0">
                          <a:ln>
                            <a:noFill/>
                          </a:ln>
                          <a:solidFill>
                            <a:srgbClr val="000000"/>
                          </a:solidFill>
                          <a:effectLst/>
                          <a:latin typeface="+mn-lt"/>
                        </a:rPr>
                        <a:t>FED Excess Reserves </a:t>
                      </a:r>
                      <a:endParaRPr lang="en-US"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000000"/>
                          </a:solidFill>
                          <a:effectLst/>
                          <a:latin typeface="+mn-lt"/>
                        </a:rPr>
                        <a:t>0.971247</a:t>
                      </a:r>
                      <a:endParaRPr lang="en-US" sz="1200" dirty="0">
                        <a:latin typeface="+mn-lt"/>
                      </a:endParaRPr>
                    </a:p>
                  </a:txBody>
                  <a:tcPr/>
                </a:tc>
                <a:extLst>
                  <a:ext uri="{0D108BD9-81ED-4DB2-BD59-A6C34878D82A}">
                    <a16:rowId xmlns:a16="http://schemas.microsoft.com/office/drawing/2014/main" val="3030517103"/>
                  </a:ext>
                </a:extLst>
              </a:tr>
            </a:tbl>
          </a:graphicData>
        </a:graphic>
      </p:graphicFrame>
    </p:spTree>
    <p:extLst>
      <p:ext uri="{BB962C8B-B14F-4D97-AF65-F5344CB8AC3E}">
        <p14:creationId xmlns:p14="http://schemas.microsoft.com/office/powerpoint/2010/main" val="289665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A8BA-3ADC-46C9-8918-362D73CBD803}"/>
              </a:ext>
            </a:extLst>
          </p:cNvPr>
          <p:cNvSpPr>
            <a:spLocks noGrp="1"/>
          </p:cNvSpPr>
          <p:nvPr>
            <p:ph type="title"/>
          </p:nvPr>
        </p:nvSpPr>
        <p:spPr/>
        <p:txBody>
          <a:bodyPr/>
          <a:lstStyle/>
          <a:p>
            <a:r>
              <a:rPr lang="en-US" dirty="0"/>
              <a:t>Feature Importance</a:t>
            </a:r>
          </a:p>
        </p:txBody>
      </p:sp>
      <p:pic>
        <p:nvPicPr>
          <p:cNvPr id="4" name="Picture 3" descr="Table&#10;&#10;Description automatically generated">
            <a:extLst>
              <a:ext uri="{FF2B5EF4-FFF2-40B4-BE49-F238E27FC236}">
                <a16:creationId xmlns:a16="http://schemas.microsoft.com/office/drawing/2014/main" id="{D32BC587-9928-48CA-9D0E-7117306C049A}"/>
              </a:ext>
            </a:extLst>
          </p:cNvPr>
          <p:cNvPicPr>
            <a:picLocks noChangeAspect="1"/>
          </p:cNvPicPr>
          <p:nvPr/>
        </p:nvPicPr>
        <p:blipFill rotWithShape="1">
          <a:blip r:embed="rId2"/>
          <a:srcRect b="6875"/>
          <a:stretch/>
        </p:blipFill>
        <p:spPr>
          <a:xfrm>
            <a:off x="604335" y="2198347"/>
            <a:ext cx="10132504" cy="3407434"/>
          </a:xfrm>
          <a:prstGeom prst="rect">
            <a:avLst/>
          </a:prstGeom>
        </p:spPr>
      </p:pic>
      <p:sp>
        <p:nvSpPr>
          <p:cNvPr id="6" name="TextBox 5">
            <a:extLst>
              <a:ext uri="{FF2B5EF4-FFF2-40B4-BE49-F238E27FC236}">
                <a16:creationId xmlns:a16="http://schemas.microsoft.com/office/drawing/2014/main" id="{9E53E4B8-4379-4B2B-8984-377496DBE30B}"/>
              </a:ext>
            </a:extLst>
          </p:cNvPr>
          <p:cNvSpPr txBox="1"/>
          <p:nvPr/>
        </p:nvSpPr>
        <p:spPr>
          <a:xfrm>
            <a:off x="521207" y="1504742"/>
            <a:ext cx="6096000" cy="276999"/>
          </a:xfrm>
          <a:prstGeom prst="rect">
            <a:avLst/>
          </a:prstGeom>
          <a:noFill/>
        </p:spPr>
        <p:txBody>
          <a:bodyPr wrap="square">
            <a:spAutoFit/>
          </a:bodyPr>
          <a:lstStyle/>
          <a:p>
            <a:pPr marL="171450" indent="-171450">
              <a:buFont typeface="Wingdings" panose="05000000000000000000" pitchFamily="2" charset="2"/>
              <a:buChar char="§"/>
            </a:pPr>
            <a:r>
              <a:rPr lang="en-US" sz="1200" dirty="0"/>
              <a:t>Boruta Algorithm Feature Importance</a:t>
            </a:r>
          </a:p>
        </p:txBody>
      </p:sp>
    </p:spTree>
    <p:extLst>
      <p:ext uri="{BB962C8B-B14F-4D97-AF65-F5344CB8AC3E}">
        <p14:creationId xmlns:p14="http://schemas.microsoft.com/office/powerpoint/2010/main" val="284841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DCDE-29B8-408B-923E-16942FA2BA57}"/>
              </a:ext>
            </a:extLst>
          </p:cNvPr>
          <p:cNvSpPr>
            <a:spLocks noGrp="1"/>
          </p:cNvSpPr>
          <p:nvPr>
            <p:ph type="title"/>
          </p:nvPr>
        </p:nvSpPr>
        <p:spPr/>
        <p:txBody>
          <a:bodyPr/>
          <a:lstStyle/>
          <a:p>
            <a:r>
              <a:rPr lang="en-US" dirty="0"/>
              <a:t>Modeling</a:t>
            </a:r>
          </a:p>
        </p:txBody>
      </p:sp>
      <p:pic>
        <p:nvPicPr>
          <p:cNvPr id="5" name="Picture 4">
            <a:extLst>
              <a:ext uri="{FF2B5EF4-FFF2-40B4-BE49-F238E27FC236}">
                <a16:creationId xmlns:a16="http://schemas.microsoft.com/office/drawing/2014/main" id="{7A97068A-290E-48AA-B622-4AA73B31FAED}"/>
              </a:ext>
            </a:extLst>
          </p:cNvPr>
          <p:cNvPicPr>
            <a:picLocks noChangeAspect="1"/>
          </p:cNvPicPr>
          <p:nvPr/>
        </p:nvPicPr>
        <p:blipFill>
          <a:blip r:embed="rId2"/>
          <a:stretch>
            <a:fillRect/>
          </a:stretch>
        </p:blipFill>
        <p:spPr>
          <a:xfrm>
            <a:off x="6401859" y="4907971"/>
            <a:ext cx="4820323" cy="1028844"/>
          </a:xfrm>
          <a:prstGeom prst="rect">
            <a:avLst/>
          </a:prstGeom>
        </p:spPr>
      </p:pic>
      <p:pic>
        <p:nvPicPr>
          <p:cNvPr id="5122" name="Picture 2">
            <a:extLst>
              <a:ext uri="{FF2B5EF4-FFF2-40B4-BE49-F238E27FC236}">
                <a16:creationId xmlns:a16="http://schemas.microsoft.com/office/drawing/2014/main" id="{941A640D-F2F2-40E6-8E79-D3241F620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902" y="1435607"/>
            <a:ext cx="5099916" cy="33913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D1F902-CDCD-438B-9F19-78634DC6CE08}"/>
              </a:ext>
            </a:extLst>
          </p:cNvPr>
          <p:cNvSpPr txBox="1"/>
          <p:nvPr/>
        </p:nvSpPr>
        <p:spPr>
          <a:xfrm>
            <a:off x="521207" y="1560945"/>
            <a:ext cx="456276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Regression model</a:t>
            </a:r>
          </a:p>
          <a:p>
            <a:pPr marL="285750" indent="-285750">
              <a:buFont typeface="Arial" panose="020B0604020202020204" pitchFamily="34" charset="0"/>
              <a:buChar char="•"/>
            </a:pPr>
            <a:r>
              <a:rPr lang="en-US" dirty="0"/>
              <a:t>Metrics: MAPE</a:t>
            </a:r>
            <a:endParaRPr lang="ru-RU" dirty="0"/>
          </a:p>
          <a:p>
            <a:pPr marL="285750" indent="-285750">
              <a:buFont typeface="Arial" panose="020B0604020202020204" pitchFamily="34" charset="0"/>
              <a:buChar char="•"/>
            </a:pPr>
            <a:r>
              <a:rPr lang="en-US" dirty="0"/>
              <a:t>Random Forest </a:t>
            </a:r>
          </a:p>
          <a:p>
            <a:endParaRPr lang="en-US" dirty="0"/>
          </a:p>
        </p:txBody>
      </p:sp>
    </p:spTree>
    <p:extLst>
      <p:ext uri="{BB962C8B-B14F-4D97-AF65-F5344CB8AC3E}">
        <p14:creationId xmlns:p14="http://schemas.microsoft.com/office/powerpoint/2010/main" val="173632137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{BA1F0D57-BEFE-4828-8971-BAD3A700FFA0}tf10001108_win32</Template>
  <TotalTime>298</TotalTime>
  <Words>1480</Words>
  <Application>Microsoft Office PowerPoint</Application>
  <PresentationFormat>Widescreen</PresentationFormat>
  <Paragraphs>106</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Lato</vt:lpstr>
      <vt:lpstr>Lora</vt:lpstr>
      <vt:lpstr>Segoe UI</vt:lpstr>
      <vt:lpstr>Segoe UI Light</vt:lpstr>
      <vt:lpstr>Wingdings</vt:lpstr>
      <vt:lpstr>WelcomeDoc</vt:lpstr>
      <vt:lpstr>Asset Allocation Strategy Project</vt:lpstr>
      <vt:lpstr>Outline</vt:lpstr>
      <vt:lpstr>Project Goal</vt:lpstr>
      <vt:lpstr>Steps</vt:lpstr>
      <vt:lpstr>Data set</vt:lpstr>
      <vt:lpstr>Exploratory Data Analysis</vt:lpstr>
      <vt:lpstr>Feature Selection</vt:lpstr>
      <vt:lpstr>Feature Importance</vt:lpstr>
      <vt:lpstr>Modeling</vt:lpstr>
      <vt:lpstr>Asset Allocation Strategy</vt:lpstr>
      <vt:lpstr>Strategy Backtesting and portfolio performance evaluation</vt:lpstr>
      <vt:lpstr>Conclusions</vt:lpstr>
      <vt:lpstr>Further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Allocation Strategy Project</dc:title>
  <dc:creator>Daria Mustafina</dc:creator>
  <cp:keywords/>
  <cp:lastModifiedBy>Daria Mustafina</cp:lastModifiedBy>
  <cp:revision>2</cp:revision>
  <dcterms:created xsi:type="dcterms:W3CDTF">2022-01-25T23:11:57Z</dcterms:created>
  <dcterms:modified xsi:type="dcterms:W3CDTF">2022-01-26T11:09:54Z</dcterms:modified>
  <cp:version/>
</cp:coreProperties>
</file>