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3" r:id="rId5"/>
    <p:sldId id="266" r:id="rId6"/>
    <p:sldId id="262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1C82"/>
    <a:srgbClr val="8A0E4C"/>
    <a:srgbClr val="950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01E92-BC61-4E8C-D532-6A4B424D0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8189E2-3F36-B24A-3999-73B5A1988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9E7846-4A08-4A3C-3580-E5126E7F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8A61-A0F7-41D2-A588-D55C6EF8F0AD}" type="datetimeFigureOut">
              <a:rPr lang="es-NI" smtClean="0"/>
              <a:t>3/5/2024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63080D-F160-A3C6-E5C6-B079D9FA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BAD7AF-28EB-C400-86F5-8F1C546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35-7A12-4052-9901-BC5FC210C6C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52796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378E2-A782-44DA-A3DC-FC5F51EC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160B2E-C1D8-B0EA-3176-C26D5A18A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DA60A7-2618-B85B-C8BC-7E80975E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8A61-A0F7-41D2-A588-D55C6EF8F0AD}" type="datetimeFigureOut">
              <a:rPr lang="es-NI" smtClean="0"/>
              <a:t>3/5/2024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08DF9-1F2A-165B-678E-AFC099D6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86BD2-3307-1F64-93D3-66410B8D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35-7A12-4052-9901-BC5FC210C6C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1678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4BED03-7D18-7920-B44D-E911ED309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267BFD-3414-80C0-77FB-292E0B31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FB88B-56BF-0DBE-28A7-956BA1C9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8A61-A0F7-41D2-A588-D55C6EF8F0AD}" type="datetimeFigureOut">
              <a:rPr lang="es-NI" smtClean="0"/>
              <a:t>3/5/2024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A36DF-8B85-B65D-CFF1-192C7086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B08F6-D619-9E1B-58EF-A9DD1D60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35-7A12-4052-9901-BC5FC210C6C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82348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CBD86-65E6-E0D5-12AF-74C5A2A9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5A6BDF-EB65-0096-072E-4F14D574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7063C-F332-8498-9DD5-848437B4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8A61-A0F7-41D2-A588-D55C6EF8F0AD}" type="datetimeFigureOut">
              <a:rPr lang="es-NI" smtClean="0"/>
              <a:t>3/5/2024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BFEF1-30AC-02ED-0232-73561F99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D555D-05FA-9F7C-59D3-E698AB69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35-7A12-4052-9901-BC5FC210C6C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83039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D2E24-D87B-B299-412A-822266B0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7D5D31-B3E4-D037-F1B9-B48937EB1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C7DEAF-9B85-7149-A265-E1F29C67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8A61-A0F7-41D2-A588-D55C6EF8F0AD}" type="datetimeFigureOut">
              <a:rPr lang="es-NI" smtClean="0"/>
              <a:t>3/5/2024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4EB23-19A0-EFD1-FD34-A23EF243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69A1D-DAA5-290A-043E-E3F0011F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35-7A12-4052-9901-BC5FC210C6C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61983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AFB21-B658-E8ED-4159-D68B3B97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CE6CB-0F69-CDFB-93BA-30E5DA511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242309-92B8-C964-15A0-F62AB0C3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A65B5-367D-7322-F943-BA5C9AE0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8A61-A0F7-41D2-A588-D55C6EF8F0AD}" type="datetimeFigureOut">
              <a:rPr lang="es-NI" smtClean="0"/>
              <a:t>3/5/2024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1A91D8-3A78-4C00-DEBF-BCF45B0D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9421CC-4C0C-F6F2-D2B8-3730F252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35-7A12-4052-9901-BC5FC210C6C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33379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42DCE-DE3D-4E22-E71C-21DC84B1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56F822-EFBA-1A66-D0B0-353F7BD51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F620D-1DF7-7F2A-24FA-0486E901B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15DC31-C5E5-8A6D-D50E-BAE0B79DB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C405DD-A3CA-B4A2-F106-E890E11B9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C996FA-AB2C-0C9C-D9F6-BF4EBE3F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8A61-A0F7-41D2-A588-D55C6EF8F0AD}" type="datetimeFigureOut">
              <a:rPr lang="es-NI" smtClean="0"/>
              <a:t>3/5/2024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5EBE2A-8609-7EE7-7903-4DE10949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91A7CE-CB92-3479-1217-9175EAD3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35-7A12-4052-9901-BC5FC210C6C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57469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6ED9B-2A6B-963D-590E-DE6F5D0D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FB41C2-C817-C8C2-0A66-5D07AFCA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8A61-A0F7-41D2-A588-D55C6EF8F0AD}" type="datetimeFigureOut">
              <a:rPr lang="es-NI" smtClean="0"/>
              <a:t>3/5/2024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B3054C-9AC0-FE61-84B3-549735B4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6DA39E-3168-ED09-9D45-C16F8B00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35-7A12-4052-9901-BC5FC210C6C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86576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5971AA-47B8-C68A-77B8-C7D58F88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8A61-A0F7-41D2-A588-D55C6EF8F0AD}" type="datetimeFigureOut">
              <a:rPr lang="es-NI" smtClean="0"/>
              <a:t>3/5/2024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29BE73-80AE-573D-9638-38912072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AAA0CD-D1DB-A416-0EC4-0BB7D909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35-7A12-4052-9901-BC5FC210C6C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97635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F3A34-1A72-E447-2C2F-F298AEC4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7DFB1-F2B6-EECA-014A-73527C8E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B007BD-67BA-0C84-D0CB-7489F9FA8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4EA7C1-616C-117B-7F1F-931603CE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8A61-A0F7-41D2-A588-D55C6EF8F0AD}" type="datetimeFigureOut">
              <a:rPr lang="es-NI" smtClean="0"/>
              <a:t>3/5/2024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26F9B3-D043-48D9-B77E-5979FA17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F77A94-B9F6-BFC1-880C-22E2F500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35-7A12-4052-9901-BC5FC210C6C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427914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FF030-C161-6D4C-B1D0-5D83D5EC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8DB7DF-2A3E-9CE9-5E43-AC083E41E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AD935E-FEA6-A4D8-42D5-4245BB226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494B3F-C55C-BE79-54A7-5DABC249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68A61-A0F7-41D2-A588-D55C6EF8F0AD}" type="datetimeFigureOut">
              <a:rPr lang="es-NI" smtClean="0"/>
              <a:t>3/5/2024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E6C2E0-10A0-3FBA-FADA-9753342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181B6F-533D-F8FB-F490-3BE7841A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35-7A12-4052-9901-BC5FC210C6C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4162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F76D19-506E-501B-5FD2-6C60BC8F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D88E5C-D326-0AAD-6026-D1DF2EA3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5D327-69F5-F664-CD45-470983D0A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68A61-A0F7-41D2-A588-D55C6EF8F0AD}" type="datetimeFigureOut">
              <a:rPr lang="es-NI" smtClean="0"/>
              <a:t>3/5/2024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E48E6E-54DE-BA4F-3284-1C11F8CA0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F4B377-FFB9-36AC-3B51-1D1F5FFEE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42035-7A12-4052-9901-BC5FC210C6CE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645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1919EA-AAB5-627A-566A-3C00450FD6CC}"/>
              </a:ext>
            </a:extLst>
          </p:cNvPr>
          <p:cNvSpPr/>
          <p:nvPr/>
        </p:nvSpPr>
        <p:spPr>
          <a:xfrm>
            <a:off x="0" y="0"/>
            <a:ext cx="12192000" cy="199675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tint val="66000"/>
                  <a:satMod val="160000"/>
                </a:schemeClr>
              </a:gs>
              <a:gs pos="0">
                <a:schemeClr val="bg1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65E4727E-4978-2963-6C03-EF7A98D8F6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4" y="595677"/>
            <a:ext cx="4073236" cy="960716"/>
          </a:xfrm>
          <a:prstGeom prst="rect">
            <a:avLst/>
          </a:prstGeom>
        </p:spPr>
      </p:pic>
      <p:pic>
        <p:nvPicPr>
          <p:cNvPr id="18" name="Imagen 17" descr="Texto&#10;&#10;Descripción generada automáticamente con confianza baja">
            <a:extLst>
              <a:ext uri="{FF2B5EF4-FFF2-40B4-BE49-F238E27FC236}">
                <a16:creationId xmlns:a16="http://schemas.microsoft.com/office/drawing/2014/main" id="{FEF2D2A3-5ADA-EF44-B96F-50A18E8CE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" y="262866"/>
            <a:ext cx="2555551" cy="143765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D8376A00-D1F3-7EA2-F60A-B3B717446367}"/>
              </a:ext>
            </a:extLst>
          </p:cNvPr>
          <p:cNvSpPr/>
          <p:nvPr/>
        </p:nvSpPr>
        <p:spPr>
          <a:xfrm>
            <a:off x="10459616" y="-16685"/>
            <a:ext cx="1732384" cy="1996752"/>
          </a:xfrm>
          <a:prstGeom prst="rect">
            <a:avLst/>
          </a:prstGeom>
          <a:solidFill>
            <a:srgbClr val="E81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latin typeface="Algerian" panose="04020705040A02060702" pitchFamily="82" charset="0"/>
              </a:rPr>
              <a:t>1</a:t>
            </a:r>
            <a:endParaRPr lang="es-NI" sz="5400" dirty="0">
              <a:latin typeface="Algerian" panose="04020705040A02060702" pitchFamily="82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739259" y="6075333"/>
            <a:ext cx="3011490" cy="389513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r>
              <a:rPr lang="es-NI" dirty="0">
                <a:latin typeface="Arial" panose="020B0604020202020204" pitchFamily="34" charset="0"/>
                <a:cs typeface="Arial" panose="020B0604020202020204" pitchFamily="34" charset="0"/>
              </a:rPr>
              <a:t>Docente:  Carlos Gaitán. 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3325608"/>
            <a:ext cx="6183984" cy="1578951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NI" sz="2000" dirty="0">
                <a:latin typeface="Arial" panose="020B0604020202020204" pitchFamily="34" charset="0"/>
                <a:cs typeface="Arial" panose="020B0604020202020204" pitchFamily="34" charset="0"/>
              </a:rPr>
              <a:t>Integrantes:      Eustace Dariel Cruz </a:t>
            </a:r>
          </a:p>
          <a:p>
            <a:r>
              <a:rPr lang="es-NI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Jennifer Jassira Rizo Rizo. </a:t>
            </a:r>
          </a:p>
          <a:p>
            <a:r>
              <a:rPr lang="es-NI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s-NI" sz="2000" dirty="0" err="1">
                <a:latin typeface="Arial" panose="020B0604020202020204" pitchFamily="34" charset="0"/>
                <a:cs typeface="Arial" panose="020B0604020202020204" pitchFamily="34" charset="0"/>
              </a:rPr>
              <a:t>Kener</a:t>
            </a:r>
            <a:r>
              <a:rPr lang="es-NI" sz="2000" dirty="0">
                <a:latin typeface="Arial" panose="020B0604020202020204" pitchFamily="34" charset="0"/>
                <a:cs typeface="Arial" panose="020B0604020202020204" pitchFamily="34" charset="0"/>
              </a:rPr>
              <a:t> Joel </a:t>
            </a:r>
            <a:r>
              <a:rPr lang="es-NI" sz="2000">
                <a:latin typeface="Arial" panose="020B0604020202020204" pitchFamily="34" charset="0"/>
                <a:cs typeface="Arial" panose="020B0604020202020204" pitchFamily="34" charset="0"/>
              </a:rPr>
              <a:t>López Dolmos.</a:t>
            </a:r>
            <a:endParaRPr lang="es-NI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NI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Marys Leysis Chavarría López.  </a:t>
            </a:r>
          </a:p>
        </p:txBody>
      </p:sp>
      <p:pic>
        <p:nvPicPr>
          <p:cNvPr id="11" name="Imagen 10" descr="Texto&#10;&#10;Descripción generada automáticamente con confianza media">
            <a:extLst>
              <a:ext uri="{FF2B5EF4-FFF2-40B4-BE49-F238E27FC236}">
                <a16:creationId xmlns:a16="http://schemas.microsoft.com/office/drawing/2014/main" id="{2C7AAAE5-4318-4C98-8842-BECE4707020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71" b="38331"/>
          <a:stretch/>
        </p:blipFill>
        <p:spPr>
          <a:xfrm>
            <a:off x="1658470" y="1862821"/>
            <a:ext cx="8875059" cy="14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3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291919EA-AAB5-627A-566A-3C00450FD6CC}"/>
              </a:ext>
            </a:extLst>
          </p:cNvPr>
          <p:cNvSpPr/>
          <p:nvPr/>
        </p:nvSpPr>
        <p:spPr>
          <a:xfrm>
            <a:off x="0" y="0"/>
            <a:ext cx="12192000" cy="199675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tint val="66000"/>
                  <a:satMod val="160000"/>
                </a:schemeClr>
              </a:gs>
              <a:gs pos="0">
                <a:schemeClr val="bg1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Algerian" panose="04020705040A02060702" pitchFamily="82" charset="0"/>
              </a:rPr>
              <a:t>1.2</a:t>
            </a:r>
            <a:endParaRPr lang="es-NI"/>
          </a:p>
        </p:txBody>
      </p:sp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FEF2D2A3-5ADA-EF44-B96F-50A18E8CE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" y="262866"/>
            <a:ext cx="2555551" cy="1437651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65E4727E-4978-2963-6C03-EF7A98D8F60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4" y="595677"/>
            <a:ext cx="4073236" cy="96071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75682" y="2152070"/>
            <a:ext cx="11971774" cy="4426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NI" sz="2000" b="1" dirty="0">
                <a:latin typeface="Arial" panose="020B0604020202020204" pitchFamily="34" charset="0"/>
                <a:cs typeface="Arial" panose="020B0604020202020204" pitchFamily="34" charset="0"/>
              </a:rPr>
              <a:t>Introducción. </a:t>
            </a:r>
            <a:endParaRPr lang="es-NI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8376A00-D1F3-7EA2-F60A-B3B717446367}"/>
              </a:ext>
            </a:extLst>
          </p:cNvPr>
          <p:cNvSpPr/>
          <p:nvPr/>
        </p:nvSpPr>
        <p:spPr>
          <a:xfrm>
            <a:off x="10459616" y="-16685"/>
            <a:ext cx="1732384" cy="1996752"/>
          </a:xfrm>
          <a:prstGeom prst="rect">
            <a:avLst/>
          </a:prstGeom>
          <a:solidFill>
            <a:srgbClr val="E81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latin typeface="Algerian" panose="04020705040A02060702" pitchFamily="82" charset="0"/>
              </a:rPr>
              <a:t>3</a:t>
            </a:r>
            <a:endParaRPr lang="es-NI" sz="5400" dirty="0">
              <a:latin typeface="Algerian" panose="04020705040A02060702" pitchFamily="8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411597-EEC0-3123-EB29-B422BCD0D9EA}"/>
              </a:ext>
            </a:extLst>
          </p:cNvPr>
          <p:cNvSpPr txBox="1"/>
          <p:nvPr/>
        </p:nvSpPr>
        <p:spPr>
          <a:xfrm>
            <a:off x="507003" y="3213532"/>
            <a:ext cx="11276680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i="0" dirty="0">
                <a:solidFill>
                  <a:srgbClr val="000000"/>
                </a:solidFill>
                <a:effectLst/>
                <a:highlight>
                  <a:srgbClr val="FFFFCC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Bienvenido a Math Adventure Prepárate para embarcarte en una emocionante aventura educativa donde aprender es tan divertido como jugar. En este mundo lleno de desafíos y misterios, tu misión es explorar, descubrir y aprender mientras te sumerges en una experiencia única de aprendizaje interactivo. Estás listo para desatar tu curiosidad y poner a prueba tus habilidades Entonces acompáñanos en esta emocionante aventura educativa.</a:t>
            </a:r>
            <a:endParaRPr lang="es-N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0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91919EA-AAB5-627A-566A-3C00450FD6CC}"/>
              </a:ext>
            </a:extLst>
          </p:cNvPr>
          <p:cNvSpPr/>
          <p:nvPr/>
        </p:nvSpPr>
        <p:spPr>
          <a:xfrm>
            <a:off x="0" y="0"/>
            <a:ext cx="12192000" cy="199675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tint val="66000"/>
                  <a:satMod val="160000"/>
                </a:schemeClr>
              </a:gs>
              <a:gs pos="0">
                <a:schemeClr val="bg1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65E4727E-4978-2963-6C03-EF7A98D8F6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4" y="595677"/>
            <a:ext cx="4073236" cy="960716"/>
          </a:xfrm>
          <a:prstGeom prst="rect">
            <a:avLst/>
          </a:prstGeom>
        </p:spPr>
      </p:pic>
      <p:pic>
        <p:nvPicPr>
          <p:cNvPr id="5" name="Imagen 4" descr="Texto&#10;&#10;Descripción generada automáticamente con confianza baja">
            <a:extLst>
              <a:ext uri="{FF2B5EF4-FFF2-40B4-BE49-F238E27FC236}">
                <a16:creationId xmlns:a16="http://schemas.microsoft.com/office/drawing/2014/main" id="{FEF2D2A3-5ADA-EF44-B96F-50A18E8CE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" y="262866"/>
            <a:ext cx="2555551" cy="143765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8376A00-D1F3-7EA2-F60A-B3B717446367}"/>
              </a:ext>
            </a:extLst>
          </p:cNvPr>
          <p:cNvSpPr/>
          <p:nvPr/>
        </p:nvSpPr>
        <p:spPr>
          <a:xfrm>
            <a:off x="10459616" y="-16685"/>
            <a:ext cx="1732384" cy="1996752"/>
          </a:xfrm>
          <a:prstGeom prst="rect">
            <a:avLst/>
          </a:prstGeom>
          <a:solidFill>
            <a:srgbClr val="E81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latin typeface="Algerian" panose="04020705040A02060702" pitchFamily="82" charset="0"/>
              </a:rPr>
              <a:t>2</a:t>
            </a:r>
            <a:endParaRPr lang="es-NI" sz="5400" dirty="0">
              <a:latin typeface="Algerian" panose="04020705040A02060702" pitchFamily="8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-60386" y="2206412"/>
            <a:ext cx="12191999" cy="430054"/>
          </a:xfrm>
          <a:prstGeom prst="snipRoundRect">
            <a:avLst>
              <a:gd name="adj1" fmla="val 50000"/>
              <a:gd name="adj2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NI" b="1" dirty="0">
                <a:latin typeface="Arial" panose="020B0604020202020204" pitchFamily="34" charset="0"/>
                <a:cs typeface="Arial" panose="020B0604020202020204" pitchFamily="34" charset="0"/>
              </a:rPr>
              <a:t>LOGOTIPO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84" y="3087911"/>
            <a:ext cx="5305696" cy="35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1919EA-AAB5-627A-566A-3C00450FD6CC}"/>
              </a:ext>
            </a:extLst>
          </p:cNvPr>
          <p:cNvSpPr/>
          <p:nvPr/>
        </p:nvSpPr>
        <p:spPr>
          <a:xfrm>
            <a:off x="0" y="0"/>
            <a:ext cx="12192000" cy="199675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tint val="66000"/>
                  <a:satMod val="160000"/>
                </a:schemeClr>
              </a:gs>
              <a:gs pos="0">
                <a:schemeClr val="bg1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5E4727E-4978-2963-6C03-EF7A98D8F6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4" y="595677"/>
            <a:ext cx="4073236" cy="960716"/>
          </a:xfrm>
          <a:prstGeom prst="rect">
            <a:avLst/>
          </a:prstGeom>
        </p:spPr>
      </p:pic>
      <p:pic>
        <p:nvPicPr>
          <p:cNvPr id="6" name="Imagen 5" descr="Texto&#10;&#10;Descripción generada automáticamente con confianza baja">
            <a:extLst>
              <a:ext uri="{FF2B5EF4-FFF2-40B4-BE49-F238E27FC236}">
                <a16:creationId xmlns:a16="http://schemas.microsoft.com/office/drawing/2014/main" id="{FEF2D2A3-5ADA-EF44-B96F-50A18E8CE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" y="262866"/>
            <a:ext cx="2555551" cy="143765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8376A00-D1F3-7EA2-F60A-B3B717446367}"/>
              </a:ext>
            </a:extLst>
          </p:cNvPr>
          <p:cNvSpPr/>
          <p:nvPr/>
        </p:nvSpPr>
        <p:spPr>
          <a:xfrm>
            <a:off x="10459616" y="-16685"/>
            <a:ext cx="1732384" cy="1996752"/>
          </a:xfrm>
          <a:prstGeom prst="rect">
            <a:avLst/>
          </a:prstGeom>
          <a:solidFill>
            <a:srgbClr val="E81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latin typeface="Algerian" panose="04020705040A02060702" pitchFamily="82" charset="0"/>
              </a:rPr>
              <a:t>8</a:t>
            </a:r>
            <a:endParaRPr lang="es-NI" sz="5400" dirty="0">
              <a:latin typeface="Algerian" panose="04020705040A02060702" pitchFamily="82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95944" y="2155371"/>
            <a:ext cx="1199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NI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N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64" y="2639573"/>
            <a:ext cx="6836228" cy="447144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2C90A0E-2250-2006-5F7F-B60BC58F58F9}"/>
              </a:ext>
            </a:extLst>
          </p:cNvPr>
          <p:cNvSpPr txBox="1"/>
          <p:nvPr/>
        </p:nvSpPr>
        <p:spPr>
          <a:xfrm>
            <a:off x="100686" y="2038281"/>
            <a:ext cx="11990627" cy="4426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Paleta de colores </a:t>
            </a:r>
            <a:endParaRPr lang="es-N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1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1919EA-AAB5-627A-566A-3C00450FD6CC}"/>
              </a:ext>
            </a:extLst>
          </p:cNvPr>
          <p:cNvSpPr/>
          <p:nvPr/>
        </p:nvSpPr>
        <p:spPr>
          <a:xfrm>
            <a:off x="0" y="0"/>
            <a:ext cx="12192000" cy="199675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tint val="66000"/>
                  <a:satMod val="160000"/>
                </a:schemeClr>
              </a:gs>
              <a:gs pos="0">
                <a:schemeClr val="bg1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5E4727E-4978-2963-6C03-EF7A98D8F6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4" y="595677"/>
            <a:ext cx="4073236" cy="960716"/>
          </a:xfrm>
          <a:prstGeom prst="rect">
            <a:avLst/>
          </a:prstGeom>
        </p:spPr>
      </p:pic>
      <p:pic>
        <p:nvPicPr>
          <p:cNvPr id="6" name="Imagen 5" descr="Texto&#10;&#10;Descripción generada automáticamente con confianza baja">
            <a:extLst>
              <a:ext uri="{FF2B5EF4-FFF2-40B4-BE49-F238E27FC236}">
                <a16:creationId xmlns:a16="http://schemas.microsoft.com/office/drawing/2014/main" id="{FEF2D2A3-5ADA-EF44-B96F-50A18E8CE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" y="262866"/>
            <a:ext cx="2555551" cy="143765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8376A00-D1F3-7EA2-F60A-B3B717446367}"/>
              </a:ext>
            </a:extLst>
          </p:cNvPr>
          <p:cNvSpPr/>
          <p:nvPr/>
        </p:nvSpPr>
        <p:spPr>
          <a:xfrm>
            <a:off x="10459616" y="-16685"/>
            <a:ext cx="1732384" cy="1996752"/>
          </a:xfrm>
          <a:prstGeom prst="rect">
            <a:avLst/>
          </a:prstGeom>
          <a:solidFill>
            <a:srgbClr val="E81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latin typeface="Algerian" panose="04020705040A02060702" pitchFamily="82" charset="0"/>
              </a:rPr>
              <a:t>7</a:t>
            </a:r>
            <a:endParaRPr lang="es-NI" sz="5400" dirty="0">
              <a:latin typeface="Algerian" panose="04020705040A02060702" pitchFamily="8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63" y="2659797"/>
            <a:ext cx="6574971" cy="43107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2C90A0E-2250-2006-5F7F-B60BC58F58F9}"/>
              </a:ext>
            </a:extLst>
          </p:cNvPr>
          <p:cNvSpPr txBox="1"/>
          <p:nvPr/>
        </p:nvSpPr>
        <p:spPr>
          <a:xfrm>
            <a:off x="75682" y="2106938"/>
            <a:ext cx="11990627" cy="4426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Paleta de colores </a:t>
            </a:r>
            <a:endParaRPr lang="es-N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1919EA-AAB5-627A-566A-3C00450FD6CC}"/>
              </a:ext>
            </a:extLst>
          </p:cNvPr>
          <p:cNvSpPr/>
          <p:nvPr/>
        </p:nvSpPr>
        <p:spPr>
          <a:xfrm>
            <a:off x="0" y="0"/>
            <a:ext cx="12192000" cy="199675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tint val="66000"/>
                  <a:satMod val="160000"/>
                </a:schemeClr>
              </a:gs>
              <a:gs pos="0">
                <a:schemeClr val="bg1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5E4727E-4978-2963-6C03-EF7A98D8F6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4" y="595677"/>
            <a:ext cx="4073236" cy="960716"/>
          </a:xfrm>
          <a:prstGeom prst="rect">
            <a:avLst/>
          </a:prstGeom>
        </p:spPr>
      </p:pic>
      <p:pic>
        <p:nvPicPr>
          <p:cNvPr id="6" name="Imagen 5" descr="Texto&#10;&#10;Descripción generada automáticamente con confianza baja">
            <a:extLst>
              <a:ext uri="{FF2B5EF4-FFF2-40B4-BE49-F238E27FC236}">
                <a16:creationId xmlns:a16="http://schemas.microsoft.com/office/drawing/2014/main" id="{FEF2D2A3-5ADA-EF44-B96F-50A18E8CE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" y="262866"/>
            <a:ext cx="2555551" cy="143765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8376A00-D1F3-7EA2-F60A-B3B717446367}"/>
              </a:ext>
            </a:extLst>
          </p:cNvPr>
          <p:cNvSpPr/>
          <p:nvPr/>
        </p:nvSpPr>
        <p:spPr>
          <a:xfrm>
            <a:off x="10459616" y="-16685"/>
            <a:ext cx="1732384" cy="1996752"/>
          </a:xfrm>
          <a:prstGeom prst="rect">
            <a:avLst/>
          </a:prstGeom>
          <a:solidFill>
            <a:srgbClr val="E81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latin typeface="Algerian" panose="04020705040A02060702" pitchFamily="82" charset="0"/>
              </a:rPr>
              <a:t>4</a:t>
            </a:r>
            <a:endParaRPr lang="es-NI" sz="5400" dirty="0">
              <a:latin typeface="Algerian" panose="04020705040A02060702" pitchFamily="82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0" y="3176578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NI" sz="1600" b="1" dirty="0">
                <a:latin typeface="Arial" panose="020B0604020202020204" pitchFamily="34" charset="0"/>
                <a:cs typeface="Arial" panose="020B0604020202020204" pitchFamily="34" charset="0"/>
              </a:rPr>
              <a:t>El color azul claro </a:t>
            </a:r>
            <a:r>
              <a:rPr lang="es-NI" sz="1600" dirty="0">
                <a:latin typeface="Arial" panose="020B0604020202020204" pitchFamily="34" charset="0"/>
                <a:cs typeface="Arial" panose="020B0604020202020204" pitchFamily="34" charset="0"/>
              </a:rPr>
              <a:t>es un tono de azul que tiene una luminosidad y saturación moderadas, se asemeja al color del cielo durante el </a:t>
            </a:r>
            <a:r>
              <a:rPr lang="es-NI" sz="1600" dirty="0" err="1">
                <a:latin typeface="Arial" panose="020B0604020202020204" pitchFamily="34" charset="0"/>
                <a:cs typeface="Arial" panose="020B0604020202020204" pitchFamily="34" charset="0"/>
              </a:rPr>
              <a:t>dia</a:t>
            </a:r>
            <a:r>
              <a:rPr lang="es-NI" sz="1600" dirty="0">
                <a:latin typeface="Arial" panose="020B0604020202020204" pitchFamily="34" charset="0"/>
                <a:cs typeface="Arial" panose="020B0604020202020204" pitchFamily="34" charset="0"/>
              </a:rPr>
              <a:t> o al agua clara. Es un color refrescante y calmante, a menudo asociado con la tranquilidad, la serenidad y la claridad.</a:t>
            </a:r>
          </a:p>
          <a:p>
            <a:pPr algn="just">
              <a:lnSpc>
                <a:spcPct val="150000"/>
              </a:lnSpc>
            </a:pPr>
            <a:r>
              <a:rPr lang="es-NI" sz="1600" b="1" dirty="0">
                <a:latin typeface="Arial" panose="020B0604020202020204" pitchFamily="34" charset="0"/>
                <a:cs typeface="Arial" panose="020B0604020202020204" pitchFamily="34" charset="0"/>
              </a:rPr>
              <a:t>El verde brillante </a:t>
            </a:r>
            <a:r>
              <a:rPr lang="es-NI" sz="1600" dirty="0">
                <a:latin typeface="Arial" panose="020B0604020202020204" pitchFamily="34" charset="0"/>
                <a:cs typeface="Arial" panose="020B0604020202020204" pitchFamily="34" charset="0"/>
              </a:rPr>
              <a:t>es un color vibrante y llamativo que evoca la frescura de la naturaleza en su máximo esplendor. Es un tono intenso y saturado que puede variar desde un verde lima brillante hasta un verde esmeralda resplandeciente. </a:t>
            </a:r>
          </a:p>
          <a:p>
            <a:pPr algn="just">
              <a:lnSpc>
                <a:spcPct val="150000"/>
              </a:lnSpc>
            </a:pPr>
            <a:r>
              <a:rPr lang="es-NI" sz="1600" b="1" dirty="0">
                <a:latin typeface="Arial" panose="020B0604020202020204" pitchFamily="34" charset="0"/>
                <a:cs typeface="Arial" panose="020B0604020202020204" pitchFamily="34" charset="0"/>
              </a:rPr>
              <a:t>El gris </a:t>
            </a:r>
            <a:r>
              <a:rPr lang="es-NI" sz="1600" dirty="0">
                <a:latin typeface="Arial" panose="020B0604020202020204" pitchFamily="34" charset="0"/>
                <a:cs typeface="Arial" panose="020B0604020202020204" pitchFamily="34" charset="0"/>
              </a:rPr>
              <a:t>es un color que se encuentra entre el blanco y el negro, el gris es un color versátil que se asocia comúnmente con la estabilidad. </a:t>
            </a:r>
          </a:p>
          <a:p>
            <a:pPr algn="just">
              <a:lnSpc>
                <a:spcPct val="150000"/>
              </a:lnSpc>
            </a:pPr>
            <a:r>
              <a:rPr lang="es-NI" sz="1600" b="1" dirty="0">
                <a:latin typeface="Arial" panose="020B0604020202020204" pitchFamily="34" charset="0"/>
                <a:cs typeface="Arial" panose="020B0604020202020204" pitchFamily="34" charset="0"/>
              </a:rPr>
              <a:t>El azul profundo </a:t>
            </a:r>
            <a:r>
              <a:rPr lang="es-NI" sz="1600" dirty="0">
                <a:latin typeface="Arial" panose="020B0604020202020204" pitchFamily="34" charset="0"/>
                <a:cs typeface="Arial" panose="020B0604020202020204" pitchFamily="34" charset="0"/>
              </a:rPr>
              <a:t>es un tono oscuro y rico que se asemeja al color del océano en sus profundidades mas remotas o al cielo nocturno despejado. El azul profundo puede tener cualidades misteriosas y reflexión.</a:t>
            </a:r>
          </a:p>
          <a:p>
            <a:pPr algn="just">
              <a:lnSpc>
                <a:spcPct val="150000"/>
              </a:lnSpc>
            </a:pPr>
            <a:r>
              <a:rPr lang="es-NI" sz="1600" b="1" dirty="0">
                <a:latin typeface="Arial" panose="020B0604020202020204" pitchFamily="34" charset="0"/>
                <a:cs typeface="Arial" panose="020B0604020202020204" pitchFamily="34" charset="0"/>
              </a:rPr>
              <a:t>Amarillo</a:t>
            </a:r>
            <a:r>
              <a:rPr lang="es-NI" sz="1600" dirty="0">
                <a:latin typeface="Arial" panose="020B0604020202020204" pitchFamily="34" charset="0"/>
                <a:cs typeface="Arial" panose="020B0604020202020204" pitchFamily="34" charset="0"/>
              </a:rPr>
              <a:t>  Este es un tono </a:t>
            </a:r>
            <a:r>
              <a:rPr lang="es-NI" sz="1600" dirty="0" err="1">
                <a:latin typeface="Arial" panose="020B0604020202020204" pitchFamily="34" charset="0"/>
                <a:cs typeface="Arial" panose="020B0604020202020204" pitchFamily="34" charset="0"/>
              </a:rPr>
              <a:t>calido</a:t>
            </a:r>
            <a:r>
              <a:rPr lang="es-NI" sz="1600" dirty="0">
                <a:latin typeface="Arial" panose="020B0604020202020204" pitchFamily="34" charset="0"/>
                <a:cs typeface="Arial" panose="020B0604020202020204" pitchFamily="34" charset="0"/>
              </a:rPr>
              <a:t> y brillante que transmite alegría, felicidad y vitalidad.</a:t>
            </a:r>
            <a:endParaRPr lang="es-NI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2C90A0E-2250-2006-5F7F-B60BC58F58F9}"/>
              </a:ext>
            </a:extLst>
          </p:cNvPr>
          <p:cNvSpPr txBox="1"/>
          <p:nvPr/>
        </p:nvSpPr>
        <p:spPr>
          <a:xfrm>
            <a:off x="75682" y="2441541"/>
            <a:ext cx="11990627" cy="44267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Paleta de colores </a:t>
            </a:r>
            <a:endParaRPr lang="es-NI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7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1919EA-AAB5-627A-566A-3C00450FD6CC}"/>
              </a:ext>
            </a:extLst>
          </p:cNvPr>
          <p:cNvSpPr/>
          <p:nvPr/>
        </p:nvSpPr>
        <p:spPr>
          <a:xfrm>
            <a:off x="0" y="0"/>
            <a:ext cx="12192000" cy="199675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tint val="66000"/>
                  <a:satMod val="160000"/>
                </a:schemeClr>
              </a:gs>
              <a:gs pos="0">
                <a:schemeClr val="bg1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5E4727E-4978-2963-6C03-EF7A98D8F6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4" y="595677"/>
            <a:ext cx="4073236" cy="960716"/>
          </a:xfrm>
          <a:prstGeom prst="rect">
            <a:avLst/>
          </a:prstGeom>
        </p:spPr>
      </p:pic>
      <p:pic>
        <p:nvPicPr>
          <p:cNvPr id="6" name="Imagen 5" descr="Texto&#10;&#10;Descripción generada automáticamente con confianza baja">
            <a:extLst>
              <a:ext uri="{FF2B5EF4-FFF2-40B4-BE49-F238E27FC236}">
                <a16:creationId xmlns:a16="http://schemas.microsoft.com/office/drawing/2014/main" id="{FEF2D2A3-5ADA-EF44-B96F-50A18E8CE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" y="262866"/>
            <a:ext cx="2555551" cy="143765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8376A00-D1F3-7EA2-F60A-B3B717446367}"/>
              </a:ext>
            </a:extLst>
          </p:cNvPr>
          <p:cNvSpPr/>
          <p:nvPr/>
        </p:nvSpPr>
        <p:spPr>
          <a:xfrm>
            <a:off x="10459616" y="-16685"/>
            <a:ext cx="1732384" cy="1996752"/>
          </a:xfrm>
          <a:prstGeom prst="rect">
            <a:avLst/>
          </a:prstGeom>
          <a:solidFill>
            <a:srgbClr val="E81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latin typeface="Algerian" panose="04020705040A02060702" pitchFamily="82" charset="0"/>
              </a:rPr>
              <a:t>5</a:t>
            </a:r>
            <a:endParaRPr lang="es-NI" sz="5400" dirty="0">
              <a:latin typeface="Algerian" panose="04020705040A02060702" pitchFamily="82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75682" y="2939960"/>
            <a:ext cx="12192000" cy="356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NI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NI" sz="1400" dirty="0">
                <a:latin typeface="Arial" panose="020B0604020202020204" pitchFamily="34" charset="0"/>
                <a:cs typeface="Arial" panose="020B0604020202020204" pitchFamily="34" charset="0"/>
              </a:rPr>
              <a:t>El videojuego Math adventure utiliza una paleta de colores cuidadosamente seleccionada</a:t>
            </a:r>
          </a:p>
          <a:p>
            <a:pPr algn="just">
              <a:lnSpc>
                <a:spcPct val="150000"/>
              </a:lnSpc>
            </a:pPr>
            <a:r>
              <a:rPr lang="es-NI" sz="1400" dirty="0">
                <a:latin typeface="Arial" panose="020B0604020202020204" pitchFamily="34" charset="0"/>
                <a:cs typeface="Arial" panose="020B0604020202020204" pitchFamily="34" charset="0"/>
              </a:rPr>
              <a:t>Para crear una experiencia visualmente estimulante y positiva para los jugadores de </a:t>
            </a:r>
          </a:p>
          <a:p>
            <a:pPr algn="just">
              <a:lnSpc>
                <a:spcPct val="150000"/>
              </a:lnSpc>
            </a:pPr>
            <a:r>
              <a:rPr lang="es-NI" sz="1400" dirty="0">
                <a:latin typeface="Arial" panose="020B0604020202020204" pitchFamily="34" charset="0"/>
                <a:cs typeface="Arial" panose="020B0604020202020204" pitchFamily="34" charset="0"/>
              </a:rPr>
              <a:t>Séptimo grado. </a:t>
            </a:r>
          </a:p>
          <a:p>
            <a:pPr algn="just">
              <a:lnSpc>
                <a:spcPct val="150000"/>
              </a:lnSpc>
            </a:pPr>
            <a:r>
              <a:rPr lang="es-NI" sz="1400" dirty="0">
                <a:latin typeface="Arial" panose="020B0604020202020204" pitchFamily="34" charset="0"/>
                <a:cs typeface="Arial" panose="020B0604020202020204" pitchFamily="34" charset="0"/>
              </a:rPr>
              <a:t>El fondo del juego es Background, en este se utiliza un tono </a:t>
            </a:r>
            <a:r>
              <a:rPr lang="es-NI" sz="1400" b="1" dirty="0">
                <a:latin typeface="Arial" panose="020B0604020202020204" pitchFamily="34" charset="0"/>
                <a:cs typeface="Arial" panose="020B0604020202020204" pitchFamily="34" charset="0"/>
              </a:rPr>
              <a:t>azul claro </a:t>
            </a:r>
            <a:r>
              <a:rPr lang="es-NI" sz="1400" dirty="0">
                <a:latin typeface="Arial" panose="020B0604020202020204" pitchFamily="34" charset="0"/>
                <a:cs typeface="Arial" panose="020B0604020202020204" pitchFamily="34" charset="0"/>
              </a:rPr>
              <a:t>y suave para el </a:t>
            </a:r>
          </a:p>
          <a:p>
            <a:pPr algn="just">
              <a:lnSpc>
                <a:spcPct val="150000"/>
              </a:lnSpc>
            </a:pPr>
            <a:r>
              <a:rPr lang="es-NI" sz="1400" dirty="0">
                <a:latin typeface="Arial" panose="020B0604020202020204" pitchFamily="34" charset="0"/>
                <a:cs typeface="Arial" panose="020B0604020202020204" pitchFamily="34" charset="0"/>
              </a:rPr>
              <a:t>Cielo, suele asociarse con cualidades como la tranquilidad, la serenidad </a:t>
            </a:r>
          </a:p>
          <a:p>
            <a:pPr algn="just">
              <a:lnSpc>
                <a:spcPct val="150000"/>
              </a:lnSpc>
            </a:pPr>
            <a:r>
              <a:rPr lang="es-NI" sz="1400" dirty="0">
                <a:latin typeface="Arial" panose="020B0604020202020204" pitchFamily="34" charset="0"/>
                <a:cs typeface="Arial" panose="020B0604020202020204" pitchFamily="34" charset="0"/>
              </a:rPr>
              <a:t> y la frescura. También puede evocar sensaciones de calma y claridad mental. En algunos contextos culturales, puede simbolizar pureza o limpieza.</a:t>
            </a:r>
          </a:p>
          <a:p>
            <a:pPr>
              <a:lnSpc>
                <a:spcPct val="150000"/>
              </a:lnSpc>
            </a:pPr>
            <a:r>
              <a:rPr lang="es-NI" sz="1400" dirty="0">
                <a:latin typeface="Arial" panose="020B0604020202020204" pitchFamily="34" charset="0"/>
                <a:cs typeface="Arial" panose="020B0604020202020204" pitchFamily="34" charset="0"/>
              </a:rPr>
              <a:t> Ambientes temáticos: Cada ambiente temático tiene su propia paleta de colores única que refleja su concepto y desafíos asociados. </a:t>
            </a:r>
            <a:r>
              <a:rPr lang="es-US" sz="1400" dirty="0">
                <a:latin typeface="Arial" panose="020B0604020202020204" pitchFamily="34" charset="0"/>
                <a:cs typeface="Arial" panose="020B0604020202020204" pitchFamily="34" charset="0"/>
              </a:rPr>
              <a:t>Mundo de las Sumas (Planeta Mathius) Se utilizan tonos de </a:t>
            </a:r>
            <a:r>
              <a:rPr lang="es-US" sz="1400" b="1" dirty="0">
                <a:latin typeface="Arial" panose="020B0604020202020204" pitchFamily="34" charset="0"/>
                <a:cs typeface="Arial" panose="020B0604020202020204" pitchFamily="34" charset="0"/>
              </a:rPr>
              <a:t>verde brillante </a:t>
            </a:r>
            <a:r>
              <a:rPr lang="es-US" sz="1400" dirty="0">
                <a:latin typeface="Arial" panose="020B0604020202020204" pitchFamily="34" charset="0"/>
                <a:cs typeface="Arial" panose="020B0604020202020204" pitchFamily="34" charset="0"/>
              </a:rPr>
              <a:t>para representar la naturaleza y la vitalidad. El verde </a:t>
            </a:r>
            <a:r>
              <a:rPr lang="es-NI" sz="1400" dirty="0">
                <a:latin typeface="Arial" panose="020B0604020202020204" pitchFamily="34" charset="0"/>
                <a:cs typeface="Arial" panose="020B0604020202020204" pitchFamily="34" charset="0"/>
              </a:rPr>
              <a:t>puede tener diferentes significados dependiendo el contexto. A menudo se asocia con la naturaleza, la frescura y la renovación. También puede representar la salud, la prosperidad y la seguridad. En algunos casos, se utiliza para simbolizar la juventud y la energía.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79FD810-F867-A662-22DF-9C36008B0964}"/>
              </a:ext>
            </a:extLst>
          </p:cNvPr>
          <p:cNvSpPr txBox="1"/>
          <p:nvPr/>
        </p:nvSpPr>
        <p:spPr>
          <a:xfrm>
            <a:off x="160256" y="2259618"/>
            <a:ext cx="11717785" cy="401479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NI" b="1" dirty="0">
                <a:latin typeface="Arial" panose="020B0604020202020204" pitchFamily="34" charset="0"/>
                <a:cs typeface="Arial" panose="020B0604020202020204" pitchFamily="34" charset="0"/>
              </a:rPr>
              <a:t>Significado de los colores.</a:t>
            </a:r>
          </a:p>
        </p:txBody>
      </p:sp>
    </p:spTree>
    <p:extLst>
      <p:ext uri="{BB962C8B-B14F-4D97-AF65-F5344CB8AC3E}">
        <p14:creationId xmlns:p14="http://schemas.microsoft.com/office/powerpoint/2010/main" val="146283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1919EA-AAB5-627A-566A-3C00450FD6CC}"/>
              </a:ext>
            </a:extLst>
          </p:cNvPr>
          <p:cNvSpPr/>
          <p:nvPr/>
        </p:nvSpPr>
        <p:spPr>
          <a:xfrm>
            <a:off x="0" y="0"/>
            <a:ext cx="12192000" cy="199675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tint val="66000"/>
                  <a:satMod val="160000"/>
                </a:schemeClr>
              </a:gs>
              <a:gs pos="0">
                <a:schemeClr val="bg1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u="sng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65E4727E-4978-2963-6C03-EF7A98D8F6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4" y="595677"/>
            <a:ext cx="4073236" cy="960716"/>
          </a:xfrm>
          <a:prstGeom prst="rect">
            <a:avLst/>
          </a:prstGeom>
        </p:spPr>
      </p:pic>
      <p:pic>
        <p:nvPicPr>
          <p:cNvPr id="6" name="Imagen 5" descr="Texto&#10;&#10;Descripción generada automáticamente con confianza baja">
            <a:extLst>
              <a:ext uri="{FF2B5EF4-FFF2-40B4-BE49-F238E27FC236}">
                <a16:creationId xmlns:a16="http://schemas.microsoft.com/office/drawing/2014/main" id="{FEF2D2A3-5ADA-EF44-B96F-50A18E8CE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" y="262866"/>
            <a:ext cx="2555551" cy="143765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8376A00-D1F3-7EA2-F60A-B3B717446367}"/>
              </a:ext>
            </a:extLst>
          </p:cNvPr>
          <p:cNvSpPr/>
          <p:nvPr/>
        </p:nvSpPr>
        <p:spPr>
          <a:xfrm>
            <a:off x="10459616" y="-16685"/>
            <a:ext cx="1732384" cy="1996752"/>
          </a:xfrm>
          <a:prstGeom prst="rect">
            <a:avLst/>
          </a:prstGeom>
          <a:solidFill>
            <a:srgbClr val="E81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latin typeface="Algerian" panose="04020705040A02060702" pitchFamily="82" charset="0"/>
              </a:rPr>
              <a:t>6</a:t>
            </a:r>
            <a:endParaRPr lang="es-NI" sz="5400" dirty="0">
              <a:latin typeface="Algerian" panose="04020705040A02060702" pitchFamily="82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9818" y="2056686"/>
            <a:ext cx="12022182" cy="457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US" sz="1400" b="1" dirty="0">
                <a:latin typeface="Arial" panose="020B0604020202020204" pitchFamily="34" charset="0"/>
                <a:cs typeface="Arial" panose="020B0604020202020204" pitchFamily="34" charset="0"/>
              </a:rPr>
              <a:t>El gris </a:t>
            </a:r>
            <a:r>
              <a:rPr lang="es-US" sz="1400" dirty="0">
                <a:latin typeface="Arial" panose="020B0604020202020204" pitchFamily="34" charset="0"/>
                <a:cs typeface="Arial" panose="020B0604020202020204" pitchFamily="34" charset="0"/>
              </a:rPr>
              <a:t>es un color que en general se asocia con la neutralidad, la sobriedad y la seriedad. También puede representar la estabilidad, la calma y la madurez. </a:t>
            </a:r>
          </a:p>
          <a:p>
            <a:pPr>
              <a:lnSpc>
                <a:spcPct val="150000"/>
              </a:lnSpc>
            </a:pPr>
            <a:r>
              <a:rPr lang="es-US" sz="1400" dirty="0">
                <a:latin typeface="Arial" panose="020B0604020202020204" pitchFamily="34" charset="0"/>
                <a:cs typeface="Arial" panose="020B0604020202020204" pitchFamily="34" charset="0"/>
              </a:rPr>
              <a:t> Mundo de las Multiplicaciones (Planeta Multiplix): Se utilizan tonos de </a:t>
            </a:r>
            <a:r>
              <a:rPr lang="es-US" sz="1400" b="1" dirty="0">
                <a:latin typeface="Arial" panose="020B0604020202020204" pitchFamily="34" charset="0"/>
                <a:cs typeface="Arial" panose="020B0604020202020204" pitchFamily="34" charset="0"/>
              </a:rPr>
              <a:t>amarillo</a:t>
            </a:r>
            <a:r>
              <a:rPr lang="es-US" sz="1400" dirty="0">
                <a:latin typeface="Arial" panose="020B0604020202020204" pitchFamily="34" charset="0"/>
                <a:cs typeface="Arial" panose="020B0604020202020204" pitchFamily="34" charset="0"/>
              </a:rPr>
              <a:t> brillante este se asocia con la alegría, la felicidad y la energía. Es un tono cálido y vibrante que puede evocar sensaciones de optimismo y vitalidad. Además este amarillo puede representar la creatividad, la juventud y la positividad</a:t>
            </a:r>
            <a:r>
              <a:rPr lang="es-NI" sz="1400" dirty="0">
                <a:latin typeface="Arial" panose="020B0604020202020204" pitchFamily="34" charset="0"/>
                <a:cs typeface="Arial" panose="020B0604020202020204" pitchFamily="34" charset="0"/>
              </a:rPr>
              <a:t>para los desafíos de multiplicación</a:t>
            </a:r>
            <a:r>
              <a:rPr lang="es-US" sz="1400" dirty="0">
                <a:latin typeface="Arial" panose="020B0604020202020204" pitchFamily="34" charset="0"/>
                <a:cs typeface="Arial" panose="020B0604020202020204" pitchFamily="34" charset="0"/>
              </a:rPr>
              <a:t>. El naranja </a:t>
            </a:r>
            <a:r>
              <a:rPr lang="es-NI" sz="1400" dirty="0">
                <a:latin typeface="Arial" panose="020B0604020202020204" pitchFamily="34" charset="0"/>
                <a:cs typeface="Arial" panose="020B0604020202020204" pitchFamily="34" charset="0"/>
              </a:rPr>
              <a:t>es un tono cálido y vibrante que se encuentra entre el rojo y el amarillo en el espectro de estos colores. </a:t>
            </a:r>
          </a:p>
          <a:p>
            <a:pPr>
              <a:lnSpc>
                <a:spcPct val="150000"/>
              </a:lnSpc>
            </a:pPr>
            <a:r>
              <a:rPr lang="es-US" sz="1400" dirty="0">
                <a:latin typeface="Arial" panose="020B0604020202020204" pitchFamily="34" charset="0"/>
                <a:cs typeface="Arial" panose="020B0604020202020204" pitchFamily="34" charset="0"/>
              </a:rPr>
              <a:t>Mundo de las Divisiones (Planeta </a:t>
            </a:r>
            <a:r>
              <a:rPr lang="es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Dividia</a:t>
            </a:r>
            <a:r>
              <a:rPr lang="es-US" sz="1400" dirty="0">
                <a:latin typeface="Arial" panose="020B0604020202020204" pitchFamily="34" charset="0"/>
                <a:cs typeface="Arial" panose="020B0604020202020204" pitchFamily="34" charset="0"/>
              </a:rPr>
              <a:t>): Se emplean tonos de </a:t>
            </a:r>
            <a:r>
              <a:rPr lang="es-US" sz="1400" b="1" dirty="0">
                <a:latin typeface="Arial" panose="020B0604020202020204" pitchFamily="34" charset="0"/>
                <a:cs typeface="Arial" panose="020B0604020202020204" pitchFamily="34" charset="0"/>
              </a:rPr>
              <a:t>azul profundo </a:t>
            </a:r>
            <a:r>
              <a:rPr lang="es-US" sz="1400" dirty="0">
                <a:latin typeface="Arial" panose="020B0604020202020204" pitchFamily="34" charset="0"/>
                <a:cs typeface="Arial" panose="020B0604020202020204" pitchFamily="34" charset="0"/>
              </a:rPr>
              <a:t>es un tono oscuro con sensaciones de calma y tranquilidad. Este tono se asocia con la inteligencia y verde oscuro para representar la profundidad y la exploración. El azul es un color que sugiere confianza y estabilidad, mientras que el </a:t>
            </a:r>
            <a:r>
              <a:rPr lang="es-US" sz="1400" b="1" dirty="0">
                <a:latin typeface="Arial" panose="020B0604020202020204" pitchFamily="34" charset="0"/>
                <a:cs typeface="Arial" panose="020B0604020202020204" pitchFamily="34" charset="0"/>
              </a:rPr>
              <a:t>verde oscuro </a:t>
            </a:r>
            <a:r>
              <a:rPr lang="es-NI" sz="1400" dirty="0">
                <a:latin typeface="Arial" panose="020B0604020202020204" pitchFamily="34" charset="0"/>
                <a:cs typeface="Arial" panose="020B0604020202020204" pitchFamily="34" charset="0"/>
              </a:rPr>
              <a:t>es un tono profundo y apagado, este color puede transmitir una sensación de calma y serenidad así también como una sensación de misterio y profundidad. </a:t>
            </a:r>
          </a:p>
          <a:p>
            <a:pPr>
              <a:lnSpc>
                <a:spcPct val="150000"/>
              </a:lnSpc>
            </a:pPr>
            <a:r>
              <a:rPr lang="es-US" sz="1400" dirty="0">
                <a:latin typeface="Arial" panose="020B0604020202020204" pitchFamily="34" charset="0"/>
                <a:cs typeface="Arial" panose="020B0604020202020204" pitchFamily="34" charset="0"/>
              </a:rPr>
              <a:t>Elementos de la interfaz de usuario: Los botones de control, los indicadores de puntuación y otros elementos de la interfaz de usuario se diseñan con colores contrastantes y vibrantes, como el amarillo, el verde y el azul claro, para facilitar la navegación y la interacción del jugador. En conjunto, esta paleta de colores basada en la psicología del color crea un ambiente visualmente atractivo y coherente que mejora la experiencia de juego y facilita el aprendizaje de operaciones matemáticas básicas en estudiantes de séptimo grado.</a:t>
            </a:r>
            <a:endParaRPr lang="es-N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64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1919EA-AAB5-627A-566A-3C00450FD6CC}"/>
              </a:ext>
            </a:extLst>
          </p:cNvPr>
          <p:cNvSpPr/>
          <p:nvPr/>
        </p:nvSpPr>
        <p:spPr>
          <a:xfrm>
            <a:off x="0" y="0"/>
            <a:ext cx="12192000" cy="1996752"/>
          </a:xfrm>
          <a:prstGeom prst="rect">
            <a:avLst/>
          </a:prstGeom>
          <a:gradFill flip="none" rotWithShape="1">
            <a:gsLst>
              <a:gs pos="100000">
                <a:schemeClr val="accent4">
                  <a:tint val="66000"/>
                  <a:satMod val="160000"/>
                </a:schemeClr>
              </a:gs>
              <a:gs pos="0">
                <a:schemeClr val="bg1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65E4727E-4978-2963-6C03-EF7A98D8F60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4" y="595677"/>
            <a:ext cx="4073236" cy="960716"/>
          </a:xfrm>
          <a:prstGeom prst="rect">
            <a:avLst/>
          </a:prstGeom>
        </p:spPr>
      </p:pic>
      <p:pic>
        <p:nvPicPr>
          <p:cNvPr id="18" name="Imagen 17" descr="Texto&#10;&#10;Descripción generada automáticamente con confianza baja">
            <a:extLst>
              <a:ext uri="{FF2B5EF4-FFF2-40B4-BE49-F238E27FC236}">
                <a16:creationId xmlns:a16="http://schemas.microsoft.com/office/drawing/2014/main" id="{FEF2D2A3-5ADA-EF44-B96F-50A18E8CE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" y="262866"/>
            <a:ext cx="2555551" cy="143765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D8376A00-D1F3-7EA2-F60A-B3B717446367}"/>
              </a:ext>
            </a:extLst>
          </p:cNvPr>
          <p:cNvSpPr/>
          <p:nvPr/>
        </p:nvSpPr>
        <p:spPr>
          <a:xfrm>
            <a:off x="10459616" y="-16685"/>
            <a:ext cx="1732384" cy="1996752"/>
          </a:xfrm>
          <a:prstGeom prst="rect">
            <a:avLst/>
          </a:prstGeom>
          <a:solidFill>
            <a:srgbClr val="E81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>
                <a:latin typeface="Algerian" panose="04020705040A02060702" pitchFamily="82" charset="0"/>
              </a:rPr>
              <a:t>9</a:t>
            </a:r>
            <a:endParaRPr lang="es-NI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54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771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Algerian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lab3606pc4eah</dc:creator>
  <cp:lastModifiedBy>Usuario de Windows</cp:lastModifiedBy>
  <cp:revision>27</cp:revision>
  <dcterms:created xsi:type="dcterms:W3CDTF">2024-04-24T17:19:34Z</dcterms:created>
  <dcterms:modified xsi:type="dcterms:W3CDTF">2024-05-04T00:32:00Z</dcterms:modified>
</cp:coreProperties>
</file>