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2398550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FC1FEF-B3BA-402E-A39B-5990138C5B50}" type="datetimeFigureOut">
              <a:rPr lang="es-CU" smtClean="0"/>
              <a:t>6/6/2023</a:t>
            </a:fld>
            <a:endParaRPr lang="es-CU"/>
          </a:p>
        </p:txBody>
      </p:sp>
      <p:sp>
        <p:nvSpPr>
          <p:cNvPr id="6" name="Footer Placeholder 5"/>
          <p:cNvSpPr>
            <a:spLocks noGrp="1"/>
          </p:cNvSpPr>
          <p:nvPr>
            <p:ph type="ftr" sz="quarter" idx="11"/>
          </p:nvPr>
        </p:nvSpPr>
        <p:spPr/>
        <p:txBody>
          <a:bodyPr/>
          <a:lstStyle/>
          <a:p>
            <a:endParaRPr lang="es-CU"/>
          </a:p>
        </p:txBody>
      </p:sp>
      <p:sp>
        <p:nvSpPr>
          <p:cNvPr id="7" name="Slide Number Placeholder 6"/>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3140751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2475245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2478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3690153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4"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2261187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4"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3579296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283142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586381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1511903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4"/>
          <p:cNvSpPr>
            <a:spLocks noGrp="1"/>
          </p:cNvSpPr>
          <p:nvPr>
            <p:ph type="ftr" sz="quarter" idx="11"/>
          </p:nvPr>
        </p:nvSpPr>
        <p:spPr/>
        <p:txBody>
          <a:bodyPr/>
          <a:lstStyle/>
          <a:p>
            <a:endParaRPr lang="es-CU"/>
          </a:p>
        </p:txBody>
      </p:sp>
      <p:sp>
        <p:nvSpPr>
          <p:cNvPr id="6" name="Slide Number Placeholder 5"/>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1130224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FC1FEF-B3BA-402E-A39B-5990138C5B50}" type="datetimeFigureOut">
              <a:rPr lang="es-CU" smtClean="0"/>
              <a:t>6/6/2023</a:t>
            </a:fld>
            <a:endParaRPr lang="es-CU"/>
          </a:p>
        </p:txBody>
      </p:sp>
      <p:sp>
        <p:nvSpPr>
          <p:cNvPr id="6" name="Footer Placeholder 5"/>
          <p:cNvSpPr>
            <a:spLocks noGrp="1"/>
          </p:cNvSpPr>
          <p:nvPr>
            <p:ph type="ftr" sz="quarter" idx="11"/>
          </p:nvPr>
        </p:nvSpPr>
        <p:spPr/>
        <p:txBody>
          <a:bodyPr/>
          <a:lstStyle/>
          <a:p>
            <a:endParaRPr lang="es-CU"/>
          </a:p>
        </p:txBody>
      </p:sp>
      <p:sp>
        <p:nvSpPr>
          <p:cNvPr id="7" name="Slide Number Placeholder 6"/>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567177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FC1FEF-B3BA-402E-A39B-5990138C5B50}" type="datetimeFigureOut">
              <a:rPr lang="es-CU" smtClean="0"/>
              <a:t>6/6/2023</a:t>
            </a:fld>
            <a:endParaRPr lang="es-CU"/>
          </a:p>
        </p:txBody>
      </p:sp>
      <p:sp>
        <p:nvSpPr>
          <p:cNvPr id="8" name="Footer Placeholder 7"/>
          <p:cNvSpPr>
            <a:spLocks noGrp="1"/>
          </p:cNvSpPr>
          <p:nvPr>
            <p:ph type="ftr" sz="quarter" idx="11"/>
          </p:nvPr>
        </p:nvSpPr>
        <p:spPr/>
        <p:txBody>
          <a:bodyPr/>
          <a:lstStyle/>
          <a:p>
            <a:endParaRPr lang="es-CU"/>
          </a:p>
        </p:txBody>
      </p:sp>
      <p:sp>
        <p:nvSpPr>
          <p:cNvPr id="9" name="Slide Number Placeholder 8"/>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235330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3"/>
          <p:cNvSpPr>
            <a:spLocks noGrp="1"/>
          </p:cNvSpPr>
          <p:nvPr>
            <p:ph type="ftr" sz="quarter" idx="11"/>
          </p:nvPr>
        </p:nvSpPr>
        <p:spPr/>
        <p:txBody>
          <a:bodyPr/>
          <a:lstStyle/>
          <a:p>
            <a:endParaRPr lang="es-CU"/>
          </a:p>
        </p:txBody>
      </p:sp>
      <p:sp>
        <p:nvSpPr>
          <p:cNvPr id="6" name="Slide Number Placeholder 4"/>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3050991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2"/>
          <p:cNvSpPr>
            <a:spLocks noGrp="1"/>
          </p:cNvSpPr>
          <p:nvPr>
            <p:ph type="ftr" sz="quarter" idx="11"/>
          </p:nvPr>
        </p:nvSpPr>
        <p:spPr/>
        <p:txBody>
          <a:bodyPr/>
          <a:lstStyle/>
          <a:p>
            <a:endParaRPr lang="es-CU"/>
          </a:p>
        </p:txBody>
      </p:sp>
      <p:sp>
        <p:nvSpPr>
          <p:cNvPr id="6" name="Slide Number Placeholder 3"/>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2644622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ECFC1FEF-B3BA-402E-A39B-5990138C5B50}" type="datetimeFigureOut">
              <a:rPr lang="es-CU" smtClean="0"/>
              <a:t>6/6/2023</a:t>
            </a:fld>
            <a:endParaRPr lang="es-CU"/>
          </a:p>
        </p:txBody>
      </p:sp>
      <p:sp>
        <p:nvSpPr>
          <p:cNvPr id="5" name="Footer Placeholder 5"/>
          <p:cNvSpPr>
            <a:spLocks noGrp="1"/>
          </p:cNvSpPr>
          <p:nvPr>
            <p:ph type="ftr" sz="quarter" idx="11"/>
          </p:nvPr>
        </p:nvSpPr>
        <p:spPr/>
        <p:txBody>
          <a:bodyPr/>
          <a:lstStyle/>
          <a:p>
            <a:endParaRPr lang="es-CU"/>
          </a:p>
        </p:txBody>
      </p:sp>
      <p:sp>
        <p:nvSpPr>
          <p:cNvPr id="6" name="Slide Number Placeholder 6"/>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1120979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FC1FEF-B3BA-402E-A39B-5990138C5B50}" type="datetimeFigureOut">
              <a:rPr lang="es-CU" smtClean="0"/>
              <a:t>6/6/2023</a:t>
            </a:fld>
            <a:endParaRPr lang="es-CU"/>
          </a:p>
        </p:txBody>
      </p:sp>
      <p:sp>
        <p:nvSpPr>
          <p:cNvPr id="6" name="Footer Placeholder 5"/>
          <p:cNvSpPr>
            <a:spLocks noGrp="1"/>
          </p:cNvSpPr>
          <p:nvPr>
            <p:ph type="ftr" sz="quarter" idx="11"/>
          </p:nvPr>
        </p:nvSpPr>
        <p:spPr/>
        <p:txBody>
          <a:bodyPr/>
          <a:lstStyle/>
          <a:p>
            <a:endParaRPr lang="es-CU"/>
          </a:p>
        </p:txBody>
      </p:sp>
      <p:sp>
        <p:nvSpPr>
          <p:cNvPr id="7" name="Slide Number Placeholder 6"/>
          <p:cNvSpPr>
            <a:spLocks noGrp="1"/>
          </p:cNvSpPr>
          <p:nvPr>
            <p:ph type="sldNum" sz="quarter" idx="12"/>
          </p:nvPr>
        </p:nvSpPr>
        <p:spPr/>
        <p:txBody>
          <a:bodyPr/>
          <a:lstStyle/>
          <a:p>
            <a:fld id="{D1BACF05-6595-4C59-8F7C-D02FE77FEC8A}" type="slidenum">
              <a:rPr lang="es-CU" smtClean="0"/>
              <a:t>‹Nº›</a:t>
            </a:fld>
            <a:endParaRPr lang="es-CU"/>
          </a:p>
        </p:txBody>
      </p:sp>
    </p:spTree>
    <p:extLst>
      <p:ext uri="{BB962C8B-B14F-4D97-AF65-F5344CB8AC3E}">
        <p14:creationId xmlns:p14="http://schemas.microsoft.com/office/powerpoint/2010/main" val="52278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FC1FEF-B3BA-402E-A39B-5990138C5B50}" type="datetimeFigureOut">
              <a:rPr lang="es-CU" smtClean="0"/>
              <a:t>6/6/2023</a:t>
            </a:fld>
            <a:endParaRPr lang="es-C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1BACF05-6595-4C59-8F7C-D02FE77FEC8A}" type="slidenum">
              <a:rPr lang="es-CU" smtClean="0"/>
              <a:t>‹Nº›</a:t>
            </a:fld>
            <a:endParaRPr lang="es-CU"/>
          </a:p>
        </p:txBody>
      </p:sp>
    </p:spTree>
    <p:extLst>
      <p:ext uri="{BB962C8B-B14F-4D97-AF65-F5344CB8AC3E}">
        <p14:creationId xmlns:p14="http://schemas.microsoft.com/office/powerpoint/2010/main" val="195779559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9586331-E859-4EEE-9A5C-DAF8ACD731C4}"/>
              </a:ext>
            </a:extLst>
          </p:cNvPr>
          <p:cNvSpPr txBox="1"/>
          <p:nvPr/>
        </p:nvSpPr>
        <p:spPr>
          <a:xfrm>
            <a:off x="1669774" y="357809"/>
            <a:ext cx="7779026" cy="1325556"/>
          </a:xfrm>
          <a:prstGeom prst="rect">
            <a:avLst/>
          </a:prstGeom>
          <a:noFill/>
        </p:spPr>
        <p:txBody>
          <a:bodyPr wrap="square" rtlCol="0">
            <a:spAutoFit/>
          </a:bodyPr>
          <a:lstStyle/>
          <a:p>
            <a:pPr algn="ctr">
              <a:lnSpc>
                <a:spcPct val="115000"/>
              </a:lnSpc>
              <a:spcAft>
                <a:spcPts val="1000"/>
              </a:spcAft>
            </a:pPr>
            <a:r>
              <a:rPr lang="es-ES" sz="3600" b="1" dirty="0">
                <a:effectLst/>
                <a:latin typeface="+mj-lt"/>
                <a:ea typeface="Calibri" panose="020F0502020204030204" pitchFamily="34" charset="0"/>
                <a:cs typeface="Times New Roman" panose="02020603050405020304" pitchFamily="18" charset="0"/>
              </a:rPr>
              <a:t>Trabajo de Curso de Sistemas de Bases de Datos I</a:t>
            </a:r>
            <a:endParaRPr lang="es-CU" sz="3600" dirty="0">
              <a:effectLst/>
              <a:latin typeface="+mj-lt"/>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8C8BCE3-9D25-4E5D-802F-F3B23FB95D55}"/>
              </a:ext>
            </a:extLst>
          </p:cNvPr>
          <p:cNvSpPr txBox="1"/>
          <p:nvPr/>
        </p:nvSpPr>
        <p:spPr>
          <a:xfrm flipH="1">
            <a:off x="1941443" y="2339575"/>
            <a:ext cx="7235688" cy="1675267"/>
          </a:xfrm>
          <a:prstGeom prst="rect">
            <a:avLst/>
          </a:prstGeom>
          <a:noFill/>
        </p:spPr>
        <p:txBody>
          <a:bodyPr wrap="square" rtlCol="0">
            <a:spAutoFit/>
          </a:bodyPr>
          <a:lstStyle/>
          <a:p>
            <a:pPr algn="ctr">
              <a:lnSpc>
                <a:spcPct val="115000"/>
              </a:lnSpc>
              <a:spcAft>
                <a:spcPts val="1000"/>
              </a:spcAft>
            </a:pPr>
            <a:r>
              <a:rPr lang="es-ES" sz="2800" dirty="0">
                <a:effectLst/>
                <a:latin typeface="+mj-lt"/>
                <a:ea typeface="Calibri" panose="020F0502020204030204" pitchFamily="34" charset="0"/>
                <a:cs typeface="Times New Roman" panose="02020603050405020304" pitchFamily="18" charset="0"/>
              </a:rPr>
              <a:t>Autores:</a:t>
            </a:r>
            <a:br>
              <a:rPr lang="es-ES" sz="2800" dirty="0">
                <a:effectLst/>
                <a:latin typeface="+mj-lt"/>
                <a:ea typeface="Calibri" panose="020F0502020204030204" pitchFamily="34" charset="0"/>
                <a:cs typeface="Times New Roman" panose="02020603050405020304" pitchFamily="18" charset="0"/>
              </a:rPr>
            </a:br>
            <a:r>
              <a:rPr lang="es-ES" sz="2800" dirty="0">
                <a:effectLst/>
                <a:latin typeface="+mj-lt"/>
                <a:ea typeface="Calibri" panose="020F0502020204030204" pitchFamily="34" charset="0"/>
                <a:cs typeface="Times New Roman" panose="02020603050405020304" pitchFamily="18" charset="0"/>
              </a:rPr>
              <a:t>Dariel Antonio Ortega Sorzano</a:t>
            </a:r>
            <a:endParaRPr lang="es-CU" sz="2800" dirty="0">
              <a:effectLst/>
              <a:latin typeface="+mj-lt"/>
              <a:ea typeface="Calibri" panose="020F0502020204030204" pitchFamily="34" charset="0"/>
              <a:cs typeface="Times New Roman" panose="02020603050405020304" pitchFamily="18" charset="0"/>
            </a:endParaRPr>
          </a:p>
          <a:p>
            <a:pPr algn="ctr">
              <a:lnSpc>
                <a:spcPct val="115000"/>
              </a:lnSpc>
              <a:spcAft>
                <a:spcPts val="1000"/>
              </a:spcAft>
            </a:pPr>
            <a:r>
              <a:rPr lang="es-ES" sz="2800" dirty="0">
                <a:effectLst/>
                <a:latin typeface="+mj-lt"/>
                <a:ea typeface="Calibri" panose="020F0502020204030204" pitchFamily="34" charset="0"/>
                <a:cs typeface="Times New Roman" panose="02020603050405020304" pitchFamily="18" charset="0"/>
              </a:rPr>
              <a:t>Noila Liliam Lendes Castellanos</a:t>
            </a:r>
            <a:endParaRPr lang="es-CU" sz="2800" dirty="0">
              <a:effectLst/>
              <a:latin typeface="+mj-lt"/>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853313B3-E2D0-433E-870F-E559A6432112}"/>
              </a:ext>
            </a:extLst>
          </p:cNvPr>
          <p:cNvSpPr txBox="1"/>
          <p:nvPr/>
        </p:nvSpPr>
        <p:spPr>
          <a:xfrm flipH="1">
            <a:off x="3014869" y="4014842"/>
            <a:ext cx="5088834" cy="1045094"/>
          </a:xfrm>
          <a:prstGeom prst="rect">
            <a:avLst/>
          </a:prstGeom>
          <a:noFill/>
        </p:spPr>
        <p:txBody>
          <a:bodyPr wrap="square" rtlCol="0">
            <a:spAutoFit/>
          </a:bodyPr>
          <a:lstStyle/>
          <a:p>
            <a:pPr algn="ctr">
              <a:lnSpc>
                <a:spcPct val="115000"/>
              </a:lnSpc>
              <a:spcAft>
                <a:spcPts val="1000"/>
              </a:spcAft>
            </a:pPr>
            <a:r>
              <a:rPr lang="es-ES" sz="2400" dirty="0">
                <a:effectLst/>
                <a:latin typeface="+mj-lt"/>
                <a:ea typeface="Calibri" panose="020F0502020204030204" pitchFamily="34" charset="0"/>
                <a:cs typeface="Times New Roman" panose="02020603050405020304" pitchFamily="18" charset="0"/>
              </a:rPr>
              <a:t>Tutor:</a:t>
            </a:r>
            <a:endParaRPr lang="es-CU" sz="2400" dirty="0">
              <a:effectLst/>
              <a:latin typeface="+mj-lt"/>
              <a:ea typeface="Calibri" panose="020F0502020204030204" pitchFamily="34" charset="0"/>
              <a:cs typeface="Times New Roman" panose="02020603050405020304" pitchFamily="18" charset="0"/>
            </a:endParaRPr>
          </a:p>
          <a:p>
            <a:pPr algn="ctr">
              <a:lnSpc>
                <a:spcPct val="115000"/>
              </a:lnSpc>
              <a:spcAft>
                <a:spcPts val="1000"/>
              </a:spcAft>
            </a:pPr>
            <a:r>
              <a:rPr lang="es-ES" sz="2400" dirty="0">
                <a:effectLst/>
                <a:latin typeface="+mj-lt"/>
                <a:ea typeface="Calibri" panose="020F0502020204030204" pitchFamily="34" charset="0"/>
                <a:cs typeface="Times New Roman" panose="02020603050405020304" pitchFamily="18" charset="0"/>
              </a:rPr>
              <a:t>Dr. C. Yamilis Fernández Pérez, Ing</a:t>
            </a:r>
            <a:r>
              <a:rPr lang="es-ES" sz="2400" dirty="0">
                <a:effectLst/>
                <a:latin typeface="Calibri" panose="020F0502020204030204" pitchFamily="34" charset="0"/>
                <a:ea typeface="Calibri" panose="020F0502020204030204" pitchFamily="34" charset="0"/>
                <a:cs typeface="Times New Roman" panose="02020603050405020304" pitchFamily="18" charset="0"/>
              </a:rPr>
              <a:t>.</a:t>
            </a:r>
            <a:endParaRPr lang="es-C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3980E809-1952-410C-AA25-33852E1E5E28}"/>
              </a:ext>
            </a:extLst>
          </p:cNvPr>
          <p:cNvSpPr txBox="1"/>
          <p:nvPr/>
        </p:nvSpPr>
        <p:spPr>
          <a:xfrm flipH="1">
            <a:off x="4078024" y="5454911"/>
            <a:ext cx="3174559" cy="1539909"/>
          </a:xfrm>
          <a:prstGeom prst="rect">
            <a:avLst/>
          </a:prstGeom>
          <a:noFill/>
        </p:spPr>
        <p:txBody>
          <a:bodyPr wrap="square" rtlCol="0">
            <a:spAutoFit/>
          </a:bodyPr>
          <a:lstStyle/>
          <a:p>
            <a:pPr algn="ctr">
              <a:lnSpc>
                <a:spcPct val="115000"/>
              </a:lnSpc>
              <a:spcAft>
                <a:spcPts val="1000"/>
              </a:spcAft>
            </a:pPr>
            <a:r>
              <a:rPr lang="es-ES" sz="1800" b="1" dirty="0">
                <a:effectLst/>
                <a:latin typeface="Arial" panose="020B0604020202020204" pitchFamily="34" charset="0"/>
                <a:ea typeface="Calibri" panose="020F0502020204030204" pitchFamily="34" charset="0"/>
                <a:cs typeface="Times New Roman" panose="02020603050405020304" pitchFamily="18" charset="0"/>
              </a:rPr>
              <a:t>La Habana, Junio 2023</a:t>
            </a:r>
            <a:endParaRPr lang="es-C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s-ES" sz="1800" b="1" dirty="0">
                <a:effectLst/>
                <a:latin typeface="Arial" panose="020B0604020202020204" pitchFamily="34" charset="0"/>
                <a:ea typeface="Calibri" panose="020F0502020204030204" pitchFamily="34" charset="0"/>
                <a:cs typeface="Times New Roman" panose="02020603050405020304" pitchFamily="18" charset="0"/>
              </a:rPr>
              <a:t>“Año 65 de la Revolución”</a:t>
            </a:r>
            <a:endParaRPr lang="es-CU" sz="1800" dirty="0">
              <a:effectLst/>
              <a:latin typeface="Calibri" panose="020F0502020204030204" pitchFamily="34" charset="0"/>
              <a:ea typeface="Calibri" panose="020F0502020204030204" pitchFamily="34" charset="0"/>
              <a:cs typeface="Times New Roman" panose="02020603050405020304" pitchFamily="18" charset="0"/>
            </a:endParaRPr>
          </a:p>
          <a:p>
            <a:br>
              <a:rPr lang="es-ES" sz="1800" b="1" dirty="0">
                <a:effectLst/>
                <a:latin typeface="Arial" panose="020B0604020202020204" pitchFamily="34" charset="0"/>
                <a:ea typeface="Calibri" panose="020F0502020204030204" pitchFamily="34" charset="0"/>
              </a:rPr>
            </a:br>
            <a:endParaRPr lang="es-CU" dirty="0"/>
          </a:p>
        </p:txBody>
      </p:sp>
    </p:spTree>
    <p:extLst>
      <p:ext uri="{BB962C8B-B14F-4D97-AF65-F5344CB8AC3E}">
        <p14:creationId xmlns:p14="http://schemas.microsoft.com/office/powerpoint/2010/main" val="3713401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E6ACF1-0C5E-43E4-A030-9D516D8845CB}"/>
              </a:ext>
            </a:extLst>
          </p:cNvPr>
          <p:cNvSpPr>
            <a:spLocks noGrp="1"/>
          </p:cNvSpPr>
          <p:nvPr>
            <p:ph idx="1"/>
          </p:nvPr>
        </p:nvSpPr>
        <p:spPr>
          <a:xfrm>
            <a:off x="202166" y="1056276"/>
            <a:ext cx="10929660" cy="4745447"/>
          </a:xfrm>
        </p:spPr>
        <p:txBody>
          <a:bodyPr/>
          <a:lstStyle/>
          <a:p>
            <a:pPr algn="just"/>
            <a:r>
              <a:rPr lang="es-CU" sz="2800" dirty="0">
                <a:effectLst/>
                <a:ea typeface="Times New Roman" panose="02020603050405020304" pitchFamily="18" charset="0"/>
              </a:rPr>
              <a:t>se utilizó el sitio web </a:t>
            </a:r>
            <a:r>
              <a:rPr lang="es-CU" sz="2800" dirty="0" err="1">
                <a:effectLst/>
                <a:ea typeface="Times New Roman" panose="02020603050405020304" pitchFamily="18" charset="0"/>
              </a:rPr>
              <a:t>Mockaroo</a:t>
            </a:r>
            <a:r>
              <a:rPr lang="es-CU" sz="2800" dirty="0">
                <a:ea typeface="Times New Roman" panose="02020603050405020304" pitchFamily="18" charset="0"/>
              </a:rPr>
              <a:t> para poblar la base de datos ,</a:t>
            </a:r>
            <a:r>
              <a:rPr lang="es-ES" sz="2800" dirty="0">
                <a:ea typeface="Times New Roman" panose="02020603050405020304" pitchFamily="18" charset="0"/>
              </a:rPr>
              <a:t>e</a:t>
            </a:r>
            <a:r>
              <a:rPr lang="es-ES" sz="2800" dirty="0">
                <a:effectLst/>
                <a:ea typeface="Calibri" panose="020F0502020204030204" pitchFamily="34" charset="0"/>
              </a:rPr>
              <a:t>n primer lugar, se establecieron los esquemas de datos para cada tabla de la base de datos, definiendo los campos y los tipos de datos correspondientes .</a:t>
            </a:r>
            <a:r>
              <a:rPr lang="es-CU" sz="2800" dirty="0">
                <a:effectLst/>
                <a:ea typeface="Times New Roman" panose="02020603050405020304" pitchFamily="18" charset="0"/>
              </a:rPr>
              <a:t>Utilizando </a:t>
            </a:r>
            <a:r>
              <a:rPr lang="es-CU" sz="2800" dirty="0" err="1">
                <a:effectLst/>
                <a:ea typeface="Times New Roman" panose="02020603050405020304" pitchFamily="18" charset="0"/>
              </a:rPr>
              <a:t>Mockaroo</a:t>
            </a:r>
            <a:r>
              <a:rPr lang="es-CU" sz="2800" dirty="0">
                <a:effectLst/>
                <a:ea typeface="Times New Roman" panose="02020603050405020304" pitchFamily="18" charset="0"/>
              </a:rPr>
              <a:t>, se generaron datos realistas y diversificados para cada tabla, prestando especial atención a aspectos como nombres, </a:t>
            </a:r>
            <a:r>
              <a:rPr lang="es-CU" sz="2800" dirty="0" err="1">
                <a:ea typeface="Times New Roman" panose="02020603050405020304" pitchFamily="18" charset="0"/>
              </a:rPr>
              <a:t>f</a:t>
            </a:r>
            <a:r>
              <a:rPr lang="es-CU" sz="2800" dirty="0" err="1">
                <a:effectLst/>
                <a:ea typeface="Times New Roman" panose="02020603050405020304" pitchFamily="18" charset="0"/>
              </a:rPr>
              <a:t>echas,provincias</a:t>
            </a:r>
            <a:r>
              <a:rPr lang="es-CU" sz="2800" dirty="0">
                <a:effectLst/>
                <a:ea typeface="Times New Roman" panose="02020603050405020304" pitchFamily="18" charset="0"/>
              </a:rPr>
              <a:t>, entre otros, en todas las tablas relevantes.</a:t>
            </a:r>
          </a:p>
          <a:p>
            <a:endParaRPr lang="es-CU" sz="1800" dirty="0">
              <a:effectLst/>
              <a:latin typeface="Times New Roman" panose="02020603050405020304" pitchFamily="18" charset="0"/>
              <a:ea typeface="Times New Roman" panose="02020603050405020304" pitchFamily="18" charset="0"/>
            </a:endParaRPr>
          </a:p>
          <a:p>
            <a:endParaRPr lang="es-CU" dirty="0"/>
          </a:p>
        </p:txBody>
      </p:sp>
    </p:spTree>
    <p:extLst>
      <p:ext uri="{BB962C8B-B14F-4D97-AF65-F5344CB8AC3E}">
        <p14:creationId xmlns:p14="http://schemas.microsoft.com/office/powerpoint/2010/main" val="4087476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3367BD-8279-4D72-8A37-DF0643EEFE46}"/>
              </a:ext>
            </a:extLst>
          </p:cNvPr>
          <p:cNvSpPr>
            <a:spLocks noGrp="1"/>
          </p:cNvSpPr>
          <p:nvPr>
            <p:ph idx="1"/>
          </p:nvPr>
        </p:nvSpPr>
        <p:spPr>
          <a:xfrm>
            <a:off x="366125" y="1059004"/>
            <a:ext cx="11459750" cy="3287709"/>
          </a:xfrm>
        </p:spPr>
        <p:txBody>
          <a:bodyPr>
            <a:normAutofit lnSpcReduction="10000"/>
          </a:bodyPr>
          <a:lstStyle/>
          <a:p>
            <a:r>
              <a:rPr lang="es-ES" sz="3200" b="1" dirty="0">
                <a:latin typeface="+mn-lt"/>
              </a:rPr>
              <a:t>Principales vistas</a:t>
            </a:r>
            <a:br>
              <a:rPr lang="es-ES" sz="3200" b="1" dirty="0">
                <a:latin typeface="+mn-lt"/>
              </a:rPr>
            </a:br>
            <a:endParaRPr lang="es-ES" sz="3200" b="1" dirty="0">
              <a:latin typeface="+mn-lt"/>
            </a:endParaRPr>
          </a:p>
          <a:p>
            <a:pPr algn="just"/>
            <a:r>
              <a:rPr lang="es-ES_tradnl" sz="2800" dirty="0" err="1">
                <a:effectLst/>
                <a:latin typeface="+mn-lt"/>
                <a:ea typeface="Calibri" panose="020F0502020204030204" pitchFamily="34" charset="0"/>
              </a:rPr>
              <a:t>reporte_ventas_cliente</a:t>
            </a:r>
            <a:r>
              <a:rPr lang="es-ES_tradnl" sz="2800" dirty="0">
                <a:effectLst/>
                <a:latin typeface="+mn-lt"/>
                <a:ea typeface="Calibri" panose="020F0502020204030204" pitchFamily="34" charset="0"/>
              </a:rPr>
              <a:t>:</a:t>
            </a:r>
            <a:r>
              <a:rPr lang="es-ES" sz="2800" dirty="0">
                <a:latin typeface="+mn-lt"/>
              </a:rPr>
              <a:t>muestra una lista de ventas con información relacionada al cliente y a los formatos. Los campos que se muestran en la vista son:</a:t>
            </a:r>
            <a:r>
              <a:rPr lang="es-ES_tradnl" sz="2800" dirty="0">
                <a:effectLst/>
                <a:latin typeface="+mn-lt"/>
                <a:ea typeface="Calibri" panose="020F0502020204030204" pitchFamily="34" charset="0"/>
              </a:rPr>
              <a:t> </a:t>
            </a:r>
            <a:br>
              <a:rPr lang="es-ES_tradnl" sz="2800" dirty="0">
                <a:effectLst/>
                <a:latin typeface="+mn-lt"/>
                <a:ea typeface="Calibri" panose="020F0502020204030204" pitchFamily="34" charset="0"/>
              </a:rPr>
            </a:br>
            <a:r>
              <a:rPr lang="es-ES_tradnl" sz="2800" dirty="0">
                <a:effectLst/>
                <a:latin typeface="+mn-lt"/>
                <a:ea typeface="Calibri" panose="020F0502020204030204" pitchFamily="34" charset="0"/>
              </a:rPr>
              <a:t>nombre del cliente, el envase del formato, el sabor, si es concentrado o no y la cantidad vendida</a:t>
            </a:r>
            <a:endParaRPr lang="es-CU" sz="2800" b="1" dirty="0">
              <a:latin typeface="+mn-lt"/>
            </a:endParaRPr>
          </a:p>
        </p:txBody>
      </p:sp>
    </p:spTree>
    <p:extLst>
      <p:ext uri="{BB962C8B-B14F-4D97-AF65-F5344CB8AC3E}">
        <p14:creationId xmlns:p14="http://schemas.microsoft.com/office/powerpoint/2010/main" val="2828209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98EC3B4-3D80-43A1-9270-257810935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96" y="777529"/>
            <a:ext cx="9144000" cy="4934157"/>
          </a:xfrm>
          <a:prstGeom prst="rect">
            <a:avLst/>
          </a:prstGeom>
        </p:spPr>
      </p:pic>
    </p:spTree>
    <p:extLst>
      <p:ext uri="{BB962C8B-B14F-4D97-AF65-F5344CB8AC3E}">
        <p14:creationId xmlns:p14="http://schemas.microsoft.com/office/powerpoint/2010/main" val="4232281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B4D279-A094-4A03-A897-DF731CDA07CF}"/>
              </a:ext>
            </a:extLst>
          </p:cNvPr>
          <p:cNvSpPr>
            <a:spLocks noGrp="1"/>
          </p:cNvSpPr>
          <p:nvPr>
            <p:ph idx="1"/>
          </p:nvPr>
        </p:nvSpPr>
        <p:spPr>
          <a:xfrm>
            <a:off x="374442" y="1331259"/>
            <a:ext cx="10638114" cy="4195481"/>
          </a:xfrm>
        </p:spPr>
        <p:txBody>
          <a:bodyPr/>
          <a:lstStyle/>
          <a:p>
            <a:pPr algn="just"/>
            <a:r>
              <a:rPr lang="es-CU" sz="2800" dirty="0" err="1">
                <a:effectLst/>
                <a:latin typeface="+mn-lt"/>
                <a:ea typeface="Calibri" panose="020F0502020204030204" pitchFamily="34" charset="0"/>
              </a:rPr>
              <a:t>reporte_ventas_fabrica</a:t>
            </a:r>
            <a:r>
              <a:rPr lang="es-CU" sz="2800" dirty="0">
                <a:effectLst/>
                <a:latin typeface="+mn-lt"/>
                <a:ea typeface="Calibri" panose="020F0502020204030204" pitchFamily="34" charset="0"/>
              </a:rPr>
              <a:t> : </a:t>
            </a:r>
            <a:r>
              <a:rPr lang="es-ES" sz="2800" dirty="0">
                <a:latin typeface="+mn-lt"/>
              </a:rPr>
              <a:t>muestra una lista de ventas con información relacionada a la fábrica y al formato de venta. Los campos que se mostrarán incluyen el ID de la venta, el nombre de la fábrica, el tipo de envase, el sabor, si es concentrado o no y la cantidad vendida</a:t>
            </a:r>
            <a:r>
              <a:rPr lang="es-ES" dirty="0"/>
              <a:t>.</a:t>
            </a:r>
            <a:endParaRPr lang="es-CU" dirty="0"/>
          </a:p>
        </p:txBody>
      </p:sp>
    </p:spTree>
    <p:extLst>
      <p:ext uri="{BB962C8B-B14F-4D97-AF65-F5344CB8AC3E}">
        <p14:creationId xmlns:p14="http://schemas.microsoft.com/office/powerpoint/2010/main" val="2638119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B893FBE-54DD-4581-A90C-7E3D3161A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687" y="725556"/>
            <a:ext cx="8984974" cy="5406887"/>
          </a:xfrm>
          <a:prstGeom prst="rect">
            <a:avLst/>
          </a:prstGeom>
        </p:spPr>
      </p:pic>
    </p:spTree>
    <p:extLst>
      <p:ext uri="{BB962C8B-B14F-4D97-AF65-F5344CB8AC3E}">
        <p14:creationId xmlns:p14="http://schemas.microsoft.com/office/powerpoint/2010/main" val="4286343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353810-288E-4835-8F15-84D6B19B468E}"/>
              </a:ext>
            </a:extLst>
          </p:cNvPr>
          <p:cNvSpPr>
            <a:spLocks noGrp="1"/>
          </p:cNvSpPr>
          <p:nvPr>
            <p:ph idx="1"/>
          </p:nvPr>
        </p:nvSpPr>
        <p:spPr>
          <a:xfrm>
            <a:off x="281676" y="1204780"/>
            <a:ext cx="11433245" cy="4149100"/>
          </a:xfrm>
        </p:spPr>
        <p:txBody>
          <a:bodyPr/>
          <a:lstStyle/>
          <a:p>
            <a:pPr algn="just"/>
            <a:r>
              <a:rPr lang="es-ES" sz="2800" dirty="0" err="1">
                <a:effectLst/>
                <a:latin typeface="+mn-lt"/>
                <a:ea typeface="Calibri" panose="020F0502020204030204" pitchFamily="34" charset="0"/>
              </a:rPr>
              <a:t>plan_producción:</a:t>
            </a:r>
            <a:r>
              <a:rPr lang="es-ES" sz="2800" dirty="0" err="1">
                <a:latin typeface="+mn-lt"/>
              </a:rPr>
              <a:t>muestra</a:t>
            </a:r>
            <a:r>
              <a:rPr lang="es-ES" sz="2800" dirty="0">
                <a:latin typeface="+mn-lt"/>
              </a:rPr>
              <a:t> el plan de producción para cada fábrica que tiene contratos con clientes de tipo "fijo". Los campos que se muestran en la vista incluyen el ID de la fábrica, el nombre de la fábrica, el ID del contrato y el plan de producción calculado</a:t>
            </a:r>
            <a:r>
              <a:rPr lang="es-ES" dirty="0"/>
              <a:t>.</a:t>
            </a:r>
            <a:endParaRPr lang="es-CU" dirty="0"/>
          </a:p>
        </p:txBody>
      </p:sp>
    </p:spTree>
    <p:extLst>
      <p:ext uri="{BB962C8B-B14F-4D97-AF65-F5344CB8AC3E}">
        <p14:creationId xmlns:p14="http://schemas.microsoft.com/office/powerpoint/2010/main" val="4083702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B08BBC2-FE50-4A02-8E64-45AF44C1A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96" y="728871"/>
            <a:ext cx="9462051" cy="5168346"/>
          </a:xfrm>
          <a:prstGeom prst="rect">
            <a:avLst/>
          </a:prstGeom>
        </p:spPr>
      </p:pic>
    </p:spTree>
    <p:extLst>
      <p:ext uri="{BB962C8B-B14F-4D97-AF65-F5344CB8AC3E}">
        <p14:creationId xmlns:p14="http://schemas.microsoft.com/office/powerpoint/2010/main" val="4282306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51E0CC-87A0-4AEF-91D4-31BDEAD9C0D7}"/>
              </a:ext>
            </a:extLst>
          </p:cNvPr>
          <p:cNvSpPr>
            <a:spLocks noGrp="1"/>
          </p:cNvSpPr>
          <p:nvPr>
            <p:ph idx="1"/>
          </p:nvPr>
        </p:nvSpPr>
        <p:spPr>
          <a:xfrm>
            <a:off x="520217" y="1430066"/>
            <a:ext cx="10532096" cy="4195481"/>
          </a:xfrm>
        </p:spPr>
        <p:txBody>
          <a:bodyPr/>
          <a:lstStyle/>
          <a:p>
            <a:pPr algn="just"/>
            <a:r>
              <a:rPr lang="es-ES" sz="2800" dirty="0" err="1">
                <a:effectLst/>
                <a:latin typeface="+mn-lt"/>
                <a:ea typeface="Calibri" panose="020F0502020204030204" pitchFamily="34" charset="0"/>
              </a:rPr>
              <a:t>ventas_totales</a:t>
            </a:r>
            <a:r>
              <a:rPr lang="es-ES" sz="2800" dirty="0">
                <a:effectLst/>
                <a:latin typeface="+mn-lt"/>
                <a:ea typeface="Calibri" panose="020F0502020204030204" pitchFamily="34" charset="0"/>
              </a:rPr>
              <a:t>: </a:t>
            </a:r>
            <a:r>
              <a:rPr lang="es-ES" sz="2800" dirty="0">
                <a:latin typeface="+mn-lt"/>
              </a:rPr>
              <a:t>muestra el total de ventas para cada fábrica en términos de litros y unidades vendidas. Los campos que se muestran en la vista incluyen el ID de la fábrica, el nombre de la fábrica, el total vendido en litros y el total vendido en unidades</a:t>
            </a:r>
            <a:r>
              <a:rPr lang="es-ES" dirty="0"/>
              <a:t>.</a:t>
            </a:r>
            <a:endParaRPr lang="es-CU" dirty="0"/>
          </a:p>
        </p:txBody>
      </p:sp>
    </p:spTree>
    <p:extLst>
      <p:ext uri="{BB962C8B-B14F-4D97-AF65-F5344CB8AC3E}">
        <p14:creationId xmlns:p14="http://schemas.microsoft.com/office/powerpoint/2010/main" val="1499028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4A5B3AC-7ED8-4D1F-A908-D4E24F06F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78" y="742121"/>
            <a:ext cx="9541565" cy="5300869"/>
          </a:xfrm>
          <a:prstGeom prst="rect">
            <a:avLst/>
          </a:prstGeom>
        </p:spPr>
      </p:pic>
    </p:spTree>
    <p:extLst>
      <p:ext uri="{BB962C8B-B14F-4D97-AF65-F5344CB8AC3E}">
        <p14:creationId xmlns:p14="http://schemas.microsoft.com/office/powerpoint/2010/main" val="2278379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C9487F-C791-4648-A8EF-266D156EB985}"/>
              </a:ext>
            </a:extLst>
          </p:cNvPr>
          <p:cNvSpPr>
            <a:spLocks noGrp="1"/>
          </p:cNvSpPr>
          <p:nvPr>
            <p:ph idx="1"/>
          </p:nvPr>
        </p:nvSpPr>
        <p:spPr>
          <a:xfrm>
            <a:off x="520217" y="1331259"/>
            <a:ext cx="10863400" cy="4195481"/>
          </a:xfrm>
        </p:spPr>
        <p:txBody>
          <a:bodyPr>
            <a:normAutofit/>
          </a:bodyPr>
          <a:lstStyle/>
          <a:p>
            <a:pPr algn="just"/>
            <a:r>
              <a:rPr lang="es-ES" sz="2800" dirty="0" err="1">
                <a:effectLst/>
                <a:latin typeface="+mn-lt"/>
                <a:ea typeface="Calibri" panose="020F0502020204030204" pitchFamily="34" charset="0"/>
              </a:rPr>
              <a:t>clientes_mayor_cantidad_compras:</a:t>
            </a:r>
            <a:r>
              <a:rPr lang="es-ES" sz="2800" dirty="0" err="1">
                <a:latin typeface="+mn-lt"/>
              </a:rPr>
              <a:t>muestra</a:t>
            </a:r>
            <a:r>
              <a:rPr lang="es-ES" sz="2800" dirty="0">
                <a:latin typeface="+mn-lt"/>
              </a:rPr>
              <a:t> los clientes que han realizado la mayor cantidad de compras. Los campos que se muestran en la vista incluyen el ID del cliente, el nombre del cliente y la cantidad de compras realizadas por cada cliente.</a:t>
            </a:r>
            <a:endParaRPr lang="es-CU" sz="2800" dirty="0">
              <a:latin typeface="+mn-lt"/>
            </a:endParaRPr>
          </a:p>
        </p:txBody>
      </p:sp>
    </p:spTree>
    <p:extLst>
      <p:ext uri="{BB962C8B-B14F-4D97-AF65-F5344CB8AC3E}">
        <p14:creationId xmlns:p14="http://schemas.microsoft.com/office/powerpoint/2010/main" val="1541451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64008C2-2DFD-4807-86C6-0569F6A72B1C}"/>
              </a:ext>
            </a:extLst>
          </p:cNvPr>
          <p:cNvSpPr txBox="1"/>
          <p:nvPr/>
        </p:nvSpPr>
        <p:spPr>
          <a:xfrm flipH="1">
            <a:off x="367415" y="1026638"/>
            <a:ext cx="11642699" cy="5016758"/>
          </a:xfrm>
          <a:prstGeom prst="rect">
            <a:avLst/>
          </a:prstGeom>
          <a:noFill/>
        </p:spPr>
        <p:txBody>
          <a:bodyPr wrap="square" rtlCol="0">
            <a:spAutoFit/>
          </a:bodyPr>
          <a:lstStyle/>
          <a:p>
            <a:pPr algn="just"/>
            <a:r>
              <a:rPr lang="es-ES" sz="3200" dirty="0"/>
              <a:t>JDK es una empresa dedicada a la producción y venta de refrescos en diversos formatos. Actualmente, su método de almacenamiento de datos se basa en tablas de Excel, lo cual presenta numerosas limitaciones. Una de las principales dificultades que enfrenta es la publicación de más de 20 formatos de refrescos en los reportes mensuales, los valores de ventas se informan únicamente en toneladas métricas (TM), mientras que se desea contar con información en toneladas métricas, litros y unidades.</a:t>
            </a:r>
            <a:endParaRPr lang="es-CU" sz="3200" dirty="0"/>
          </a:p>
        </p:txBody>
      </p:sp>
    </p:spTree>
    <p:extLst>
      <p:ext uri="{BB962C8B-B14F-4D97-AF65-F5344CB8AC3E}">
        <p14:creationId xmlns:p14="http://schemas.microsoft.com/office/powerpoint/2010/main" val="3269037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A3D010A-CC33-4267-A7C6-68D4BABB9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3" y="1007166"/>
            <a:ext cx="9263270" cy="5060052"/>
          </a:xfrm>
          <a:prstGeom prst="rect">
            <a:avLst/>
          </a:prstGeom>
        </p:spPr>
      </p:pic>
    </p:spTree>
    <p:extLst>
      <p:ext uri="{BB962C8B-B14F-4D97-AF65-F5344CB8AC3E}">
        <p14:creationId xmlns:p14="http://schemas.microsoft.com/office/powerpoint/2010/main" val="814557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6684A7-E05F-4165-8BDB-9D8039604A7A}"/>
              </a:ext>
            </a:extLst>
          </p:cNvPr>
          <p:cNvSpPr>
            <a:spLocks noGrp="1"/>
          </p:cNvSpPr>
          <p:nvPr>
            <p:ph idx="1"/>
          </p:nvPr>
        </p:nvSpPr>
        <p:spPr>
          <a:xfrm>
            <a:off x="414199" y="976763"/>
            <a:ext cx="10147784" cy="4904473"/>
          </a:xfrm>
        </p:spPr>
        <p:txBody>
          <a:bodyPr>
            <a:normAutofit/>
          </a:bodyPr>
          <a:lstStyle/>
          <a:p>
            <a:pPr algn="just"/>
            <a:r>
              <a:rPr lang="es-ES" sz="3200" dirty="0">
                <a:latin typeface="+mn-lt"/>
              </a:rPr>
              <a:t>Funciones:</a:t>
            </a:r>
            <a:br>
              <a:rPr lang="es-ES" sz="3200" dirty="0">
                <a:latin typeface="+mn-lt"/>
              </a:rPr>
            </a:br>
            <a:r>
              <a:rPr lang="es-ES" sz="2800" dirty="0">
                <a:effectLst/>
                <a:latin typeface="+mn-lt"/>
                <a:ea typeface="Calibri" panose="020F0502020204030204" pitchFamily="34" charset="0"/>
                <a:cs typeface="Times New Roman" panose="02020603050405020304" pitchFamily="18" charset="0"/>
              </a:rPr>
              <a:t>agregar_fabrica: </a:t>
            </a:r>
            <a:r>
              <a:rPr lang="es-ES_tradnl" sz="2800" kern="50" dirty="0">
                <a:effectLst/>
                <a:latin typeface="+mn-lt"/>
                <a:ea typeface="DejaVu Sans"/>
                <a:cs typeface="Times New Roman" panose="02020603050405020304" pitchFamily="18" charset="0"/>
              </a:rPr>
              <a:t>permite agregar una nueva fábrica a la base de datos. Toma como parámetros el nombre de la fábrica, el nombre de la provincia donde se encuentra y la capacidad diaria de producción.</a:t>
            </a:r>
            <a:endParaRPr lang="es-CU" sz="2800" kern="50" dirty="0">
              <a:effectLst/>
              <a:latin typeface="+mn-lt"/>
              <a:ea typeface="DejaVu Sans"/>
              <a:cs typeface="Times New Roman" panose="02020603050405020304" pitchFamily="18" charset="0"/>
            </a:endParaRPr>
          </a:p>
          <a:p>
            <a:pPr algn="just"/>
            <a:r>
              <a:rPr lang="es-ES" sz="2800" dirty="0" err="1">
                <a:effectLst/>
                <a:latin typeface="+mn-lt"/>
                <a:ea typeface="Calibri" panose="020F0502020204030204" pitchFamily="34" charset="0"/>
                <a:cs typeface="Times New Roman" panose="02020603050405020304" pitchFamily="18" charset="0"/>
              </a:rPr>
              <a:t>obtener_informacion_formato</a:t>
            </a:r>
            <a:r>
              <a:rPr lang="es-ES" sz="2800" dirty="0">
                <a:latin typeface="+mn-lt"/>
                <a:ea typeface="Calibri" panose="020F0502020204030204" pitchFamily="34" charset="0"/>
                <a:cs typeface="Times New Roman" panose="02020603050405020304" pitchFamily="18" charset="0"/>
              </a:rPr>
              <a:t>: </a:t>
            </a:r>
            <a:r>
              <a:rPr lang="es-ES" sz="2800" dirty="0">
                <a:effectLst/>
                <a:latin typeface="+mn-lt"/>
                <a:ea typeface="Calibri" panose="020F0502020204030204" pitchFamily="34" charset="0"/>
                <a:cs typeface="Times New Roman" panose="02020603050405020304" pitchFamily="18" charset="0"/>
              </a:rPr>
              <a:t>recibe como parámetro el sabor de un formato y devuelve una tabla con la información relacionada. Los atributos devueltos en la tabla son el nombre de la fábrica, el envase utilizado y el nombre del cliente que ha comprado ese formato.</a:t>
            </a:r>
            <a:endParaRPr lang="es-CU" sz="2800" dirty="0">
              <a:effectLst/>
              <a:latin typeface="+mn-lt"/>
              <a:ea typeface="Calibri" panose="020F0502020204030204" pitchFamily="34" charset="0"/>
              <a:cs typeface="Times New Roman" panose="02020603050405020304" pitchFamily="18" charset="0"/>
            </a:endParaRPr>
          </a:p>
          <a:p>
            <a:endParaRPr lang="es-CU" sz="3200" dirty="0">
              <a:latin typeface="+mn-lt"/>
            </a:endParaRPr>
          </a:p>
        </p:txBody>
      </p:sp>
    </p:spTree>
    <p:extLst>
      <p:ext uri="{BB962C8B-B14F-4D97-AF65-F5344CB8AC3E}">
        <p14:creationId xmlns:p14="http://schemas.microsoft.com/office/powerpoint/2010/main" val="2587164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0D941A-623F-4BEE-8570-5AFE7A5B65FB}"/>
              </a:ext>
            </a:extLst>
          </p:cNvPr>
          <p:cNvSpPr>
            <a:spLocks noGrp="1"/>
          </p:cNvSpPr>
          <p:nvPr>
            <p:ph idx="1"/>
          </p:nvPr>
        </p:nvSpPr>
        <p:spPr>
          <a:xfrm>
            <a:off x="374443" y="512937"/>
            <a:ext cx="9803227" cy="5569811"/>
          </a:xfrm>
        </p:spPr>
        <p:txBody>
          <a:bodyPr/>
          <a:lstStyle/>
          <a:p>
            <a:pPr algn="just"/>
            <a:r>
              <a:rPr lang="es-ES" sz="2800" dirty="0" err="1">
                <a:effectLst/>
                <a:latin typeface="+mn-lt"/>
                <a:ea typeface="Calibri" panose="020F0502020204030204" pitchFamily="34" charset="0"/>
                <a:cs typeface="Times New Roman" panose="02020603050405020304" pitchFamily="18" charset="0"/>
              </a:rPr>
              <a:t>obtener_ventas_cliente</a:t>
            </a:r>
            <a:r>
              <a:rPr lang="es-ES" sz="2800" dirty="0">
                <a:latin typeface="+mn-lt"/>
                <a:ea typeface="Calibri" panose="020F0502020204030204" pitchFamily="34" charset="0"/>
                <a:cs typeface="Times New Roman" panose="02020603050405020304" pitchFamily="18" charset="0"/>
              </a:rPr>
              <a:t>: </a:t>
            </a:r>
            <a:r>
              <a:rPr lang="es-ES" sz="2800" dirty="0">
                <a:effectLst/>
                <a:latin typeface="+mn-lt"/>
                <a:ea typeface="Calibri" panose="020F0502020204030204" pitchFamily="34" charset="0"/>
                <a:cs typeface="Times New Roman" panose="02020603050405020304" pitchFamily="18" charset="0"/>
              </a:rPr>
              <a:t>recibe como parámetro el nombre de un cliente y devuelve una tabla con información de las ventas realizadas para ese cliente. Los atributos devueltos en la tabla son el envase utilizado, el sabor del formato y la cantidad vendida.</a:t>
            </a:r>
            <a:endParaRPr lang="es-CU" sz="2800" dirty="0">
              <a:effectLst/>
              <a:latin typeface="+mn-lt"/>
              <a:ea typeface="Calibri" panose="020F0502020204030204" pitchFamily="34" charset="0"/>
              <a:cs typeface="Times New Roman" panose="02020603050405020304" pitchFamily="18" charset="0"/>
            </a:endParaRPr>
          </a:p>
          <a:p>
            <a:pPr algn="just"/>
            <a:r>
              <a:rPr lang="es-ES" sz="2800" dirty="0" err="1">
                <a:effectLst/>
                <a:latin typeface="+mn-lt"/>
                <a:ea typeface="Calibri" panose="020F0502020204030204" pitchFamily="34" charset="0"/>
              </a:rPr>
              <a:t>obtener_promedio_ventas_diarias</a:t>
            </a:r>
            <a:r>
              <a:rPr lang="es-ES" sz="2800" dirty="0">
                <a:latin typeface="+mn-lt"/>
                <a:ea typeface="Calibri" panose="020F0502020204030204" pitchFamily="34" charset="0"/>
              </a:rPr>
              <a:t>: </a:t>
            </a:r>
            <a:r>
              <a:rPr lang="es-ES" sz="2800" dirty="0">
                <a:effectLst/>
                <a:latin typeface="+mn-lt"/>
                <a:ea typeface="Calibri" panose="020F0502020204030204" pitchFamily="34" charset="0"/>
              </a:rPr>
              <a:t>recibe como parámetros un rango de fechas de inicio y fin, y devuelve una tabla con el promedio de ventas diarias por cada fábrica y formato de venta en ese período.</a:t>
            </a:r>
            <a:endParaRPr lang="es-CU" sz="2800" dirty="0">
              <a:latin typeface="+mn-lt"/>
            </a:endParaRPr>
          </a:p>
        </p:txBody>
      </p:sp>
    </p:spTree>
    <p:extLst>
      <p:ext uri="{BB962C8B-B14F-4D97-AF65-F5344CB8AC3E}">
        <p14:creationId xmlns:p14="http://schemas.microsoft.com/office/powerpoint/2010/main" val="4054270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402F7B-9DAE-414D-9BD3-C37F9BDDE662}"/>
              </a:ext>
            </a:extLst>
          </p:cNvPr>
          <p:cNvSpPr>
            <a:spLocks noGrp="1"/>
          </p:cNvSpPr>
          <p:nvPr>
            <p:ph idx="1"/>
          </p:nvPr>
        </p:nvSpPr>
        <p:spPr>
          <a:xfrm>
            <a:off x="241920" y="534764"/>
            <a:ext cx="11671784" cy="5788471"/>
          </a:xfrm>
        </p:spPr>
        <p:txBody>
          <a:bodyPr>
            <a:normAutofit/>
          </a:bodyPr>
          <a:lstStyle/>
          <a:p>
            <a:r>
              <a:rPr lang="es-ES" sz="3200" dirty="0"/>
              <a:t>                            </a:t>
            </a:r>
            <a:r>
              <a:rPr lang="es-ES" sz="3600" dirty="0"/>
              <a:t>Conclusiones:</a:t>
            </a:r>
          </a:p>
          <a:p>
            <a:pPr marL="0" indent="0" algn="just">
              <a:buNone/>
            </a:pPr>
            <a:r>
              <a:rPr lang="es-CU" sz="3200" dirty="0">
                <a:effectLst/>
                <a:latin typeface="Arial" panose="020B0604020202020204" pitchFamily="34" charset="0"/>
                <a:ea typeface="Times New Roman" panose="02020603050405020304" pitchFamily="18" charset="0"/>
                <a:cs typeface="Times New Roman" panose="02020603050405020304" pitchFamily="18" charset="0"/>
              </a:rPr>
              <a:t>Durante el desarrollo de este Proyecto de Curso sobre la gestión de la cadena de suministros JDK, se han obtenido varias conclusiones relevantes en respuesta a los objetivos:</a:t>
            </a:r>
            <a:endParaRPr lang="es-CU"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s-CU" sz="3200" dirty="0">
                <a:effectLst/>
                <a:latin typeface="Arial" panose="020B0604020202020204" pitchFamily="34" charset="0"/>
                <a:ea typeface="Times New Roman" panose="02020603050405020304" pitchFamily="18" charset="0"/>
              </a:rPr>
              <a:t>El diseño de la base de datos se realizó siguiendo una metodología rigurosa, que incluyó la creación de un modelo entidad-relación, la normalización de la estructura de datos y la definición del modelo relacional. </a:t>
            </a:r>
          </a:p>
          <a:p>
            <a:endParaRPr lang="es-CU" sz="2800" dirty="0"/>
          </a:p>
        </p:txBody>
      </p:sp>
    </p:spTree>
    <p:extLst>
      <p:ext uri="{BB962C8B-B14F-4D97-AF65-F5344CB8AC3E}">
        <p14:creationId xmlns:p14="http://schemas.microsoft.com/office/powerpoint/2010/main" val="3677193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5B7E912-5049-489C-921D-33B0CD5F0205}"/>
              </a:ext>
            </a:extLst>
          </p:cNvPr>
          <p:cNvSpPr txBox="1"/>
          <p:nvPr/>
        </p:nvSpPr>
        <p:spPr>
          <a:xfrm>
            <a:off x="225287" y="1659285"/>
            <a:ext cx="11741426" cy="3539430"/>
          </a:xfrm>
          <a:prstGeom prst="rect">
            <a:avLst/>
          </a:prstGeom>
          <a:noFill/>
        </p:spPr>
        <p:txBody>
          <a:bodyPr wrap="square" rtlCol="0">
            <a:spAutoFit/>
          </a:bodyPr>
          <a:lstStyle/>
          <a:p>
            <a:pPr algn="just"/>
            <a:r>
              <a:rPr lang="es-CU" sz="3200" dirty="0">
                <a:effectLst/>
                <a:latin typeface="Arial" panose="020B0604020202020204" pitchFamily="34" charset="0"/>
                <a:ea typeface="Times New Roman" panose="02020603050405020304" pitchFamily="18" charset="0"/>
              </a:rPr>
              <a:t>La implementación de la base de datos se llevó a cabo utilizando herramientas y tecnologías adecuadas, como un sistema de gestión de base de datos compatible con las necesidades de la cadena de suministros JDK. Esto proporciona una interfaz eficiente y fácil de usar para el manejo de la base de datos y la realización de consultas y análisis de datos. </a:t>
            </a:r>
            <a:endParaRPr lang="es-CU" sz="3200" dirty="0"/>
          </a:p>
        </p:txBody>
      </p:sp>
    </p:spTree>
    <p:extLst>
      <p:ext uri="{BB962C8B-B14F-4D97-AF65-F5344CB8AC3E}">
        <p14:creationId xmlns:p14="http://schemas.microsoft.com/office/powerpoint/2010/main" val="3275695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9586331-E859-4EEE-9A5C-DAF8ACD731C4}"/>
              </a:ext>
            </a:extLst>
          </p:cNvPr>
          <p:cNvSpPr txBox="1"/>
          <p:nvPr/>
        </p:nvSpPr>
        <p:spPr>
          <a:xfrm>
            <a:off x="1669774" y="357809"/>
            <a:ext cx="7779026" cy="1325556"/>
          </a:xfrm>
          <a:prstGeom prst="rect">
            <a:avLst/>
          </a:prstGeom>
          <a:noFill/>
        </p:spPr>
        <p:txBody>
          <a:bodyPr wrap="square" rtlCol="0">
            <a:spAutoFit/>
          </a:bodyPr>
          <a:lstStyle/>
          <a:p>
            <a:pPr algn="ctr">
              <a:lnSpc>
                <a:spcPct val="115000"/>
              </a:lnSpc>
              <a:spcAft>
                <a:spcPts val="1000"/>
              </a:spcAft>
            </a:pPr>
            <a:r>
              <a:rPr lang="es-ES" sz="3600" b="1" dirty="0">
                <a:effectLst/>
                <a:latin typeface="+mj-lt"/>
                <a:ea typeface="Calibri" panose="020F0502020204030204" pitchFamily="34" charset="0"/>
                <a:cs typeface="Times New Roman" panose="02020603050405020304" pitchFamily="18" charset="0"/>
              </a:rPr>
              <a:t>Trabajo de Curso de Sistemas de Bases de Datos I</a:t>
            </a:r>
            <a:endParaRPr lang="es-CU" sz="3600" dirty="0">
              <a:effectLst/>
              <a:latin typeface="+mj-lt"/>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8C8BCE3-9D25-4E5D-802F-F3B23FB95D55}"/>
              </a:ext>
            </a:extLst>
          </p:cNvPr>
          <p:cNvSpPr txBox="1"/>
          <p:nvPr/>
        </p:nvSpPr>
        <p:spPr>
          <a:xfrm flipH="1">
            <a:off x="1941443" y="2339575"/>
            <a:ext cx="7235688" cy="1675267"/>
          </a:xfrm>
          <a:prstGeom prst="rect">
            <a:avLst/>
          </a:prstGeom>
          <a:noFill/>
        </p:spPr>
        <p:txBody>
          <a:bodyPr wrap="square" rtlCol="0">
            <a:spAutoFit/>
          </a:bodyPr>
          <a:lstStyle/>
          <a:p>
            <a:pPr algn="ctr">
              <a:lnSpc>
                <a:spcPct val="115000"/>
              </a:lnSpc>
              <a:spcAft>
                <a:spcPts val="1000"/>
              </a:spcAft>
            </a:pPr>
            <a:r>
              <a:rPr lang="es-ES" sz="2800" dirty="0">
                <a:effectLst/>
                <a:latin typeface="+mj-lt"/>
                <a:ea typeface="Calibri" panose="020F0502020204030204" pitchFamily="34" charset="0"/>
                <a:cs typeface="Times New Roman" panose="02020603050405020304" pitchFamily="18" charset="0"/>
              </a:rPr>
              <a:t>Autores:</a:t>
            </a:r>
            <a:br>
              <a:rPr lang="es-ES" sz="2800" dirty="0">
                <a:effectLst/>
                <a:latin typeface="+mj-lt"/>
                <a:ea typeface="Calibri" panose="020F0502020204030204" pitchFamily="34" charset="0"/>
                <a:cs typeface="Times New Roman" panose="02020603050405020304" pitchFamily="18" charset="0"/>
              </a:rPr>
            </a:br>
            <a:r>
              <a:rPr lang="es-ES" sz="2800" dirty="0">
                <a:effectLst/>
                <a:latin typeface="+mj-lt"/>
                <a:ea typeface="Calibri" panose="020F0502020204030204" pitchFamily="34" charset="0"/>
                <a:cs typeface="Times New Roman" panose="02020603050405020304" pitchFamily="18" charset="0"/>
              </a:rPr>
              <a:t>Dariel Antonio Ortega Sorzano</a:t>
            </a:r>
            <a:endParaRPr lang="es-CU" sz="2800" dirty="0">
              <a:effectLst/>
              <a:latin typeface="+mj-lt"/>
              <a:ea typeface="Calibri" panose="020F0502020204030204" pitchFamily="34" charset="0"/>
              <a:cs typeface="Times New Roman" panose="02020603050405020304" pitchFamily="18" charset="0"/>
            </a:endParaRPr>
          </a:p>
          <a:p>
            <a:pPr algn="ctr">
              <a:lnSpc>
                <a:spcPct val="115000"/>
              </a:lnSpc>
              <a:spcAft>
                <a:spcPts val="1000"/>
              </a:spcAft>
            </a:pPr>
            <a:r>
              <a:rPr lang="es-ES" sz="2800" dirty="0">
                <a:effectLst/>
                <a:latin typeface="+mj-lt"/>
                <a:ea typeface="Calibri" panose="020F0502020204030204" pitchFamily="34" charset="0"/>
                <a:cs typeface="Times New Roman" panose="02020603050405020304" pitchFamily="18" charset="0"/>
              </a:rPr>
              <a:t>Noila Liliam Lendes Castellanos</a:t>
            </a:r>
            <a:endParaRPr lang="es-CU" sz="2800" dirty="0">
              <a:effectLst/>
              <a:latin typeface="+mj-lt"/>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853313B3-E2D0-433E-870F-E559A6432112}"/>
              </a:ext>
            </a:extLst>
          </p:cNvPr>
          <p:cNvSpPr txBox="1"/>
          <p:nvPr/>
        </p:nvSpPr>
        <p:spPr>
          <a:xfrm flipH="1">
            <a:off x="3014869" y="4014842"/>
            <a:ext cx="5088834" cy="1045094"/>
          </a:xfrm>
          <a:prstGeom prst="rect">
            <a:avLst/>
          </a:prstGeom>
          <a:noFill/>
        </p:spPr>
        <p:txBody>
          <a:bodyPr wrap="square" rtlCol="0">
            <a:spAutoFit/>
          </a:bodyPr>
          <a:lstStyle/>
          <a:p>
            <a:pPr algn="ctr">
              <a:lnSpc>
                <a:spcPct val="115000"/>
              </a:lnSpc>
              <a:spcAft>
                <a:spcPts val="1000"/>
              </a:spcAft>
            </a:pPr>
            <a:r>
              <a:rPr lang="es-ES" sz="2400" dirty="0">
                <a:effectLst/>
                <a:latin typeface="+mj-lt"/>
                <a:ea typeface="Calibri" panose="020F0502020204030204" pitchFamily="34" charset="0"/>
                <a:cs typeface="Times New Roman" panose="02020603050405020304" pitchFamily="18" charset="0"/>
              </a:rPr>
              <a:t>Tutor:</a:t>
            </a:r>
            <a:endParaRPr lang="es-CU" sz="2400" dirty="0">
              <a:effectLst/>
              <a:latin typeface="+mj-lt"/>
              <a:ea typeface="Calibri" panose="020F0502020204030204" pitchFamily="34" charset="0"/>
              <a:cs typeface="Times New Roman" panose="02020603050405020304" pitchFamily="18" charset="0"/>
            </a:endParaRPr>
          </a:p>
          <a:p>
            <a:pPr algn="ctr">
              <a:lnSpc>
                <a:spcPct val="115000"/>
              </a:lnSpc>
              <a:spcAft>
                <a:spcPts val="1000"/>
              </a:spcAft>
            </a:pPr>
            <a:r>
              <a:rPr lang="es-ES" sz="2400" dirty="0">
                <a:effectLst/>
                <a:latin typeface="+mj-lt"/>
                <a:ea typeface="Calibri" panose="020F0502020204030204" pitchFamily="34" charset="0"/>
                <a:cs typeface="Times New Roman" panose="02020603050405020304" pitchFamily="18" charset="0"/>
              </a:rPr>
              <a:t>Dr. C. Yamilis Fernández Pérez, Ing</a:t>
            </a:r>
            <a:r>
              <a:rPr lang="es-ES" sz="2400" dirty="0">
                <a:effectLst/>
                <a:latin typeface="Calibri" panose="020F0502020204030204" pitchFamily="34" charset="0"/>
                <a:ea typeface="Calibri" panose="020F0502020204030204" pitchFamily="34" charset="0"/>
                <a:cs typeface="Times New Roman" panose="02020603050405020304" pitchFamily="18" charset="0"/>
              </a:rPr>
              <a:t>.</a:t>
            </a:r>
            <a:endParaRPr lang="es-C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3980E809-1952-410C-AA25-33852E1E5E28}"/>
              </a:ext>
            </a:extLst>
          </p:cNvPr>
          <p:cNvSpPr txBox="1"/>
          <p:nvPr/>
        </p:nvSpPr>
        <p:spPr>
          <a:xfrm flipH="1">
            <a:off x="4078024" y="5454911"/>
            <a:ext cx="3174559" cy="1539909"/>
          </a:xfrm>
          <a:prstGeom prst="rect">
            <a:avLst/>
          </a:prstGeom>
          <a:noFill/>
        </p:spPr>
        <p:txBody>
          <a:bodyPr wrap="square" rtlCol="0">
            <a:spAutoFit/>
          </a:bodyPr>
          <a:lstStyle/>
          <a:p>
            <a:pPr algn="ctr">
              <a:lnSpc>
                <a:spcPct val="115000"/>
              </a:lnSpc>
              <a:spcAft>
                <a:spcPts val="1000"/>
              </a:spcAft>
            </a:pPr>
            <a:r>
              <a:rPr lang="es-ES" sz="1800" b="1" dirty="0">
                <a:effectLst/>
                <a:latin typeface="Arial" panose="020B0604020202020204" pitchFamily="34" charset="0"/>
                <a:ea typeface="Calibri" panose="020F0502020204030204" pitchFamily="34" charset="0"/>
                <a:cs typeface="Times New Roman" panose="02020603050405020304" pitchFamily="18" charset="0"/>
              </a:rPr>
              <a:t>La Habana, Junio 2023</a:t>
            </a:r>
            <a:endParaRPr lang="es-C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s-ES" sz="1800" b="1" dirty="0">
                <a:effectLst/>
                <a:latin typeface="Arial" panose="020B0604020202020204" pitchFamily="34" charset="0"/>
                <a:ea typeface="Calibri" panose="020F0502020204030204" pitchFamily="34" charset="0"/>
                <a:cs typeface="Times New Roman" panose="02020603050405020304" pitchFamily="18" charset="0"/>
              </a:rPr>
              <a:t>“Año 65 de la Revolución”</a:t>
            </a:r>
            <a:endParaRPr lang="es-CU" sz="1800" dirty="0">
              <a:effectLst/>
              <a:latin typeface="Calibri" panose="020F0502020204030204" pitchFamily="34" charset="0"/>
              <a:ea typeface="Calibri" panose="020F0502020204030204" pitchFamily="34" charset="0"/>
              <a:cs typeface="Times New Roman" panose="02020603050405020304" pitchFamily="18" charset="0"/>
            </a:endParaRPr>
          </a:p>
          <a:p>
            <a:br>
              <a:rPr lang="es-ES" sz="1800" b="1" dirty="0">
                <a:effectLst/>
                <a:latin typeface="Arial" panose="020B0604020202020204" pitchFamily="34" charset="0"/>
                <a:ea typeface="Calibri" panose="020F0502020204030204" pitchFamily="34" charset="0"/>
              </a:rPr>
            </a:br>
            <a:endParaRPr lang="es-CU" dirty="0"/>
          </a:p>
        </p:txBody>
      </p:sp>
    </p:spTree>
    <p:extLst>
      <p:ext uri="{BB962C8B-B14F-4D97-AF65-F5344CB8AC3E}">
        <p14:creationId xmlns:p14="http://schemas.microsoft.com/office/powerpoint/2010/main" val="824970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749885B-E0B9-4923-B1F0-9EADA2C6ADB0}"/>
              </a:ext>
            </a:extLst>
          </p:cNvPr>
          <p:cNvSpPr txBox="1"/>
          <p:nvPr/>
        </p:nvSpPr>
        <p:spPr>
          <a:xfrm flipH="1">
            <a:off x="616226" y="1519600"/>
            <a:ext cx="10959548" cy="4031873"/>
          </a:xfrm>
          <a:prstGeom prst="rect">
            <a:avLst/>
          </a:prstGeom>
          <a:noFill/>
        </p:spPr>
        <p:txBody>
          <a:bodyPr wrap="square" rtlCol="0">
            <a:spAutoFit/>
          </a:bodyPr>
          <a:lstStyle/>
          <a:p>
            <a:pPr algn="just"/>
            <a:r>
              <a:rPr lang="es-CU" sz="3200" dirty="0">
                <a:effectLst/>
                <a:latin typeface="Arial" panose="020B0604020202020204" pitchFamily="34" charset="0"/>
                <a:ea typeface="Times New Roman" panose="02020603050405020304" pitchFamily="18" charset="0"/>
              </a:rPr>
              <a:t>La metodología utilizada para el diseño de la base de datos se basa en el enfoque propuesto por la Lic. Rosa María Mato García en su libro "Diseño de Bases de Datos". Esta metodología se centra en determinar las entidades y atributos, realizar la normalización de entidades, determinar las relaciones (DER), obtener el modelo lógico global de los datos y finalmente, llevar a cabo el diseño físico de la base de datos.</a:t>
            </a:r>
            <a:endParaRPr lang="es-CU"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760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7830FB7-B67E-475B-9004-11C848B5B8C1}"/>
              </a:ext>
            </a:extLst>
          </p:cNvPr>
          <p:cNvSpPr txBox="1"/>
          <p:nvPr/>
        </p:nvSpPr>
        <p:spPr>
          <a:xfrm>
            <a:off x="278296" y="1205948"/>
            <a:ext cx="11595652" cy="2554545"/>
          </a:xfrm>
          <a:prstGeom prst="rect">
            <a:avLst/>
          </a:prstGeom>
          <a:noFill/>
        </p:spPr>
        <p:txBody>
          <a:bodyPr wrap="square" rtlCol="0">
            <a:spAutoFit/>
          </a:bodyPr>
          <a:lstStyle/>
          <a:p>
            <a:pPr algn="just"/>
            <a:r>
              <a:rPr lang="es-ES" sz="3200" dirty="0"/>
              <a:t>En nuestro caso en primer lugar, realizamos la normalización de las tablas existentes, dividimos las tablas  en entidades más pequeñas y relacionadas entre sí. Una vez obtenido el modelo relacional, procedimos a diseñar el modelo entidad-relación (MER)</a:t>
            </a:r>
            <a:endParaRPr lang="es-CU" sz="3200" dirty="0"/>
          </a:p>
        </p:txBody>
      </p:sp>
    </p:spTree>
    <p:extLst>
      <p:ext uri="{BB962C8B-B14F-4D97-AF65-F5344CB8AC3E}">
        <p14:creationId xmlns:p14="http://schemas.microsoft.com/office/powerpoint/2010/main" val="3027943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73FA11AC-5503-4964-87B8-D9DB32433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1770614"/>
            <a:ext cx="10872373" cy="4562475"/>
          </a:xfrm>
          <a:prstGeom prst="rect">
            <a:avLst/>
          </a:prstGeom>
        </p:spPr>
      </p:pic>
    </p:spTree>
    <p:extLst>
      <p:ext uri="{BB962C8B-B14F-4D97-AF65-F5344CB8AC3E}">
        <p14:creationId xmlns:p14="http://schemas.microsoft.com/office/powerpoint/2010/main" val="3425870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A873784-7A96-4142-949A-EE718762C574}"/>
              </a:ext>
            </a:extLst>
          </p:cNvPr>
          <p:cNvSpPr>
            <a:spLocks noGrp="1"/>
          </p:cNvSpPr>
          <p:nvPr>
            <p:ph idx="1"/>
          </p:nvPr>
        </p:nvSpPr>
        <p:spPr>
          <a:xfrm>
            <a:off x="92765" y="361121"/>
            <a:ext cx="11767930" cy="5986669"/>
          </a:xfrm>
        </p:spPr>
        <p:txBody>
          <a:bodyPr>
            <a:noAutofit/>
          </a:bodyPr>
          <a:lstStyle/>
          <a:p>
            <a:pPr marL="0" indent="0">
              <a:lnSpc>
                <a:spcPct val="150000"/>
              </a:lnSpc>
              <a:spcAft>
                <a:spcPts val="1000"/>
              </a:spcAft>
              <a:buNone/>
            </a:pPr>
            <a:r>
              <a:rPr lang="es-ES" sz="2400" dirty="0">
                <a:effectLst/>
                <a:latin typeface="+mn-lt"/>
                <a:ea typeface="Calibri" panose="020F0502020204030204" pitchFamily="34" charset="0"/>
                <a:cs typeface="Times New Roman" panose="02020603050405020304" pitchFamily="18" charset="0"/>
              </a:rPr>
              <a:t>En la tabla Ventas obtuvimos el siguiente conjunto de salida de datos:</a:t>
            </a:r>
            <a:br>
              <a:rPr lang="es-ES" sz="2400" dirty="0">
                <a:effectLst/>
                <a:latin typeface="+mn-lt"/>
                <a:ea typeface="Calibri" panose="020F0502020204030204" pitchFamily="34" charset="0"/>
                <a:cs typeface="Times New Roman" panose="02020603050405020304" pitchFamily="18" charset="0"/>
              </a:rPr>
            </a:br>
            <a:r>
              <a:rPr lang="es-ES" sz="2400" dirty="0">
                <a:effectLst/>
                <a:latin typeface="+mn-lt"/>
                <a:ea typeface="Times New Roman" panose="02020603050405020304" pitchFamily="18" charset="0"/>
                <a:cs typeface="Times New Roman" panose="02020603050405020304" pitchFamily="18" charset="0"/>
              </a:rPr>
              <a:t>(</a:t>
            </a:r>
            <a:r>
              <a:rPr lang="es-ES" sz="2400" dirty="0" err="1">
                <a:effectLst/>
                <a:latin typeface="+mn-lt"/>
                <a:ea typeface="Times New Roman" panose="02020603050405020304" pitchFamily="18" charset="0"/>
                <a:cs typeface="Times New Roman" panose="02020603050405020304" pitchFamily="18" charset="0"/>
              </a:rPr>
              <a:t>Nomb_fab,Prov,nomb_cliente,tipo_cliente,envase,sabor</a:t>
            </a:r>
            <a:r>
              <a:rPr lang="es-ES" sz="2400" dirty="0">
                <a:effectLst/>
                <a:latin typeface="+mn-lt"/>
                <a:ea typeface="Times New Roman" panose="02020603050405020304" pitchFamily="18" charset="0"/>
                <a:cs typeface="Times New Roman" panose="02020603050405020304" pitchFamily="18" charset="0"/>
              </a:rPr>
              <a:t>)</a:t>
            </a:r>
            <a:br>
              <a:rPr lang="es-ES" sz="2400" dirty="0">
                <a:effectLst/>
                <a:latin typeface="+mn-lt"/>
                <a:ea typeface="Times New Roman" panose="02020603050405020304" pitchFamily="18" charset="0"/>
                <a:cs typeface="Times New Roman" panose="02020603050405020304" pitchFamily="18" charset="0"/>
              </a:rPr>
            </a:br>
            <a:r>
              <a:rPr lang="es-ES_tradnl" sz="2400" kern="50" dirty="0">
                <a:effectLst/>
                <a:latin typeface="+mn-lt"/>
                <a:ea typeface="DejaVu Sans"/>
                <a:cs typeface="Arial" panose="020B0604020202020204" pitchFamily="34" charset="0"/>
              </a:rPr>
              <a:t>identificamos las siguientes dependencias funcionales:</a:t>
            </a:r>
            <a:br>
              <a:rPr lang="es-ES_tradnl" sz="2400" kern="50" dirty="0">
                <a:effectLst/>
                <a:latin typeface="+mn-lt"/>
                <a:ea typeface="DejaVu Sans"/>
                <a:cs typeface="Arial" panose="020B0604020202020204" pitchFamily="34" charset="0"/>
              </a:rPr>
            </a:br>
            <a:r>
              <a:rPr lang="es-ES_tradnl" sz="2400" dirty="0" err="1">
                <a:effectLst/>
                <a:latin typeface="+mn-lt"/>
                <a:ea typeface="Calibri" panose="020F0502020204030204" pitchFamily="34" charset="0"/>
              </a:rPr>
              <a:t>nomb</a:t>
            </a:r>
            <a:r>
              <a:rPr lang="es-ES_tradnl" sz="2400" dirty="0">
                <a:effectLst/>
                <a:latin typeface="+mn-lt"/>
                <a:ea typeface="Calibri" panose="020F0502020204030204" pitchFamily="34" charset="0"/>
              </a:rPr>
              <a:t>_</a:t>
            </a:r>
            <a:r>
              <a:rPr lang="es-ES" sz="2400" dirty="0">
                <a:effectLst/>
                <a:latin typeface="+mn-lt"/>
                <a:ea typeface="Times New Roman" panose="02020603050405020304" pitchFamily="18" charset="0"/>
              </a:rPr>
              <a:t>cliente-&gt; tipo_cliente</a:t>
            </a:r>
            <a:br>
              <a:rPr lang="es-ES" sz="2400" dirty="0">
                <a:effectLst/>
                <a:latin typeface="+mn-lt"/>
                <a:ea typeface="Times New Roman" panose="02020603050405020304" pitchFamily="18" charset="0"/>
              </a:rPr>
            </a:br>
            <a:r>
              <a:rPr lang="es-ES" sz="2400" dirty="0">
                <a:effectLst/>
                <a:latin typeface="+mn-lt"/>
                <a:ea typeface="Times New Roman" panose="02020603050405020304" pitchFamily="18" charset="0"/>
              </a:rPr>
              <a:t>Nomb_fab, </a:t>
            </a:r>
            <a:r>
              <a:rPr lang="es-ES" sz="2400" dirty="0" err="1">
                <a:effectLst/>
                <a:latin typeface="+mn-lt"/>
                <a:ea typeface="Times New Roman" panose="02020603050405020304" pitchFamily="18" charset="0"/>
              </a:rPr>
              <a:t>prov</a:t>
            </a:r>
            <a:r>
              <a:rPr lang="es-ES" sz="2400" dirty="0">
                <a:effectLst/>
                <a:latin typeface="+mn-lt"/>
                <a:ea typeface="Times New Roman" panose="02020603050405020304" pitchFamily="18" charset="0"/>
              </a:rPr>
              <a:t>-&gt;Formatos</a:t>
            </a:r>
            <a:br>
              <a:rPr lang="es-ES" sz="2400" dirty="0">
                <a:effectLst/>
                <a:latin typeface="+mn-lt"/>
                <a:ea typeface="Times New Roman" panose="02020603050405020304" pitchFamily="18" charset="0"/>
              </a:rPr>
            </a:br>
            <a:r>
              <a:rPr lang="es-ES" sz="2400" b="1" dirty="0">
                <a:effectLst/>
                <a:latin typeface="+mn-lt"/>
                <a:ea typeface="Times New Roman" panose="02020603050405020304" pitchFamily="18" charset="0"/>
                <a:cs typeface="Times New Roman" panose="02020603050405020304" pitchFamily="18" charset="0"/>
              </a:rPr>
              <a:t>Primera Forma normal</a:t>
            </a:r>
            <a:br>
              <a:rPr lang="es-ES" sz="2400" b="1" dirty="0">
                <a:effectLst/>
                <a:latin typeface="+mn-lt"/>
                <a:ea typeface="Times New Roman" panose="02020603050405020304" pitchFamily="18" charset="0"/>
                <a:cs typeface="Times New Roman" panose="02020603050405020304" pitchFamily="18" charset="0"/>
              </a:rPr>
            </a:br>
            <a:r>
              <a:rPr lang="es-ES" sz="2400" b="1" dirty="0">
                <a:effectLst/>
                <a:latin typeface="+mn-lt"/>
                <a:ea typeface="Times New Roman" panose="02020603050405020304" pitchFamily="18" charset="0"/>
                <a:cs typeface="Times New Roman" panose="02020603050405020304" pitchFamily="18" charset="0"/>
              </a:rPr>
              <a:t>Venta</a:t>
            </a:r>
            <a:r>
              <a:rPr lang="es-ES" sz="2400" dirty="0">
                <a:effectLst/>
                <a:latin typeface="+mn-lt"/>
                <a:ea typeface="Times New Roman" panose="02020603050405020304" pitchFamily="18" charset="0"/>
                <a:cs typeface="Times New Roman" panose="02020603050405020304" pitchFamily="18" charset="0"/>
              </a:rPr>
              <a:t>(</a:t>
            </a:r>
            <a:r>
              <a:rPr lang="es-ES" sz="2400" u="sng" dirty="0">
                <a:effectLst/>
                <a:latin typeface="+mn-lt"/>
                <a:ea typeface="Times New Roman" panose="02020603050405020304" pitchFamily="18" charset="0"/>
                <a:cs typeface="Times New Roman" panose="02020603050405020304" pitchFamily="18" charset="0"/>
              </a:rPr>
              <a:t>Nomb_fab, </a:t>
            </a:r>
            <a:r>
              <a:rPr lang="es-ES" sz="2400" u="sng" dirty="0" err="1">
                <a:effectLst/>
                <a:latin typeface="+mn-lt"/>
                <a:ea typeface="Times New Roman" panose="02020603050405020304" pitchFamily="18" charset="0"/>
                <a:cs typeface="Times New Roman" panose="02020603050405020304" pitchFamily="18" charset="0"/>
              </a:rPr>
              <a:t>Prov</a:t>
            </a:r>
            <a:r>
              <a:rPr lang="es-ES" sz="2400" u="sng" dirty="0">
                <a:effectLst/>
                <a:latin typeface="+mn-lt"/>
                <a:ea typeface="Times New Roman" panose="02020603050405020304" pitchFamily="18" charset="0"/>
                <a:cs typeface="Times New Roman" panose="02020603050405020304" pitchFamily="18" charset="0"/>
              </a:rPr>
              <a:t>, </a:t>
            </a:r>
            <a:r>
              <a:rPr lang="es-ES" sz="2400" u="sng" dirty="0" err="1">
                <a:effectLst/>
                <a:latin typeface="+mn-lt"/>
                <a:ea typeface="Times New Roman" panose="02020603050405020304" pitchFamily="18" charset="0"/>
                <a:cs typeface="Times New Roman" panose="02020603050405020304" pitchFamily="18" charset="0"/>
              </a:rPr>
              <a:t>nom_cliente</a:t>
            </a:r>
            <a:r>
              <a:rPr lang="es-ES" sz="2400" dirty="0">
                <a:effectLst/>
                <a:latin typeface="+mn-lt"/>
                <a:ea typeface="Times New Roman" panose="02020603050405020304" pitchFamily="18" charset="0"/>
                <a:cs typeface="Times New Roman" panose="02020603050405020304" pitchFamily="18" charset="0"/>
              </a:rPr>
              <a:t>, tipo_cliente, </a:t>
            </a:r>
            <a:r>
              <a:rPr lang="es-ES" sz="2400" dirty="0" err="1">
                <a:effectLst/>
                <a:latin typeface="+mn-lt"/>
                <a:ea typeface="Times New Roman" panose="02020603050405020304" pitchFamily="18" charset="0"/>
                <a:cs typeface="Times New Roman" panose="02020603050405020304" pitchFamily="18" charset="0"/>
              </a:rPr>
              <a:t>enbase,sabor</a:t>
            </a:r>
            <a:r>
              <a:rPr lang="es-ES" sz="2400" dirty="0">
                <a:effectLst/>
                <a:latin typeface="+mn-lt"/>
                <a:ea typeface="Times New Roman" panose="02020603050405020304" pitchFamily="18" charset="0"/>
                <a:cs typeface="Times New Roman" panose="02020603050405020304" pitchFamily="18" charset="0"/>
              </a:rPr>
              <a:t>)</a:t>
            </a:r>
            <a:br>
              <a:rPr lang="es-CU" sz="2400" dirty="0">
                <a:latin typeface="+mn-lt"/>
                <a:ea typeface="Times New Roman" panose="02020603050405020304" pitchFamily="18" charset="0"/>
                <a:cs typeface="Times New Roman" panose="02020603050405020304" pitchFamily="18" charset="0"/>
              </a:rPr>
            </a:br>
            <a:r>
              <a:rPr lang="es-ES_tradnl" sz="2400" kern="50" dirty="0">
                <a:effectLst/>
                <a:latin typeface="+mn-lt"/>
                <a:ea typeface="DejaVu Sans"/>
                <a:cs typeface="Arial" panose="020B0604020202020204" pitchFamily="34" charset="0"/>
              </a:rPr>
              <a:t>al seleccionar </a:t>
            </a:r>
            <a:r>
              <a:rPr lang="es-ES_tradnl" sz="2400" kern="50" dirty="0" err="1">
                <a:effectLst/>
                <a:latin typeface="+mn-lt"/>
                <a:ea typeface="DejaVu Sans"/>
                <a:cs typeface="Arial" panose="020B0604020202020204" pitchFamily="34" charset="0"/>
              </a:rPr>
              <a:t>Nomb_fab</a:t>
            </a:r>
            <a:r>
              <a:rPr lang="es-ES_tradnl" sz="2400" kern="50" dirty="0">
                <a:effectLst/>
                <a:latin typeface="+mn-lt"/>
                <a:ea typeface="DejaVu Sans"/>
                <a:cs typeface="Arial" panose="020B0604020202020204" pitchFamily="34" charset="0"/>
              </a:rPr>
              <a:t>, </a:t>
            </a:r>
            <a:r>
              <a:rPr lang="es-ES_tradnl" sz="2400" kern="50" dirty="0" err="1">
                <a:effectLst/>
                <a:latin typeface="+mn-lt"/>
                <a:ea typeface="DejaVu Sans"/>
                <a:cs typeface="Arial" panose="020B0604020202020204" pitchFamily="34" charset="0"/>
              </a:rPr>
              <a:t>Prov</a:t>
            </a:r>
            <a:r>
              <a:rPr lang="es-ES_tradnl" sz="2400" kern="50" dirty="0">
                <a:effectLst/>
                <a:latin typeface="+mn-lt"/>
                <a:ea typeface="DejaVu Sans"/>
                <a:cs typeface="Arial" panose="020B0604020202020204" pitchFamily="34" charset="0"/>
              </a:rPr>
              <a:t>, </a:t>
            </a:r>
            <a:r>
              <a:rPr lang="es-ES_tradnl" sz="2400" kern="50" dirty="0" err="1">
                <a:effectLst/>
                <a:latin typeface="+mn-lt"/>
                <a:ea typeface="DejaVu Sans"/>
                <a:cs typeface="Arial" panose="020B0604020202020204" pitchFamily="34" charset="0"/>
              </a:rPr>
              <a:t>nomb_cliente</a:t>
            </a:r>
            <a:r>
              <a:rPr lang="es-ES_tradnl" sz="2400" kern="50" dirty="0">
                <a:effectLst/>
                <a:latin typeface="+mn-lt"/>
                <a:ea typeface="DejaVu Sans"/>
                <a:cs typeface="Arial" panose="020B0604020202020204" pitchFamily="34" charset="0"/>
              </a:rPr>
              <a:t> como llave primaria la tabla ya está en primera forma normal</a:t>
            </a:r>
            <a:endParaRPr lang="es-CU" sz="2400" kern="50" dirty="0">
              <a:effectLst/>
              <a:latin typeface="+mn-lt"/>
              <a:ea typeface="DejaVu Sans"/>
              <a:cs typeface="Times New Roman" panose="02020603050405020304" pitchFamily="18" charset="0"/>
            </a:endParaRPr>
          </a:p>
          <a:p>
            <a:pPr marL="0" indent="0">
              <a:lnSpc>
                <a:spcPct val="150000"/>
              </a:lnSpc>
              <a:spcAft>
                <a:spcPts val="600"/>
              </a:spcAft>
              <a:buNone/>
            </a:pPr>
            <a:br>
              <a:rPr lang="es-ES" sz="2400" dirty="0">
                <a:effectLst/>
                <a:latin typeface="+mn-lt"/>
                <a:ea typeface="Times New Roman" panose="02020603050405020304" pitchFamily="18" charset="0"/>
                <a:cs typeface="Arial" panose="020B0604020202020204" pitchFamily="34" charset="0"/>
              </a:rPr>
            </a:br>
            <a:endParaRPr lang="es-CU" sz="24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1544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75EA83-FADF-40FA-9D2E-D621C382B849}"/>
              </a:ext>
            </a:extLst>
          </p:cNvPr>
          <p:cNvSpPr>
            <a:spLocks noGrp="1"/>
          </p:cNvSpPr>
          <p:nvPr>
            <p:ph idx="1"/>
          </p:nvPr>
        </p:nvSpPr>
        <p:spPr>
          <a:xfrm>
            <a:off x="493712" y="754205"/>
            <a:ext cx="11048931" cy="5712856"/>
          </a:xfrm>
        </p:spPr>
        <p:txBody>
          <a:bodyPr>
            <a:normAutofit/>
          </a:bodyPr>
          <a:lstStyle/>
          <a:p>
            <a:r>
              <a:rPr lang="es-ES_tradnl" sz="2800" b="1" kern="50" dirty="0">
                <a:effectLst/>
                <a:latin typeface="+mn-lt"/>
                <a:ea typeface="Times New Roman" panose="02020603050405020304" pitchFamily="18" charset="0"/>
                <a:cs typeface="Arial" panose="020B0604020202020204" pitchFamily="34" charset="0"/>
              </a:rPr>
              <a:t>Segunda Forma normal</a:t>
            </a:r>
            <a:br>
              <a:rPr lang="es-ES_tradnl" sz="2800" b="1" kern="50" dirty="0">
                <a:effectLst/>
                <a:latin typeface="+mn-lt"/>
                <a:ea typeface="Times New Roman" panose="02020603050405020304" pitchFamily="18" charset="0"/>
                <a:cs typeface="Arial" panose="020B0604020202020204" pitchFamily="34" charset="0"/>
              </a:rPr>
            </a:br>
            <a:r>
              <a:rPr lang="es-ES_tradnl" sz="2800" kern="50" dirty="0">
                <a:effectLst/>
                <a:latin typeface="+mn-lt"/>
                <a:ea typeface="Times New Roman" panose="02020603050405020304" pitchFamily="18" charset="0"/>
                <a:cs typeface="Arial" panose="020B0604020202020204" pitchFamily="34" charset="0"/>
              </a:rPr>
              <a:t>Debemos eliminar las dependencias funcionales parciales para eso creamos dos tablas nuevas</a:t>
            </a:r>
            <a:br>
              <a:rPr lang="es-ES_tradnl" sz="2800" kern="50" dirty="0">
                <a:effectLst/>
                <a:latin typeface="+mn-lt"/>
                <a:ea typeface="Times New Roman" panose="02020603050405020304" pitchFamily="18" charset="0"/>
                <a:cs typeface="Arial" panose="020B0604020202020204" pitchFamily="34" charset="0"/>
              </a:rPr>
            </a:br>
            <a:br>
              <a:rPr lang="es-ES_tradnl" sz="2800" kern="50" dirty="0">
                <a:effectLst/>
                <a:latin typeface="+mn-lt"/>
                <a:ea typeface="Times New Roman" panose="02020603050405020304" pitchFamily="18" charset="0"/>
                <a:cs typeface="Arial" panose="020B0604020202020204" pitchFamily="34" charset="0"/>
              </a:rPr>
            </a:br>
            <a:r>
              <a:rPr lang="es-ES_tradnl" sz="2800" kern="50" dirty="0">
                <a:effectLst/>
                <a:latin typeface="+mn-lt"/>
                <a:ea typeface="Times New Roman" panose="02020603050405020304" pitchFamily="18" charset="0"/>
                <a:cs typeface="Arial" panose="020B0604020202020204" pitchFamily="34" charset="0"/>
              </a:rPr>
              <a:t>Ventas(</a:t>
            </a:r>
            <a:r>
              <a:rPr lang="es-ES_tradnl" sz="2800" u="sng" kern="50" dirty="0" err="1">
                <a:effectLst/>
                <a:latin typeface="+mn-lt"/>
                <a:ea typeface="Times New Roman" panose="02020603050405020304" pitchFamily="18" charset="0"/>
                <a:cs typeface="Arial" panose="020B0604020202020204" pitchFamily="34" charset="0"/>
              </a:rPr>
              <a:t>Nomb_fab</a:t>
            </a:r>
            <a:r>
              <a:rPr lang="es-ES_tradnl" sz="2800" u="sng" kern="50" dirty="0">
                <a:effectLst/>
                <a:latin typeface="+mn-lt"/>
                <a:ea typeface="Times New Roman" panose="02020603050405020304" pitchFamily="18" charset="0"/>
                <a:cs typeface="Arial" panose="020B0604020202020204" pitchFamily="34" charset="0"/>
              </a:rPr>
              <a:t>, </a:t>
            </a:r>
            <a:r>
              <a:rPr lang="es-ES_tradnl" sz="2800" u="sng" kern="50" dirty="0" err="1">
                <a:effectLst/>
                <a:latin typeface="+mn-lt"/>
                <a:ea typeface="Times New Roman" panose="02020603050405020304" pitchFamily="18" charset="0"/>
                <a:cs typeface="Arial" panose="020B0604020202020204" pitchFamily="34" charset="0"/>
              </a:rPr>
              <a:t>Prov</a:t>
            </a:r>
            <a:r>
              <a:rPr lang="es-ES_tradnl" sz="2800" u="sng" kern="50" dirty="0">
                <a:effectLst/>
                <a:latin typeface="+mn-lt"/>
                <a:ea typeface="Times New Roman" panose="02020603050405020304" pitchFamily="18" charset="0"/>
                <a:cs typeface="Arial" panose="020B0604020202020204" pitchFamily="34" charset="0"/>
              </a:rPr>
              <a:t>, </a:t>
            </a:r>
            <a:r>
              <a:rPr lang="es-ES_tradnl" sz="2800" u="sng" kern="50" dirty="0" err="1">
                <a:effectLst/>
                <a:latin typeface="+mn-lt"/>
                <a:ea typeface="Times New Roman" panose="02020603050405020304" pitchFamily="18" charset="0"/>
                <a:cs typeface="Arial" panose="020B0604020202020204" pitchFamily="34" charset="0"/>
              </a:rPr>
              <a:t>nom_cliente</a:t>
            </a:r>
            <a:r>
              <a:rPr lang="es-ES_tradnl" sz="2800" kern="50" dirty="0">
                <a:effectLst/>
                <a:latin typeface="+mn-lt"/>
                <a:ea typeface="Times New Roman" panose="02020603050405020304" pitchFamily="18" charset="0"/>
                <a:cs typeface="Arial" panose="020B0604020202020204" pitchFamily="34" charset="0"/>
              </a:rPr>
              <a:t>)</a:t>
            </a:r>
            <a:br>
              <a:rPr lang="es-ES_tradnl" sz="2800" kern="50" dirty="0">
                <a:effectLst/>
                <a:latin typeface="+mn-lt"/>
                <a:ea typeface="Times New Roman" panose="02020603050405020304" pitchFamily="18" charset="0"/>
                <a:cs typeface="Arial" panose="020B0604020202020204" pitchFamily="34" charset="0"/>
              </a:rPr>
            </a:br>
            <a:r>
              <a:rPr lang="es-ES_tradnl" sz="2800" kern="50" dirty="0">
                <a:effectLst/>
                <a:latin typeface="+mn-lt"/>
                <a:ea typeface="Times New Roman" panose="02020603050405020304" pitchFamily="18" charset="0"/>
                <a:cs typeface="Arial" panose="020B0604020202020204" pitchFamily="34" charset="0"/>
              </a:rPr>
              <a:t>Ventas1</a:t>
            </a:r>
            <a:r>
              <a:rPr lang="es-ES_tradnl" sz="2800" u="sng" kern="50" dirty="0">
                <a:effectLst/>
                <a:latin typeface="+mn-lt"/>
                <a:ea typeface="Times New Roman" panose="02020603050405020304" pitchFamily="18" charset="0"/>
                <a:cs typeface="Arial" panose="020B0604020202020204" pitchFamily="34" charset="0"/>
              </a:rPr>
              <a:t> (</a:t>
            </a:r>
            <a:r>
              <a:rPr lang="es-ES_tradnl" sz="2800" u="sng" kern="50" dirty="0" err="1">
                <a:effectLst/>
                <a:latin typeface="+mn-lt"/>
                <a:ea typeface="Times New Roman" panose="02020603050405020304" pitchFamily="18" charset="0"/>
                <a:cs typeface="Arial" panose="020B0604020202020204" pitchFamily="34" charset="0"/>
              </a:rPr>
              <a:t>Nomb_fab</a:t>
            </a:r>
            <a:r>
              <a:rPr lang="es-ES_tradnl" sz="2800" u="sng" kern="50" dirty="0">
                <a:effectLst/>
                <a:latin typeface="+mn-lt"/>
                <a:ea typeface="Times New Roman" panose="02020603050405020304" pitchFamily="18" charset="0"/>
                <a:cs typeface="Arial" panose="020B0604020202020204" pitchFamily="34" charset="0"/>
              </a:rPr>
              <a:t>, </a:t>
            </a:r>
            <a:r>
              <a:rPr lang="es-ES_tradnl" sz="2800" u="sng" kern="50" dirty="0" err="1">
                <a:effectLst/>
                <a:latin typeface="+mn-lt"/>
                <a:ea typeface="Times New Roman" panose="02020603050405020304" pitchFamily="18" charset="0"/>
                <a:cs typeface="Arial" panose="020B0604020202020204" pitchFamily="34" charset="0"/>
              </a:rPr>
              <a:t>Prov,envase,sabor</a:t>
            </a:r>
            <a:r>
              <a:rPr lang="es-ES_tradnl" sz="2800" kern="50" dirty="0">
                <a:effectLst/>
                <a:latin typeface="+mn-lt"/>
                <a:ea typeface="Times New Roman" panose="02020603050405020304" pitchFamily="18" charset="0"/>
                <a:cs typeface="Arial" panose="020B0604020202020204" pitchFamily="34" charset="0"/>
              </a:rPr>
              <a:t>)</a:t>
            </a:r>
            <a:br>
              <a:rPr lang="es-ES_tradnl" sz="2800" kern="50" dirty="0">
                <a:effectLst/>
                <a:latin typeface="+mn-lt"/>
                <a:ea typeface="Times New Roman" panose="02020603050405020304" pitchFamily="18" charset="0"/>
                <a:cs typeface="Arial" panose="020B0604020202020204" pitchFamily="34" charset="0"/>
              </a:rPr>
            </a:br>
            <a:r>
              <a:rPr lang="es-ES" sz="2800" dirty="0">
                <a:effectLst/>
                <a:latin typeface="+mn-lt"/>
                <a:ea typeface="Times New Roman" panose="02020603050405020304" pitchFamily="18" charset="0"/>
                <a:cs typeface="Arial" panose="020B0604020202020204" pitchFamily="34" charset="0"/>
              </a:rPr>
              <a:t>Ventas2(</a:t>
            </a:r>
            <a:r>
              <a:rPr lang="es-ES" sz="2800" u="sng" dirty="0">
                <a:effectLst/>
                <a:latin typeface="+mn-lt"/>
                <a:ea typeface="Times New Roman" panose="02020603050405020304" pitchFamily="18" charset="0"/>
                <a:cs typeface="Arial" panose="020B0604020202020204" pitchFamily="34" charset="0"/>
              </a:rPr>
              <a:t>cliente</a:t>
            </a:r>
            <a:r>
              <a:rPr lang="es-ES" sz="2800" dirty="0">
                <a:effectLst/>
                <a:latin typeface="+mn-lt"/>
                <a:ea typeface="Times New Roman" panose="02020603050405020304" pitchFamily="18" charset="0"/>
                <a:cs typeface="Arial" panose="020B0604020202020204" pitchFamily="34" charset="0"/>
              </a:rPr>
              <a:t>, tipo_cliente)</a:t>
            </a:r>
            <a:br>
              <a:rPr lang="es-ES" sz="2800" dirty="0">
                <a:effectLst/>
                <a:latin typeface="+mn-lt"/>
                <a:ea typeface="Times New Roman" panose="02020603050405020304" pitchFamily="18" charset="0"/>
                <a:cs typeface="Arial" panose="020B0604020202020204" pitchFamily="34" charset="0"/>
              </a:rPr>
            </a:br>
            <a:endParaRPr lang="es-CU" sz="2800" dirty="0">
              <a:effectLst/>
              <a:latin typeface="+mn-lt"/>
              <a:ea typeface="Calibri" panose="020F0502020204030204" pitchFamily="34" charset="0"/>
              <a:cs typeface="Times New Roman" panose="02020603050405020304" pitchFamily="18" charset="0"/>
            </a:endParaRPr>
          </a:p>
          <a:p>
            <a:r>
              <a:rPr lang="es-ES_tradnl" sz="2800" b="1" kern="50" dirty="0">
                <a:effectLst/>
                <a:latin typeface="+mn-lt"/>
                <a:ea typeface="Times New Roman" panose="02020603050405020304" pitchFamily="18" charset="0"/>
                <a:cs typeface="Arial" panose="020B0604020202020204" pitchFamily="34" charset="0"/>
              </a:rPr>
              <a:t>Tercera Forma Normal</a:t>
            </a:r>
            <a:br>
              <a:rPr lang="es-ES_tradnl" sz="2800" b="1" kern="50" dirty="0">
                <a:effectLst/>
                <a:latin typeface="+mn-lt"/>
                <a:ea typeface="Times New Roman" panose="02020603050405020304" pitchFamily="18" charset="0"/>
                <a:cs typeface="Arial" panose="020B0604020202020204" pitchFamily="34" charset="0"/>
              </a:rPr>
            </a:br>
            <a:r>
              <a:rPr lang="es-ES_tradnl" sz="2800" kern="50" dirty="0">
                <a:effectLst/>
                <a:latin typeface="+mn-lt"/>
                <a:ea typeface="Times New Roman" panose="02020603050405020304" pitchFamily="18" charset="0"/>
                <a:cs typeface="Arial" panose="020B0604020202020204" pitchFamily="34" charset="0"/>
              </a:rPr>
              <a:t>No hay dependencias funcionales transitivas por lo tanto ya está en tercera forma normal </a:t>
            </a:r>
            <a:endParaRPr lang="es-CU" sz="2800" kern="50" dirty="0">
              <a:effectLst/>
              <a:latin typeface="+mn-lt"/>
              <a:ea typeface="DejaVu Sans"/>
              <a:cs typeface="Times New Roman" panose="02020603050405020304" pitchFamily="18" charset="0"/>
            </a:endParaRPr>
          </a:p>
          <a:p>
            <a:endParaRPr lang="es-CU" dirty="0"/>
          </a:p>
        </p:txBody>
      </p:sp>
    </p:spTree>
    <p:extLst>
      <p:ext uri="{BB962C8B-B14F-4D97-AF65-F5344CB8AC3E}">
        <p14:creationId xmlns:p14="http://schemas.microsoft.com/office/powerpoint/2010/main" val="2865521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88EA4796-6AD3-49DE-9D1F-DCAE469E8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1205948"/>
            <a:ext cx="11608904" cy="5022574"/>
          </a:xfrm>
          <a:prstGeom prst="rect">
            <a:avLst/>
          </a:prstGeom>
        </p:spPr>
      </p:pic>
    </p:spTree>
    <p:extLst>
      <p:ext uri="{BB962C8B-B14F-4D97-AF65-F5344CB8AC3E}">
        <p14:creationId xmlns:p14="http://schemas.microsoft.com/office/powerpoint/2010/main" val="1203526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4B472D-4AB7-4D0B-BE7B-00C9937125B7}"/>
              </a:ext>
            </a:extLst>
          </p:cNvPr>
          <p:cNvSpPr>
            <a:spLocks noGrp="1"/>
          </p:cNvSpPr>
          <p:nvPr>
            <p:ph idx="1"/>
          </p:nvPr>
        </p:nvSpPr>
        <p:spPr>
          <a:xfrm>
            <a:off x="132521" y="251791"/>
            <a:ext cx="11847443" cy="6069496"/>
          </a:xfrm>
        </p:spPr>
        <p:txBody>
          <a:bodyPr>
            <a:normAutofit/>
          </a:bodyPr>
          <a:lstStyle/>
          <a:p>
            <a:pPr marL="0" indent="0">
              <a:buNone/>
            </a:pPr>
            <a:r>
              <a:rPr lang="es-ES" sz="2800" dirty="0"/>
              <a:t>Modelo Relacional:</a:t>
            </a:r>
            <a:br>
              <a:rPr lang="es-ES" sz="2800" dirty="0"/>
            </a:br>
            <a:r>
              <a:rPr lang="es-ES" sz="2800" dirty="0"/>
              <a:t>Fabrica(</a:t>
            </a:r>
            <a:r>
              <a:rPr lang="es-ES" sz="2800" u="sng" dirty="0"/>
              <a:t>id_fab</a:t>
            </a:r>
            <a:r>
              <a:rPr lang="es-ES" sz="2800" dirty="0"/>
              <a:t>, </a:t>
            </a:r>
            <a:r>
              <a:rPr lang="es-ES" sz="2800" dirty="0" err="1"/>
              <a:t>nombre_fab</a:t>
            </a:r>
            <a:r>
              <a:rPr lang="es-ES" sz="2800" dirty="0"/>
              <a:t>, </a:t>
            </a:r>
            <a:r>
              <a:rPr lang="es-ES" sz="2800" dirty="0" err="1"/>
              <a:t>capacidad_diaria</a:t>
            </a:r>
            <a:r>
              <a:rPr lang="es-ES" sz="2800" dirty="0"/>
              <a:t>)</a:t>
            </a:r>
            <a:br>
              <a:rPr lang="es-ES" sz="2800" dirty="0"/>
            </a:br>
            <a:r>
              <a:rPr lang="es-ES" sz="2800" dirty="0"/>
              <a:t>Formato(</a:t>
            </a:r>
            <a:r>
              <a:rPr lang="es-ES" sz="2800" u="sng" dirty="0" err="1"/>
              <a:t>id_formato</a:t>
            </a:r>
            <a:r>
              <a:rPr lang="es-ES" sz="2800" dirty="0"/>
              <a:t>, envase, sabor, concentrado)</a:t>
            </a:r>
          </a:p>
          <a:p>
            <a:pPr marL="0" indent="0">
              <a:buNone/>
            </a:pPr>
            <a:r>
              <a:rPr lang="es-ES" sz="2800" dirty="0"/>
              <a:t>Cliente(</a:t>
            </a:r>
            <a:r>
              <a:rPr lang="es-ES" sz="2800" u="sng" dirty="0" err="1"/>
              <a:t>id_cliente</a:t>
            </a:r>
            <a:r>
              <a:rPr lang="es-ES" sz="2800" dirty="0"/>
              <a:t>, </a:t>
            </a:r>
            <a:r>
              <a:rPr lang="es-ES" sz="2800" dirty="0" err="1"/>
              <a:t>nombre_cliente</a:t>
            </a:r>
            <a:r>
              <a:rPr lang="es-ES" sz="2800" dirty="0"/>
              <a:t>, tipo_cliente)</a:t>
            </a:r>
          </a:p>
          <a:p>
            <a:pPr marL="0" indent="0">
              <a:buNone/>
            </a:pPr>
            <a:r>
              <a:rPr lang="es-ES" sz="2800" dirty="0"/>
              <a:t>Producción(</a:t>
            </a:r>
            <a:r>
              <a:rPr lang="es-ES" sz="2800" dirty="0" err="1"/>
              <a:t>id_formato</a:t>
            </a:r>
            <a:r>
              <a:rPr lang="es-ES" sz="2800" dirty="0"/>
              <a:t>(FK), id_fab(</a:t>
            </a:r>
            <a:r>
              <a:rPr lang="es-ES" sz="2800" dirty="0" err="1"/>
              <a:t>fk</a:t>
            </a:r>
            <a:r>
              <a:rPr lang="es-ES" sz="2800" dirty="0"/>
              <a:t>), </a:t>
            </a:r>
            <a:r>
              <a:rPr lang="es-ES" sz="2800" dirty="0" err="1"/>
              <a:t>fecha_prod</a:t>
            </a:r>
            <a:r>
              <a:rPr lang="es-ES" sz="2800" dirty="0"/>
              <a:t>, </a:t>
            </a:r>
            <a:r>
              <a:rPr lang="es-ES" sz="2800" dirty="0" err="1"/>
              <a:t>cant_prod</a:t>
            </a:r>
            <a:r>
              <a:rPr lang="es-ES" sz="2800" dirty="0"/>
              <a:t>)</a:t>
            </a:r>
          </a:p>
          <a:p>
            <a:pPr marL="0" indent="0">
              <a:buNone/>
            </a:pPr>
            <a:r>
              <a:rPr lang="es-ES" sz="2800" dirty="0"/>
              <a:t>Contrato(</a:t>
            </a:r>
            <a:r>
              <a:rPr lang="es-ES" sz="2800" u="sng" dirty="0" err="1"/>
              <a:t>id_contrato</a:t>
            </a:r>
            <a:r>
              <a:rPr lang="es-ES" sz="2800" dirty="0" err="1"/>
              <a:t>,id_cliente</a:t>
            </a:r>
            <a:r>
              <a:rPr lang="es-ES" sz="2800" dirty="0"/>
              <a:t>(</a:t>
            </a:r>
            <a:r>
              <a:rPr lang="es-ES" sz="2800" dirty="0" err="1"/>
              <a:t>fk</a:t>
            </a:r>
            <a:r>
              <a:rPr lang="es-ES" sz="2800" dirty="0"/>
              <a:t>),id_fab(</a:t>
            </a:r>
            <a:r>
              <a:rPr lang="es-ES" sz="2800" dirty="0" err="1"/>
              <a:t>fk</a:t>
            </a:r>
            <a:r>
              <a:rPr lang="es-ES" sz="2800" dirty="0"/>
              <a:t>),</a:t>
            </a:r>
            <a:r>
              <a:rPr lang="es-ES" sz="2800" dirty="0" err="1"/>
              <a:t>producc_contratada</a:t>
            </a:r>
            <a:r>
              <a:rPr lang="es-ES" sz="2800" dirty="0"/>
              <a:t>)</a:t>
            </a:r>
          </a:p>
          <a:p>
            <a:pPr marL="0" indent="0">
              <a:buNone/>
            </a:pPr>
            <a:r>
              <a:rPr lang="es-ES" sz="2800" dirty="0" err="1"/>
              <a:t>Formato_contrato</a:t>
            </a:r>
            <a:r>
              <a:rPr lang="es-ES" sz="2800" dirty="0"/>
              <a:t> (</a:t>
            </a:r>
            <a:r>
              <a:rPr lang="es-ES" sz="2800" dirty="0" err="1"/>
              <a:t>id_formato</a:t>
            </a:r>
            <a:r>
              <a:rPr lang="es-ES" sz="2800" dirty="0"/>
              <a:t>, </a:t>
            </a:r>
            <a:r>
              <a:rPr lang="es-ES" sz="2800" dirty="0" err="1"/>
              <a:t>id_contrato</a:t>
            </a:r>
            <a:r>
              <a:rPr lang="es-ES" sz="2800" dirty="0"/>
              <a:t>)</a:t>
            </a:r>
          </a:p>
          <a:p>
            <a:pPr marL="0" indent="0">
              <a:buNone/>
            </a:pPr>
            <a:r>
              <a:rPr lang="es-ES" sz="2800" dirty="0" err="1"/>
              <a:t>Formato_ventas</a:t>
            </a:r>
            <a:r>
              <a:rPr lang="es-ES" sz="2800" dirty="0"/>
              <a:t>(</a:t>
            </a:r>
            <a:r>
              <a:rPr lang="es-ES" sz="2800" dirty="0" err="1"/>
              <a:t>id_formato</a:t>
            </a:r>
            <a:r>
              <a:rPr lang="es-ES" sz="2800" dirty="0"/>
              <a:t>, </a:t>
            </a:r>
            <a:r>
              <a:rPr lang="es-ES" sz="2800" dirty="0" err="1"/>
              <a:t>id_ventas</a:t>
            </a:r>
            <a:r>
              <a:rPr lang="es-ES" sz="2800" dirty="0"/>
              <a:t>, </a:t>
            </a:r>
            <a:r>
              <a:rPr lang="es-ES" sz="2800" dirty="0" err="1"/>
              <a:t>cantidad_vendida</a:t>
            </a:r>
            <a:r>
              <a:rPr lang="es-ES" sz="2800" dirty="0"/>
              <a:t>)</a:t>
            </a:r>
          </a:p>
          <a:p>
            <a:pPr marL="0" indent="0">
              <a:buNone/>
            </a:pPr>
            <a:r>
              <a:rPr lang="es-ES" sz="2800" dirty="0"/>
              <a:t>Ventas(</a:t>
            </a:r>
            <a:r>
              <a:rPr lang="es-ES" sz="2800" u="sng" dirty="0"/>
              <a:t>id_venta</a:t>
            </a:r>
            <a:r>
              <a:rPr lang="es-ES" sz="2800" dirty="0"/>
              <a:t>, id_fab, </a:t>
            </a:r>
            <a:r>
              <a:rPr lang="es-ES" sz="2800" dirty="0" err="1"/>
              <a:t>id_cliente</a:t>
            </a:r>
            <a:r>
              <a:rPr lang="es-ES" sz="2800" dirty="0"/>
              <a:t> , </a:t>
            </a:r>
            <a:r>
              <a:rPr lang="es-ES" sz="2800" dirty="0" err="1"/>
              <a:t>fecha_venta</a:t>
            </a:r>
            <a:r>
              <a:rPr lang="es-ES" sz="2800" dirty="0"/>
              <a:t>)</a:t>
            </a:r>
            <a:br>
              <a:rPr lang="es-ES" sz="2800" dirty="0"/>
            </a:br>
            <a:endParaRPr lang="es-CU" sz="2800" dirty="0"/>
          </a:p>
        </p:txBody>
      </p:sp>
    </p:spTree>
    <p:extLst>
      <p:ext uri="{BB962C8B-B14F-4D97-AF65-F5344CB8AC3E}">
        <p14:creationId xmlns:p14="http://schemas.microsoft.com/office/powerpoint/2010/main" val="1258854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189</TotalTime>
  <Words>1276</Words>
  <Application>Microsoft Office PowerPoint</Application>
  <PresentationFormat>Panorámica</PresentationFormat>
  <Paragraphs>45</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Century Gothic</vt:lpstr>
      <vt:lpstr>Times New Roman</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Dariel</dc:creator>
  <cp:lastModifiedBy>Dariel</cp:lastModifiedBy>
  <cp:revision>19</cp:revision>
  <dcterms:created xsi:type="dcterms:W3CDTF">2023-06-06T04:57:56Z</dcterms:created>
  <dcterms:modified xsi:type="dcterms:W3CDTF">2023-06-06T08:07:23Z</dcterms:modified>
</cp:coreProperties>
</file>