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88" r:id="rId9"/>
    <p:sldId id="264" r:id="rId10"/>
    <p:sldId id="265" r:id="rId11"/>
    <p:sldId id="289" r:id="rId12"/>
    <p:sldId id="266" r:id="rId13"/>
    <p:sldId id="290"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1" r:id="rId30"/>
    <p:sldId id="283" r:id="rId31"/>
    <p:sldId id="284" r:id="rId32"/>
    <p:sldId id="285" r:id="rId33"/>
    <p:sldId id="286" r:id="rId34"/>
    <p:sldId id="287" r:id="rId35"/>
    <p:sldId id="25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jf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jfif"/><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250419" y="238539"/>
            <a:ext cx="7691162" cy="636105"/>
          </a:xfrm>
        </p:spPr>
        <p:txBody>
          <a:bodyPr>
            <a:normAutofit/>
          </a:bodyPr>
          <a:lstStyle/>
          <a:p>
            <a:pPr algn="ctr"/>
            <a:r>
              <a:rPr lang="es-ES" sz="3200" b="1" i="0" u="sng" dirty="0">
                <a:solidFill>
                  <a:srgbClr val="FF0000"/>
                </a:solidFill>
                <a:effectLst/>
                <a:latin typeface="Arial Black" panose="020B0A04020102020204" pitchFamily="34" charset="0"/>
              </a:rPr>
              <a:t>Definición de concurrencia</a:t>
            </a:r>
            <a:endParaRPr lang="es-CU" sz="3200" u="sng" dirty="0">
              <a:solidFill>
                <a:srgbClr val="FF0000"/>
              </a:solidFill>
              <a:latin typeface="Arial Black" panose="020B0A04020102020204" pitchFamily="34" charset="0"/>
            </a:endParaRPr>
          </a:p>
        </p:txBody>
      </p:sp>
      <p:sp>
        <p:nvSpPr>
          <p:cNvPr id="3" name="Subtítulo 2">
            <a:extLst>
              <a:ext uri="{FF2B5EF4-FFF2-40B4-BE49-F238E27FC236}">
                <a16:creationId xmlns:a16="http://schemas.microsoft.com/office/drawing/2014/main" id="{B2C2DB03-D239-4E03-893A-88DF5C4C5066}"/>
              </a:ext>
            </a:extLst>
          </p:cNvPr>
          <p:cNvSpPr>
            <a:spLocks noGrp="1"/>
          </p:cNvSpPr>
          <p:nvPr>
            <p:ph type="subTitle" idx="1"/>
          </p:nvPr>
        </p:nvSpPr>
        <p:spPr>
          <a:xfrm>
            <a:off x="0" y="1950738"/>
            <a:ext cx="7818782" cy="4171766"/>
          </a:xfrm>
        </p:spPr>
        <p:txBody>
          <a:bodyPr>
            <a:normAutofit/>
          </a:bodyPr>
          <a:lstStyle/>
          <a:p>
            <a:pPr algn="just"/>
            <a:r>
              <a:rPr lang="es-ES" sz="2800" b="0" i="0" dirty="0">
                <a:solidFill>
                  <a:schemeClr val="tx1"/>
                </a:solidFill>
                <a:effectLst/>
                <a:latin typeface="Arial Black" panose="020B0A04020102020204" pitchFamily="34" charset="0"/>
              </a:rPr>
              <a:t>Dos o más procesos decimos que son concurrentes, paralelos, o que se ejecutan concurrentemente, cuando son procesados al mismo tiempo, es decir, que para ejecutar uno de ellos, no hace falta que se haya ejecutado otro.</a:t>
            </a:r>
          </a:p>
          <a:p>
            <a:pPr algn="just"/>
            <a:endParaRPr lang="es-CU" dirty="0"/>
          </a:p>
        </p:txBody>
      </p:sp>
      <p:pic>
        <p:nvPicPr>
          <p:cNvPr id="5" name="Imagen 4">
            <a:extLst>
              <a:ext uri="{FF2B5EF4-FFF2-40B4-BE49-F238E27FC236}">
                <a16:creationId xmlns:a16="http://schemas.microsoft.com/office/drawing/2014/main" id="{0C8FA7B0-8382-4698-8B95-68C6B59FA99A}"/>
              </a:ext>
            </a:extLst>
          </p:cNvPr>
          <p:cNvPicPr>
            <a:picLocks noChangeAspect="1"/>
          </p:cNvPicPr>
          <p:nvPr/>
        </p:nvPicPr>
        <p:blipFill>
          <a:blip r:embed="rId2"/>
          <a:stretch>
            <a:fillRect/>
          </a:stretch>
        </p:blipFill>
        <p:spPr>
          <a:xfrm>
            <a:off x="8136834" y="2187126"/>
            <a:ext cx="3873741" cy="2483748"/>
          </a:xfrm>
          <a:prstGeom prst="rect">
            <a:avLst/>
          </a:prstGeom>
        </p:spPr>
      </p:pic>
    </p:spTree>
    <p:extLst>
      <p:ext uri="{BB962C8B-B14F-4D97-AF65-F5344CB8AC3E}">
        <p14:creationId xmlns:p14="http://schemas.microsoft.com/office/powerpoint/2010/main" val="4294418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4544269" y="185531"/>
            <a:ext cx="3103460" cy="1020418"/>
          </a:xfrm>
        </p:spPr>
        <p:txBody>
          <a:bodyPr>
            <a:normAutofit fontScale="90000"/>
          </a:bodyPr>
          <a:lstStyle/>
          <a:p>
            <a:pPr algn="ctr"/>
            <a:r>
              <a:rPr lang="es-ES" sz="3200" b="1" i="0" u="sng" dirty="0">
                <a:solidFill>
                  <a:srgbClr val="FF0000"/>
                </a:solidFill>
                <a:effectLst/>
                <a:latin typeface="Helvetica Neue"/>
              </a:rPr>
              <a:t>Zona Crítica</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125896" y="1882460"/>
            <a:ext cx="6513444" cy="3108543"/>
          </a:xfrm>
          <a:prstGeom prst="rect">
            <a:avLst/>
          </a:prstGeom>
          <a:noFill/>
        </p:spPr>
        <p:txBody>
          <a:bodyPr wrap="square" rtlCol="0">
            <a:spAutoFit/>
          </a:bodyPr>
          <a:lstStyle/>
          <a:p>
            <a:pPr algn="just"/>
            <a:r>
              <a:rPr lang="es-ES" sz="2800" b="0" i="0" dirty="0">
                <a:effectLst/>
                <a:latin typeface="Arial Black" panose="020B0A04020102020204" pitchFamily="34" charset="0"/>
                <a:cs typeface="Arial" panose="020B0604020202020204" pitchFamily="34" charset="0"/>
              </a:rPr>
              <a:t>Debe cumplirse la exclusión mutua: sólo un proceso de entre todos los que poseen secciones críticas por el mismo recurso u objeto compartido, debe tener permiso para entrar en ella en un instante dado.</a:t>
            </a:r>
          </a:p>
        </p:txBody>
      </p:sp>
      <p:pic>
        <p:nvPicPr>
          <p:cNvPr id="5" name="Imagen 4">
            <a:extLst>
              <a:ext uri="{FF2B5EF4-FFF2-40B4-BE49-F238E27FC236}">
                <a16:creationId xmlns:a16="http://schemas.microsoft.com/office/drawing/2014/main" id="{AC1EB768-32C7-434F-B28F-7C7C1D213BE5}"/>
              </a:ext>
            </a:extLst>
          </p:cNvPr>
          <p:cNvPicPr>
            <a:picLocks noChangeAspect="1"/>
          </p:cNvPicPr>
          <p:nvPr/>
        </p:nvPicPr>
        <p:blipFill>
          <a:blip r:embed="rId2"/>
          <a:stretch>
            <a:fillRect/>
          </a:stretch>
        </p:blipFill>
        <p:spPr>
          <a:xfrm>
            <a:off x="7089912" y="1975226"/>
            <a:ext cx="4638261" cy="2660167"/>
          </a:xfrm>
          <a:prstGeom prst="rect">
            <a:avLst/>
          </a:prstGeom>
        </p:spPr>
      </p:pic>
    </p:spTree>
    <p:extLst>
      <p:ext uri="{BB962C8B-B14F-4D97-AF65-F5344CB8AC3E}">
        <p14:creationId xmlns:p14="http://schemas.microsoft.com/office/powerpoint/2010/main" val="204192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4544269" y="185531"/>
            <a:ext cx="3103460" cy="1020418"/>
          </a:xfrm>
        </p:spPr>
        <p:txBody>
          <a:bodyPr>
            <a:normAutofit fontScale="90000"/>
          </a:bodyPr>
          <a:lstStyle/>
          <a:p>
            <a:pPr algn="ctr"/>
            <a:r>
              <a:rPr lang="es-ES" sz="3200" b="1" i="0" u="sng" dirty="0">
                <a:solidFill>
                  <a:srgbClr val="FF0000"/>
                </a:solidFill>
                <a:effectLst/>
                <a:latin typeface="Helvetica Neue"/>
              </a:rPr>
              <a:t>Zona Crítica</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132522" y="1542127"/>
            <a:ext cx="7515207" cy="3970318"/>
          </a:xfrm>
          <a:prstGeom prst="rect">
            <a:avLst/>
          </a:prstGeom>
          <a:noFill/>
        </p:spPr>
        <p:txBody>
          <a:bodyPr wrap="square" rtlCol="0">
            <a:spAutoFit/>
          </a:bodyPr>
          <a:lstStyle/>
          <a:p>
            <a:pPr algn="just"/>
            <a:r>
              <a:rPr lang="es-ES" sz="2800" b="0" i="0" dirty="0">
                <a:effectLst/>
                <a:latin typeface="Arial Black" panose="020B0A04020102020204" pitchFamily="34" charset="0"/>
                <a:cs typeface="Arial" panose="020B0604020202020204" pitchFamily="34" charset="0"/>
              </a:rPr>
              <a:t>Un proceso que se interrumpe en una sección no crítica debe hacerlo sin estorbar a los otros. Es decir que si se cuelga un proceso que está usando un recurso, los demás procesos que esperan deben poder acceder al recurso de todas formas (el S.O. mata al proceso que se colgó y así libera al recurso).</a:t>
            </a:r>
          </a:p>
        </p:txBody>
      </p:sp>
      <p:pic>
        <p:nvPicPr>
          <p:cNvPr id="5" name="Imagen 4">
            <a:extLst>
              <a:ext uri="{FF2B5EF4-FFF2-40B4-BE49-F238E27FC236}">
                <a16:creationId xmlns:a16="http://schemas.microsoft.com/office/drawing/2014/main" id="{1EF9C77A-A00E-4A77-A3FF-6ED2D0118ABC}"/>
              </a:ext>
            </a:extLst>
          </p:cNvPr>
          <p:cNvPicPr>
            <a:picLocks noChangeAspect="1"/>
          </p:cNvPicPr>
          <p:nvPr/>
        </p:nvPicPr>
        <p:blipFill>
          <a:blip r:embed="rId2"/>
          <a:stretch>
            <a:fillRect/>
          </a:stretch>
        </p:blipFill>
        <p:spPr>
          <a:xfrm>
            <a:off x="7845287" y="1816375"/>
            <a:ext cx="4019550" cy="2967659"/>
          </a:xfrm>
          <a:prstGeom prst="rect">
            <a:avLst/>
          </a:prstGeom>
        </p:spPr>
      </p:pic>
    </p:spTree>
    <p:extLst>
      <p:ext uri="{BB962C8B-B14F-4D97-AF65-F5344CB8AC3E}">
        <p14:creationId xmlns:p14="http://schemas.microsoft.com/office/powerpoint/2010/main" val="350414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4544269" y="185531"/>
            <a:ext cx="3103460" cy="1020418"/>
          </a:xfrm>
        </p:spPr>
        <p:txBody>
          <a:bodyPr>
            <a:normAutofit fontScale="90000"/>
          </a:bodyPr>
          <a:lstStyle/>
          <a:p>
            <a:pPr algn="ctr"/>
            <a:r>
              <a:rPr lang="es-ES" sz="3200" b="1" i="0" u="sng" dirty="0">
                <a:solidFill>
                  <a:srgbClr val="FF0000"/>
                </a:solidFill>
                <a:effectLst/>
                <a:latin typeface="Helvetica Neue"/>
              </a:rPr>
              <a:t>Zona Crítica</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271668" y="1659285"/>
            <a:ext cx="7189305" cy="3539430"/>
          </a:xfrm>
          <a:prstGeom prst="rect">
            <a:avLst/>
          </a:prstGeom>
          <a:noFill/>
        </p:spPr>
        <p:txBody>
          <a:bodyPr wrap="square" rtlCol="0">
            <a:spAutoFit/>
          </a:bodyPr>
          <a:lstStyle/>
          <a:p>
            <a:pPr algn="just"/>
            <a:r>
              <a:rPr lang="es-ES" sz="2800" b="0" i="0" dirty="0">
                <a:effectLst/>
                <a:latin typeface="Arial Black" panose="020B0A04020102020204" pitchFamily="34" charset="0"/>
                <a:cs typeface="Arial" panose="020B0604020202020204" pitchFamily="34" charset="0"/>
              </a:rPr>
              <a:t>Cuando ningún proceso está en su sección crítica, cualquier proceso que solicite entrar en la suya debe poder hacerlo sin dilatación. Es decir, si nadie está usando un cierto recurso, entonces se le otorga al primer proceso que lo solicite.</a:t>
            </a:r>
          </a:p>
        </p:txBody>
      </p:sp>
      <p:pic>
        <p:nvPicPr>
          <p:cNvPr id="5" name="Imagen 4">
            <a:extLst>
              <a:ext uri="{FF2B5EF4-FFF2-40B4-BE49-F238E27FC236}">
                <a16:creationId xmlns:a16="http://schemas.microsoft.com/office/drawing/2014/main" id="{753200C6-D7EF-4719-B08C-964C8E7433E5}"/>
              </a:ext>
            </a:extLst>
          </p:cNvPr>
          <p:cNvPicPr>
            <a:picLocks noChangeAspect="1"/>
          </p:cNvPicPr>
          <p:nvPr/>
        </p:nvPicPr>
        <p:blipFill>
          <a:blip r:embed="rId2"/>
          <a:stretch>
            <a:fillRect/>
          </a:stretch>
        </p:blipFill>
        <p:spPr>
          <a:xfrm>
            <a:off x="7924800" y="1842052"/>
            <a:ext cx="3773763" cy="2663687"/>
          </a:xfrm>
          <a:prstGeom prst="rect">
            <a:avLst/>
          </a:prstGeom>
        </p:spPr>
      </p:pic>
    </p:spTree>
    <p:extLst>
      <p:ext uri="{BB962C8B-B14F-4D97-AF65-F5344CB8AC3E}">
        <p14:creationId xmlns:p14="http://schemas.microsoft.com/office/powerpoint/2010/main" val="415805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4544269" y="185531"/>
            <a:ext cx="3103460" cy="1020418"/>
          </a:xfrm>
        </p:spPr>
        <p:txBody>
          <a:bodyPr>
            <a:normAutofit fontScale="90000"/>
          </a:bodyPr>
          <a:lstStyle/>
          <a:p>
            <a:pPr algn="ctr"/>
            <a:r>
              <a:rPr lang="es-ES" sz="3200" b="1" i="0" u="sng" dirty="0">
                <a:solidFill>
                  <a:srgbClr val="FF0000"/>
                </a:solidFill>
                <a:effectLst/>
                <a:latin typeface="Helvetica Neue"/>
              </a:rPr>
              <a:t>Zona Crítica</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197126" y="1644098"/>
            <a:ext cx="6950766" cy="2677656"/>
          </a:xfrm>
          <a:prstGeom prst="rect">
            <a:avLst/>
          </a:prstGeom>
          <a:noFill/>
        </p:spPr>
        <p:txBody>
          <a:bodyPr wrap="square" rtlCol="0">
            <a:spAutoFit/>
          </a:bodyPr>
          <a:lstStyle/>
          <a:p>
            <a:pPr algn="just"/>
            <a:r>
              <a:rPr lang="es-ES" sz="2800" b="0" i="0" dirty="0">
                <a:effectLst/>
                <a:latin typeface="Arial Black" panose="020B0A04020102020204" pitchFamily="34" charset="0"/>
                <a:cs typeface="Arial" panose="020B0604020202020204" pitchFamily="34" charset="0"/>
              </a:rPr>
              <a:t>No se pueden hacer suposiciones sobre la velocidad relativa de los procesos o su número (cantidad de procesadores). Nunca se puede saber a priori si a un proceso le falta mucho o poco para terminar.</a:t>
            </a:r>
          </a:p>
        </p:txBody>
      </p:sp>
      <p:pic>
        <p:nvPicPr>
          <p:cNvPr id="5" name="Imagen 4">
            <a:extLst>
              <a:ext uri="{FF2B5EF4-FFF2-40B4-BE49-F238E27FC236}">
                <a16:creationId xmlns:a16="http://schemas.microsoft.com/office/drawing/2014/main" id="{7F802288-3CC7-4E75-9E4E-60E54EA0F9A4}"/>
              </a:ext>
            </a:extLst>
          </p:cNvPr>
          <p:cNvPicPr>
            <a:picLocks noChangeAspect="1"/>
          </p:cNvPicPr>
          <p:nvPr/>
        </p:nvPicPr>
        <p:blipFill>
          <a:blip r:embed="rId2"/>
          <a:stretch>
            <a:fillRect/>
          </a:stretch>
        </p:blipFill>
        <p:spPr>
          <a:xfrm>
            <a:off x="8032042" y="1644098"/>
            <a:ext cx="3962832" cy="2503832"/>
          </a:xfrm>
          <a:prstGeom prst="rect">
            <a:avLst/>
          </a:prstGeom>
        </p:spPr>
      </p:pic>
    </p:spTree>
    <p:extLst>
      <p:ext uri="{BB962C8B-B14F-4D97-AF65-F5344CB8AC3E}">
        <p14:creationId xmlns:p14="http://schemas.microsoft.com/office/powerpoint/2010/main" val="19782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4544269" y="185531"/>
            <a:ext cx="3103460" cy="1020418"/>
          </a:xfrm>
        </p:spPr>
        <p:txBody>
          <a:bodyPr>
            <a:normAutofit fontScale="90000"/>
          </a:bodyPr>
          <a:lstStyle/>
          <a:p>
            <a:pPr algn="ctr"/>
            <a:r>
              <a:rPr lang="es-ES" sz="3200" b="1" i="0" u="sng" dirty="0">
                <a:solidFill>
                  <a:srgbClr val="FF0000"/>
                </a:solidFill>
                <a:effectLst/>
                <a:latin typeface="Helvetica Neue"/>
              </a:rPr>
              <a:t>Zona Crítica</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218660" y="1874728"/>
            <a:ext cx="7070036" cy="3108543"/>
          </a:xfrm>
          <a:prstGeom prst="rect">
            <a:avLst/>
          </a:prstGeom>
          <a:noFill/>
        </p:spPr>
        <p:txBody>
          <a:bodyPr wrap="square" rtlCol="0">
            <a:spAutoFit/>
          </a:bodyPr>
          <a:lstStyle/>
          <a:p>
            <a:pPr algn="just"/>
            <a:r>
              <a:rPr lang="es-ES" sz="2800" b="0" i="0" dirty="0">
                <a:effectLst/>
                <a:latin typeface="Arial Black" panose="020B0A04020102020204" pitchFamily="34" charset="0"/>
                <a:cs typeface="Arial" panose="020B0604020202020204" pitchFamily="34" charset="0"/>
              </a:rPr>
              <a:t>Un proceso permanece en su sección crítica sólo por un tiempo finito. Esto sirve para evitar que un proceso se quede con un recurso por mucho tiempo y para que un recurso no se quede trabado sin sentido.</a:t>
            </a:r>
          </a:p>
        </p:txBody>
      </p:sp>
      <p:pic>
        <p:nvPicPr>
          <p:cNvPr id="5" name="Imagen 4">
            <a:extLst>
              <a:ext uri="{FF2B5EF4-FFF2-40B4-BE49-F238E27FC236}">
                <a16:creationId xmlns:a16="http://schemas.microsoft.com/office/drawing/2014/main" id="{70CA1F97-2A4F-45C3-ACBA-AA00CA3DC4EE}"/>
              </a:ext>
            </a:extLst>
          </p:cNvPr>
          <p:cNvPicPr>
            <a:picLocks noChangeAspect="1"/>
          </p:cNvPicPr>
          <p:nvPr/>
        </p:nvPicPr>
        <p:blipFill>
          <a:blip r:embed="rId2"/>
          <a:stretch>
            <a:fillRect/>
          </a:stretch>
        </p:blipFill>
        <p:spPr>
          <a:xfrm>
            <a:off x="7924800" y="2093844"/>
            <a:ext cx="3929270" cy="2373506"/>
          </a:xfrm>
          <a:prstGeom prst="rect">
            <a:avLst/>
          </a:prstGeom>
        </p:spPr>
      </p:pic>
    </p:spTree>
    <p:extLst>
      <p:ext uri="{BB962C8B-B14F-4D97-AF65-F5344CB8AC3E}">
        <p14:creationId xmlns:p14="http://schemas.microsoft.com/office/powerpoint/2010/main" val="118885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3067263" y="107318"/>
            <a:ext cx="6057470" cy="1020418"/>
          </a:xfrm>
        </p:spPr>
        <p:txBody>
          <a:bodyPr>
            <a:normAutofit fontScale="90000"/>
          </a:bodyPr>
          <a:lstStyle/>
          <a:p>
            <a:pPr algn="ctr"/>
            <a:r>
              <a:rPr lang="es-ES" sz="3200" b="1" i="0" u="sng" dirty="0">
                <a:solidFill>
                  <a:srgbClr val="FF0000"/>
                </a:solidFill>
                <a:effectLst/>
                <a:latin typeface="Helvetica Neue"/>
              </a:rPr>
              <a:t>Zona </a:t>
            </a:r>
            <a:r>
              <a:rPr lang="es-ES" sz="3200" b="1" u="sng" dirty="0">
                <a:solidFill>
                  <a:srgbClr val="FF0000"/>
                </a:solidFill>
                <a:latin typeface="Helvetica Neue"/>
              </a:rPr>
              <a:t>de exclusión mutua</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99391" y="693960"/>
            <a:ext cx="6911010" cy="5693866"/>
          </a:xfrm>
          <a:prstGeom prst="rect">
            <a:avLst/>
          </a:prstGeom>
          <a:noFill/>
        </p:spPr>
        <p:txBody>
          <a:bodyPr wrap="square" rtlCol="0">
            <a:spAutoFit/>
          </a:bodyPr>
          <a:lstStyle/>
          <a:p>
            <a:pPr algn="just"/>
            <a:r>
              <a:rPr lang="es-ES" sz="2800" b="0" i="0" dirty="0">
                <a:effectLst/>
                <a:latin typeface="Arial Black" panose="020B0A04020102020204" pitchFamily="34" charset="0"/>
                <a:cs typeface="Arial" panose="020B0604020202020204" pitchFamily="34" charset="0"/>
              </a:rPr>
              <a:t>La exclusión mutua es la actividad que realiza el sistema operativo para evitar que dos o más procesos ingresen al  mismo tiempo a un área de datos compartidos o accedan a un mismo recurso.</a:t>
            </a:r>
          </a:p>
          <a:p>
            <a:pPr algn="just"/>
            <a:r>
              <a:rPr lang="es-ES" sz="2800" b="0" i="0" dirty="0">
                <a:effectLst/>
                <a:latin typeface="Arial Black" panose="020B0A04020102020204" pitchFamily="34" charset="0"/>
                <a:cs typeface="Arial" panose="020B0604020202020204" pitchFamily="34" charset="0"/>
              </a:rPr>
              <a:t>En otras palabras, es la condición por la cual, de un conjunto de procesos, sólo uno puede acceder a un recurso dado o realizar una función dada en un instante de tiempo.</a:t>
            </a:r>
          </a:p>
        </p:txBody>
      </p:sp>
      <p:pic>
        <p:nvPicPr>
          <p:cNvPr id="5" name="Imagen 4">
            <a:extLst>
              <a:ext uri="{FF2B5EF4-FFF2-40B4-BE49-F238E27FC236}">
                <a16:creationId xmlns:a16="http://schemas.microsoft.com/office/drawing/2014/main" id="{7BCD5F05-6429-4057-AFC5-BC43E63C7C92}"/>
              </a:ext>
            </a:extLst>
          </p:cNvPr>
          <p:cNvPicPr>
            <a:picLocks noChangeAspect="1"/>
          </p:cNvPicPr>
          <p:nvPr/>
        </p:nvPicPr>
        <p:blipFill>
          <a:blip r:embed="rId2"/>
          <a:stretch>
            <a:fillRect/>
          </a:stretch>
        </p:blipFill>
        <p:spPr>
          <a:xfrm>
            <a:off x="7010401" y="814119"/>
            <a:ext cx="5082204" cy="5229762"/>
          </a:xfrm>
          <a:prstGeom prst="rect">
            <a:avLst/>
          </a:prstGeom>
        </p:spPr>
      </p:pic>
    </p:spTree>
    <p:extLst>
      <p:ext uri="{BB962C8B-B14F-4D97-AF65-F5344CB8AC3E}">
        <p14:creationId xmlns:p14="http://schemas.microsoft.com/office/powerpoint/2010/main" val="3429856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921489" y="119270"/>
            <a:ext cx="6606824" cy="677162"/>
          </a:xfrm>
        </p:spPr>
        <p:txBody>
          <a:bodyPr>
            <a:normAutofit fontScale="90000"/>
          </a:bodyPr>
          <a:lstStyle/>
          <a:p>
            <a:pPr algn="ctr"/>
            <a:br>
              <a:rPr lang="es-ES" sz="1100" b="1" i="0" dirty="0">
                <a:solidFill>
                  <a:srgbClr val="424242"/>
                </a:solidFill>
                <a:effectLst/>
                <a:latin typeface="Helvetica Neue"/>
              </a:rPr>
            </a:br>
            <a:r>
              <a:rPr lang="es-ES" sz="3200" b="1" i="0" u="sng" dirty="0">
                <a:solidFill>
                  <a:srgbClr val="FF0000"/>
                </a:solidFill>
                <a:effectLst/>
                <a:latin typeface="Arial Black" panose="020B0A04020102020204" pitchFamily="34" charset="0"/>
                <a:cs typeface="Arial" panose="020B0604020202020204" pitchFamily="34" charset="0"/>
              </a:rPr>
              <a:t>Semáforos</a:t>
            </a:r>
            <a:endParaRPr lang="es-CU" sz="3200" u="sng" dirty="0">
              <a:solidFill>
                <a:srgbClr val="FF0000"/>
              </a:solidFill>
              <a:latin typeface="Arial Black" panose="020B0A040201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61812776-0C4F-4F2F-A0EA-A97A6856151E}"/>
              </a:ext>
            </a:extLst>
          </p:cNvPr>
          <p:cNvSpPr txBox="1"/>
          <p:nvPr/>
        </p:nvSpPr>
        <p:spPr>
          <a:xfrm>
            <a:off x="198781" y="1191394"/>
            <a:ext cx="8547653" cy="4401205"/>
          </a:xfrm>
          <a:prstGeom prst="rect">
            <a:avLst/>
          </a:prstGeom>
          <a:noFill/>
        </p:spPr>
        <p:txBody>
          <a:bodyPr wrap="square" rtlCol="0">
            <a:spAutoFit/>
          </a:bodyPr>
          <a:lstStyle/>
          <a:p>
            <a:pPr algn="just"/>
            <a:r>
              <a:rPr lang="es-ES" sz="2800" b="1" i="0" dirty="0">
                <a:effectLst/>
                <a:latin typeface="Arial Black" panose="020B0A04020102020204" pitchFamily="34" charset="0"/>
                <a:cs typeface="Arial" panose="020B0604020202020204" pitchFamily="34" charset="0"/>
              </a:rPr>
              <a:t>Semáforos binarios: </a:t>
            </a:r>
            <a:r>
              <a:rPr lang="es-ES" sz="2800" b="0" i="0" dirty="0">
                <a:effectLst/>
                <a:latin typeface="Arial Black" panose="020B0A04020102020204" pitchFamily="34" charset="0"/>
                <a:cs typeface="Arial" panose="020B0604020202020204" pitchFamily="34" charset="0"/>
              </a:rPr>
              <a:t> es un indicador de condición (S) que registra si un recurso está disponible o no. Un semáforo binario sólo puede tomar dos valores: O y 1. Si, para un semáforo binario. S=1 entonces el recurso está disponible y la tarea lo puede utilizar; si S=0 el recurso no está disponible y el proceso debe esperar. Los semáforos sólo permiten tres operaciones sobre ellos: Espera, Señal</a:t>
            </a:r>
            <a:r>
              <a:rPr lang="es-ES" sz="2800" dirty="0">
                <a:latin typeface="Arial Black" panose="020B0A04020102020204" pitchFamily="34" charset="0"/>
                <a:cs typeface="Arial" panose="020B0604020202020204" pitchFamily="34" charset="0"/>
              </a:rPr>
              <a:t>, </a:t>
            </a:r>
            <a:r>
              <a:rPr lang="es-ES" sz="2800" b="0" i="0" dirty="0">
                <a:effectLst/>
                <a:latin typeface="Arial Black" panose="020B0A04020102020204" pitchFamily="34" charset="0"/>
                <a:cs typeface="Arial" panose="020B0604020202020204" pitchFamily="34" charset="0"/>
              </a:rPr>
              <a:t>Inicializar.</a:t>
            </a:r>
            <a:endParaRPr lang="es-CU" sz="2800" dirty="0">
              <a:latin typeface="Arial Black" panose="020B0A040201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E879D11E-D5C0-4F9D-8499-2897F456D77A}"/>
              </a:ext>
            </a:extLst>
          </p:cNvPr>
          <p:cNvPicPr>
            <a:picLocks noChangeAspect="1"/>
          </p:cNvPicPr>
          <p:nvPr/>
        </p:nvPicPr>
        <p:blipFill>
          <a:blip r:embed="rId2"/>
          <a:stretch>
            <a:fillRect/>
          </a:stretch>
        </p:blipFill>
        <p:spPr>
          <a:xfrm>
            <a:off x="9263270" y="2346463"/>
            <a:ext cx="2239616" cy="2165074"/>
          </a:xfrm>
          <a:prstGeom prst="rect">
            <a:avLst/>
          </a:prstGeom>
        </p:spPr>
      </p:pic>
    </p:spTree>
    <p:extLst>
      <p:ext uri="{BB962C8B-B14F-4D97-AF65-F5344CB8AC3E}">
        <p14:creationId xmlns:p14="http://schemas.microsoft.com/office/powerpoint/2010/main" val="33865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921489" y="119270"/>
            <a:ext cx="6606824" cy="677162"/>
          </a:xfrm>
        </p:spPr>
        <p:txBody>
          <a:bodyPr>
            <a:normAutofit fontScale="90000"/>
          </a:bodyPr>
          <a:lstStyle/>
          <a:p>
            <a:pPr algn="ctr"/>
            <a:br>
              <a:rPr lang="es-ES" sz="1100" b="1" i="0" dirty="0">
                <a:solidFill>
                  <a:srgbClr val="424242"/>
                </a:solidFill>
                <a:effectLst/>
                <a:latin typeface="Helvetica Neue"/>
              </a:rPr>
            </a:br>
            <a:r>
              <a:rPr lang="es-ES" sz="3200" b="1" i="0" u="sng" dirty="0">
                <a:solidFill>
                  <a:srgbClr val="FF0000"/>
                </a:solidFill>
                <a:effectLst/>
                <a:latin typeface="Arial Black" panose="020B0A04020102020204" pitchFamily="34" charset="0"/>
                <a:cs typeface="Arial" panose="020B0604020202020204" pitchFamily="34" charset="0"/>
              </a:rPr>
              <a:t>Semáforos</a:t>
            </a:r>
            <a:endParaRPr lang="es-CU" sz="3200" u="sng" dirty="0">
              <a:solidFill>
                <a:srgbClr val="FF0000"/>
              </a:solidFill>
              <a:latin typeface="Arial Black" panose="020B0A040201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61812776-0C4F-4F2F-A0EA-A97A6856151E}"/>
              </a:ext>
            </a:extLst>
          </p:cNvPr>
          <p:cNvSpPr txBox="1"/>
          <p:nvPr/>
        </p:nvSpPr>
        <p:spPr>
          <a:xfrm>
            <a:off x="132522" y="1267175"/>
            <a:ext cx="7341704" cy="4893647"/>
          </a:xfrm>
          <a:prstGeom prst="rect">
            <a:avLst/>
          </a:prstGeom>
          <a:noFill/>
        </p:spPr>
        <p:txBody>
          <a:bodyPr wrap="square" rtlCol="0">
            <a:spAutoFit/>
          </a:bodyPr>
          <a:lstStyle/>
          <a:p>
            <a:pPr algn="just"/>
            <a:r>
              <a:rPr lang="es-ES" sz="2800" b="1" i="0" dirty="0">
                <a:effectLst/>
                <a:latin typeface="Arial Black" panose="020B0A04020102020204" pitchFamily="34" charset="0"/>
                <a:cs typeface="Arial" panose="020B0604020202020204" pitchFamily="34" charset="0"/>
              </a:rPr>
              <a:t>Semáforos generales: El</a:t>
            </a:r>
            <a:r>
              <a:rPr lang="es-ES" sz="2800" b="0" i="0" dirty="0">
                <a:effectLst/>
                <a:latin typeface="Arial Black" panose="020B0A04020102020204" pitchFamily="34" charset="0"/>
                <a:cs typeface="Arial" panose="020B0604020202020204" pitchFamily="34" charset="0"/>
              </a:rPr>
              <a:t> semáforo binario resulta adecuado cuando hay que proteger un recurso que pueden compartir varios procesos, pero cuando lo que hay que proteger es un conjunto de recursos similares, se puede usar una versión más general del concepto de semáforo que lleve la cuenta del numero de recursos disponibles. </a:t>
            </a:r>
          </a:p>
          <a:p>
            <a:pPr algn="just"/>
            <a:endParaRPr lang="es-CU" sz="32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B82D1827-9888-40D5-B13B-5DC5D821DF49}"/>
              </a:ext>
            </a:extLst>
          </p:cNvPr>
          <p:cNvPicPr>
            <a:picLocks noChangeAspect="1"/>
          </p:cNvPicPr>
          <p:nvPr/>
        </p:nvPicPr>
        <p:blipFill>
          <a:blip r:embed="rId2"/>
          <a:stretch>
            <a:fillRect/>
          </a:stretch>
        </p:blipFill>
        <p:spPr>
          <a:xfrm>
            <a:off x="8388626" y="1842880"/>
            <a:ext cx="3273287" cy="2782128"/>
          </a:xfrm>
          <a:prstGeom prst="rect">
            <a:avLst/>
          </a:prstGeom>
        </p:spPr>
      </p:pic>
    </p:spTree>
    <p:extLst>
      <p:ext uri="{BB962C8B-B14F-4D97-AF65-F5344CB8AC3E}">
        <p14:creationId xmlns:p14="http://schemas.microsoft.com/office/powerpoint/2010/main" val="296961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921489" y="119270"/>
            <a:ext cx="6606824" cy="677162"/>
          </a:xfrm>
        </p:spPr>
        <p:txBody>
          <a:bodyPr>
            <a:normAutofit fontScale="90000"/>
          </a:bodyPr>
          <a:lstStyle/>
          <a:p>
            <a:pPr algn="ctr"/>
            <a:br>
              <a:rPr lang="es-ES" sz="1100" b="1" i="0" dirty="0">
                <a:solidFill>
                  <a:srgbClr val="424242"/>
                </a:solidFill>
                <a:effectLst/>
                <a:latin typeface="Helvetica Neue"/>
              </a:rPr>
            </a:br>
            <a:r>
              <a:rPr lang="es-ES" sz="3200" b="1" i="0" u="sng" dirty="0">
                <a:solidFill>
                  <a:srgbClr val="FF0000"/>
                </a:solidFill>
                <a:effectLst/>
                <a:latin typeface="Arial Black" panose="020B0A04020102020204" pitchFamily="34" charset="0"/>
                <a:cs typeface="Arial" panose="020B0604020202020204" pitchFamily="34" charset="0"/>
              </a:rPr>
              <a:t>Semáforos</a:t>
            </a:r>
            <a:endParaRPr lang="es-CU" sz="3200" u="sng" dirty="0">
              <a:solidFill>
                <a:srgbClr val="FF0000"/>
              </a:solidFill>
              <a:latin typeface="Arial Black" panose="020B0A040201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61812776-0C4F-4F2F-A0EA-A97A6856151E}"/>
              </a:ext>
            </a:extLst>
          </p:cNvPr>
          <p:cNvSpPr txBox="1"/>
          <p:nvPr/>
        </p:nvSpPr>
        <p:spPr>
          <a:xfrm>
            <a:off x="159025" y="1880507"/>
            <a:ext cx="7500731" cy="4524315"/>
          </a:xfrm>
          <a:prstGeom prst="rect">
            <a:avLst/>
          </a:prstGeom>
          <a:noFill/>
        </p:spPr>
        <p:txBody>
          <a:bodyPr wrap="square" rtlCol="0">
            <a:spAutoFit/>
          </a:bodyPr>
          <a:lstStyle/>
          <a:p>
            <a:pPr algn="just"/>
            <a:r>
              <a:rPr lang="es-ES" sz="3200" b="0" i="0" dirty="0">
                <a:effectLst/>
                <a:latin typeface="Arial Black" panose="020B0A04020102020204" pitchFamily="34" charset="0"/>
                <a:cs typeface="Arial" panose="020B0604020202020204" pitchFamily="34" charset="0"/>
              </a:rPr>
              <a:t>En este caso el semáforo se inicializa con el numero total de recursos disponibles (n) y las operaciones de espera y señal se diseñan de modo que se impida el acceso al recurso protegido por el semáforo cuando el valor de éste es menor o igual que cero.</a:t>
            </a:r>
            <a:endParaRPr lang="es-CU" sz="32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DB942053-4EAF-4423-A475-610EB1167C40}"/>
              </a:ext>
            </a:extLst>
          </p:cNvPr>
          <p:cNvPicPr>
            <a:picLocks noChangeAspect="1"/>
          </p:cNvPicPr>
          <p:nvPr/>
        </p:nvPicPr>
        <p:blipFill>
          <a:blip r:embed="rId2"/>
          <a:stretch>
            <a:fillRect/>
          </a:stretch>
        </p:blipFill>
        <p:spPr>
          <a:xfrm>
            <a:off x="8163339" y="2166212"/>
            <a:ext cx="3869636" cy="2525575"/>
          </a:xfrm>
          <a:prstGeom prst="rect">
            <a:avLst/>
          </a:prstGeom>
        </p:spPr>
      </p:pic>
    </p:spTree>
    <p:extLst>
      <p:ext uri="{BB962C8B-B14F-4D97-AF65-F5344CB8AC3E}">
        <p14:creationId xmlns:p14="http://schemas.microsoft.com/office/powerpoint/2010/main" val="390275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921489" y="119270"/>
            <a:ext cx="6606824" cy="677162"/>
          </a:xfrm>
        </p:spPr>
        <p:txBody>
          <a:bodyPr>
            <a:normAutofit fontScale="90000"/>
          </a:bodyPr>
          <a:lstStyle/>
          <a:p>
            <a:pPr algn="ctr"/>
            <a:br>
              <a:rPr lang="es-ES" sz="1100" b="1" i="0" dirty="0">
                <a:solidFill>
                  <a:srgbClr val="424242"/>
                </a:solidFill>
                <a:effectLst/>
                <a:latin typeface="Helvetica Neue"/>
              </a:rPr>
            </a:br>
            <a:r>
              <a:rPr lang="es-ES" sz="3200" b="1" i="0" u="sng" dirty="0">
                <a:solidFill>
                  <a:srgbClr val="FF0000"/>
                </a:solidFill>
                <a:effectLst/>
                <a:latin typeface="Arial Black" panose="020B0A04020102020204" pitchFamily="34" charset="0"/>
                <a:cs typeface="Arial" panose="020B0604020202020204" pitchFamily="34" charset="0"/>
              </a:rPr>
              <a:t>Semáforos</a:t>
            </a:r>
            <a:endParaRPr lang="es-CU" sz="3200" u="sng" dirty="0">
              <a:solidFill>
                <a:srgbClr val="FF0000"/>
              </a:solidFill>
              <a:latin typeface="Arial Black" panose="020B0A040201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61812776-0C4F-4F2F-A0EA-A97A6856151E}"/>
              </a:ext>
            </a:extLst>
          </p:cNvPr>
          <p:cNvSpPr txBox="1"/>
          <p:nvPr/>
        </p:nvSpPr>
        <p:spPr>
          <a:xfrm>
            <a:off x="198782" y="1191394"/>
            <a:ext cx="7500731" cy="6001643"/>
          </a:xfrm>
          <a:prstGeom prst="rect">
            <a:avLst/>
          </a:prstGeom>
          <a:noFill/>
        </p:spPr>
        <p:txBody>
          <a:bodyPr wrap="square" rtlCol="0">
            <a:spAutoFit/>
          </a:bodyPr>
          <a:lstStyle/>
          <a:p>
            <a:pPr algn="just" fontAlgn="base"/>
            <a:r>
              <a:rPr lang="es-ES" sz="3200" b="0" i="0" dirty="0">
                <a:effectLst/>
                <a:latin typeface="Arial Black" panose="020B0A04020102020204" pitchFamily="34" charset="0"/>
                <a:cs typeface="Arial" panose="020B0604020202020204" pitchFamily="34" charset="0"/>
              </a:rPr>
              <a:t>Cada vez que se solicita y obtiene un recurso, el semáforo se decrementa y se incrementa cuando se libera uno de ellos. Si la operación de espera se ejecuta cuando el semáforo tiene un valor menor que uno, el proceso debe quedar en espera de que la ejecución de una operación señal libere alguno de</a:t>
            </a:r>
          </a:p>
          <a:p>
            <a:pPr algn="just" fontAlgn="base"/>
            <a:r>
              <a:rPr lang="es-ES" sz="3200" b="0" i="0" dirty="0">
                <a:effectLst/>
                <a:latin typeface="Arial Black" panose="020B0A04020102020204" pitchFamily="34" charset="0"/>
                <a:cs typeface="Arial" panose="020B0604020202020204" pitchFamily="34" charset="0"/>
              </a:rPr>
              <a:t>los recursos.</a:t>
            </a:r>
          </a:p>
          <a:p>
            <a:pPr algn="just"/>
            <a:endParaRPr lang="es-CU" sz="32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B53706DD-43EC-49A1-901E-140736774C94}"/>
              </a:ext>
            </a:extLst>
          </p:cNvPr>
          <p:cNvPicPr>
            <a:picLocks noChangeAspect="1"/>
          </p:cNvPicPr>
          <p:nvPr/>
        </p:nvPicPr>
        <p:blipFill>
          <a:blip r:embed="rId2"/>
          <a:stretch>
            <a:fillRect/>
          </a:stretch>
        </p:blipFill>
        <p:spPr>
          <a:xfrm>
            <a:off x="8123583" y="1722783"/>
            <a:ext cx="3750365" cy="3074503"/>
          </a:xfrm>
          <a:prstGeom prst="rect">
            <a:avLst/>
          </a:prstGeom>
        </p:spPr>
      </p:pic>
    </p:spTree>
    <p:extLst>
      <p:ext uri="{BB962C8B-B14F-4D97-AF65-F5344CB8AC3E}">
        <p14:creationId xmlns:p14="http://schemas.microsoft.com/office/powerpoint/2010/main" val="300792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250419" y="238539"/>
            <a:ext cx="7691162" cy="636105"/>
          </a:xfrm>
        </p:spPr>
        <p:txBody>
          <a:bodyPr>
            <a:normAutofit/>
          </a:bodyPr>
          <a:lstStyle/>
          <a:p>
            <a:pPr algn="ctr"/>
            <a:r>
              <a:rPr lang="es-ES" sz="3200" b="1" i="0" u="sng" dirty="0">
                <a:solidFill>
                  <a:srgbClr val="FF0000"/>
                </a:solidFill>
                <a:effectLst/>
                <a:latin typeface="Arial Black" panose="020B0A04020102020204" pitchFamily="34" charset="0"/>
              </a:rPr>
              <a:t>Definición de concurrencia</a:t>
            </a:r>
            <a:endParaRPr lang="es-CU" sz="3200" u="sng" dirty="0">
              <a:solidFill>
                <a:srgbClr val="FF0000"/>
              </a:solidFill>
              <a:latin typeface="Arial Black" panose="020B0A04020102020204" pitchFamily="34" charset="0"/>
            </a:endParaRPr>
          </a:p>
        </p:txBody>
      </p:sp>
      <p:sp>
        <p:nvSpPr>
          <p:cNvPr id="3" name="Subtítulo 2">
            <a:extLst>
              <a:ext uri="{FF2B5EF4-FFF2-40B4-BE49-F238E27FC236}">
                <a16:creationId xmlns:a16="http://schemas.microsoft.com/office/drawing/2014/main" id="{B2C2DB03-D239-4E03-893A-88DF5C4C5066}"/>
              </a:ext>
            </a:extLst>
          </p:cNvPr>
          <p:cNvSpPr>
            <a:spLocks noGrp="1"/>
          </p:cNvSpPr>
          <p:nvPr>
            <p:ph type="subTitle" idx="1"/>
          </p:nvPr>
        </p:nvSpPr>
        <p:spPr>
          <a:xfrm>
            <a:off x="0" y="2079305"/>
            <a:ext cx="8348870" cy="3195061"/>
          </a:xfrm>
        </p:spPr>
        <p:txBody>
          <a:bodyPr>
            <a:normAutofit fontScale="92500"/>
          </a:bodyPr>
          <a:lstStyle/>
          <a:p>
            <a:pPr algn="just" fontAlgn="base">
              <a:buFont typeface="Arial" panose="020B0604020202020204" pitchFamily="34" charset="0"/>
              <a:buChar char="•"/>
            </a:pPr>
            <a:r>
              <a:rPr lang="es-ES" sz="3000" b="0" i="0" dirty="0">
                <a:solidFill>
                  <a:schemeClr val="tx1"/>
                </a:solidFill>
                <a:effectLst/>
                <a:latin typeface="Arial Black" panose="020B0A04020102020204" pitchFamily="34" charset="0"/>
              </a:rPr>
              <a:t>En sistemas multiprocesador, esta ejecución simultánea podría conseguirse completamente, puesto que podremos asignarle, por ejemplo, un proceso A al procesador A y un proceso B al procesador B y cada procesador realizaran la ejecución de su proceso.</a:t>
            </a:r>
          </a:p>
          <a:p>
            <a:pPr algn="just"/>
            <a:endParaRPr lang="es-CU" dirty="0"/>
          </a:p>
        </p:txBody>
      </p:sp>
      <p:pic>
        <p:nvPicPr>
          <p:cNvPr id="5" name="Imagen 4">
            <a:extLst>
              <a:ext uri="{FF2B5EF4-FFF2-40B4-BE49-F238E27FC236}">
                <a16:creationId xmlns:a16="http://schemas.microsoft.com/office/drawing/2014/main" id="{E9567F43-6B87-4BE9-8519-1CDB1AD5A8FE}"/>
              </a:ext>
            </a:extLst>
          </p:cNvPr>
          <p:cNvPicPr>
            <a:picLocks noChangeAspect="1"/>
          </p:cNvPicPr>
          <p:nvPr/>
        </p:nvPicPr>
        <p:blipFill>
          <a:blip r:embed="rId2"/>
          <a:stretch>
            <a:fillRect/>
          </a:stretch>
        </p:blipFill>
        <p:spPr>
          <a:xfrm>
            <a:off x="8560904" y="2213941"/>
            <a:ext cx="3323397" cy="2623102"/>
          </a:xfrm>
          <a:prstGeom prst="rect">
            <a:avLst/>
          </a:prstGeom>
        </p:spPr>
      </p:pic>
    </p:spTree>
    <p:extLst>
      <p:ext uri="{BB962C8B-B14F-4D97-AF65-F5344CB8AC3E}">
        <p14:creationId xmlns:p14="http://schemas.microsoft.com/office/powerpoint/2010/main" val="713564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921489" y="119270"/>
            <a:ext cx="6606824" cy="677162"/>
          </a:xfrm>
        </p:spPr>
        <p:txBody>
          <a:bodyPr>
            <a:normAutofit fontScale="90000"/>
          </a:bodyPr>
          <a:lstStyle/>
          <a:p>
            <a:pPr algn="ctr"/>
            <a:br>
              <a:rPr lang="es-ES" sz="1100" b="1" i="0" dirty="0">
                <a:solidFill>
                  <a:srgbClr val="424242"/>
                </a:solidFill>
                <a:effectLst/>
                <a:latin typeface="Helvetica Neue"/>
              </a:rPr>
            </a:br>
            <a:r>
              <a:rPr lang="es-ES" sz="3200" b="1" i="0" u="sng" dirty="0">
                <a:solidFill>
                  <a:srgbClr val="FF0000"/>
                </a:solidFill>
                <a:effectLst/>
                <a:latin typeface="Arial Black" panose="020B0A04020102020204" pitchFamily="34" charset="0"/>
                <a:cs typeface="Arial" panose="020B0604020202020204" pitchFamily="34" charset="0"/>
              </a:rPr>
              <a:t>Semáforos</a:t>
            </a:r>
            <a:endParaRPr lang="es-CU" sz="3200" u="sng" dirty="0">
              <a:solidFill>
                <a:srgbClr val="FF0000"/>
              </a:solidFill>
              <a:latin typeface="Arial Black" panose="020B0A040201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61812776-0C4F-4F2F-A0EA-A97A6856151E}"/>
              </a:ext>
            </a:extLst>
          </p:cNvPr>
          <p:cNvSpPr txBox="1"/>
          <p:nvPr/>
        </p:nvSpPr>
        <p:spPr>
          <a:xfrm>
            <a:off x="225286" y="1831563"/>
            <a:ext cx="7500731" cy="5016758"/>
          </a:xfrm>
          <a:prstGeom prst="rect">
            <a:avLst/>
          </a:prstGeom>
          <a:noFill/>
        </p:spPr>
        <p:txBody>
          <a:bodyPr wrap="square" rtlCol="0">
            <a:spAutoFit/>
          </a:bodyPr>
          <a:lstStyle/>
          <a:p>
            <a:pPr algn="just" fontAlgn="base"/>
            <a:r>
              <a:rPr lang="es-ES" sz="3200" b="0" i="0" dirty="0">
                <a:effectLst/>
                <a:latin typeface="Arial Black" panose="020B0A04020102020204" pitchFamily="34" charset="0"/>
                <a:cs typeface="Arial" panose="020B0604020202020204" pitchFamily="34" charset="0"/>
              </a:rPr>
              <a:t>Al igual que en los semáforos binarios, la ejecución de las operaciones son indivisibles, esto es, una vez que se ha empezado la ejecución de uno de estos</a:t>
            </a:r>
          </a:p>
          <a:p>
            <a:pPr algn="just" fontAlgn="base"/>
            <a:r>
              <a:rPr lang="es-ES" sz="3200" b="0" i="0" dirty="0">
                <a:effectLst/>
                <a:latin typeface="Arial Black" panose="020B0A04020102020204" pitchFamily="34" charset="0"/>
                <a:cs typeface="Arial" panose="020B0604020202020204" pitchFamily="34" charset="0"/>
              </a:rPr>
              <a:t>procedimientos se continuará hasta que la operación se haya completado.</a:t>
            </a:r>
          </a:p>
          <a:p>
            <a:pPr algn="just"/>
            <a:endParaRPr lang="es-CU" sz="32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6DEB932F-6911-4E9F-B885-EE0FDA782D0B}"/>
              </a:ext>
            </a:extLst>
          </p:cNvPr>
          <p:cNvPicPr>
            <a:picLocks noChangeAspect="1"/>
          </p:cNvPicPr>
          <p:nvPr/>
        </p:nvPicPr>
        <p:blipFill>
          <a:blip r:embed="rId2"/>
          <a:stretch>
            <a:fillRect/>
          </a:stretch>
        </p:blipFill>
        <p:spPr>
          <a:xfrm>
            <a:off x="8150087" y="2203588"/>
            <a:ext cx="3458817" cy="2450824"/>
          </a:xfrm>
          <a:prstGeom prst="rect">
            <a:avLst/>
          </a:prstGeom>
        </p:spPr>
      </p:pic>
    </p:spTree>
    <p:extLst>
      <p:ext uri="{BB962C8B-B14F-4D97-AF65-F5344CB8AC3E}">
        <p14:creationId xmlns:p14="http://schemas.microsoft.com/office/powerpoint/2010/main" val="301677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85530" y="1443841"/>
            <a:ext cx="8057322" cy="4401205"/>
          </a:xfrm>
          <a:prstGeom prst="rect">
            <a:avLst/>
          </a:prstGeom>
          <a:noFill/>
        </p:spPr>
        <p:txBody>
          <a:bodyPr wrap="square" rtlCol="0">
            <a:spAutoFit/>
          </a:bodyPr>
          <a:lstStyle/>
          <a:p>
            <a:pPr algn="just"/>
            <a:r>
              <a:rPr lang="es-ES" sz="2800" dirty="0">
                <a:solidFill>
                  <a:schemeClr val="bg1"/>
                </a:solidFill>
                <a:latin typeface="Arial Black" panose="020B0A04020102020204" pitchFamily="34" charset="0"/>
                <a:cs typeface="Arial" panose="020B0604020202020204" pitchFamily="34" charset="0"/>
              </a:rPr>
              <a:t>EL PROBLEMA DE LOS LECTORES Y LOS ESCRITORES</a:t>
            </a:r>
            <a:r>
              <a:rPr lang="es-ES" sz="2800" dirty="0">
                <a:latin typeface="Arial Black" panose="020B0A04020102020204" pitchFamily="34" charset="0"/>
                <a:cs typeface="Arial" panose="020B0604020202020204" pitchFamily="34" charset="0"/>
              </a:rPr>
              <a:t>: Se utiliza para modelar el acceso a una base de datos. </a:t>
            </a:r>
          </a:p>
          <a:p>
            <a:pPr algn="just"/>
            <a:r>
              <a:rPr lang="es-ES" sz="2800" dirty="0">
                <a:latin typeface="Arial Black" panose="020B0A04020102020204" pitchFamily="34" charset="0"/>
                <a:cs typeface="Arial" panose="020B0604020202020204" pitchFamily="34" charset="0"/>
              </a:rPr>
              <a:t>Cuando se tiene una enorme base de datos, como por ejemplo un sistema de reservaciones de una aerolínea, con muchos procesos en disputa por la escritura o lectura a dicha base. ¿Cómo se deben programar los lectores y los escritores?.</a:t>
            </a:r>
            <a:endParaRPr lang="es-CU" sz="2800" dirty="0">
              <a:latin typeface="Arial Black" panose="020B0A04020102020204" pitchFamily="34" charset="0"/>
              <a:cs typeface="Arial" panose="020B0604020202020204" pitchFamily="34" charset="0"/>
            </a:endParaRPr>
          </a:p>
        </p:txBody>
      </p:sp>
      <p:pic>
        <p:nvPicPr>
          <p:cNvPr id="7" name="Imagen 6">
            <a:extLst>
              <a:ext uri="{FF2B5EF4-FFF2-40B4-BE49-F238E27FC236}">
                <a16:creationId xmlns:a16="http://schemas.microsoft.com/office/drawing/2014/main" id="{0FC7A8E4-3AA5-473A-8775-D72F4162163F}"/>
              </a:ext>
            </a:extLst>
          </p:cNvPr>
          <p:cNvPicPr>
            <a:picLocks noChangeAspect="1"/>
          </p:cNvPicPr>
          <p:nvPr/>
        </p:nvPicPr>
        <p:blipFill>
          <a:blip r:embed="rId2"/>
          <a:stretch>
            <a:fillRect/>
          </a:stretch>
        </p:blipFill>
        <p:spPr>
          <a:xfrm>
            <a:off x="8549309" y="1974207"/>
            <a:ext cx="3457161" cy="2909585"/>
          </a:xfrm>
          <a:prstGeom prst="rect">
            <a:avLst/>
          </a:prstGeom>
        </p:spPr>
      </p:pic>
    </p:spTree>
    <p:extLst>
      <p:ext uri="{BB962C8B-B14F-4D97-AF65-F5344CB8AC3E}">
        <p14:creationId xmlns:p14="http://schemas.microsoft.com/office/powerpoint/2010/main" val="81651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85530" y="1443841"/>
            <a:ext cx="8057322" cy="4401205"/>
          </a:xfrm>
          <a:prstGeom prst="rect">
            <a:avLst/>
          </a:prstGeom>
          <a:noFill/>
        </p:spPr>
        <p:txBody>
          <a:bodyPr wrap="square" rtlCol="0">
            <a:spAutoFit/>
          </a:bodyPr>
          <a:lstStyle/>
          <a:p>
            <a:pPr algn="just"/>
            <a:r>
              <a:rPr lang="es-ES" sz="2800" dirty="0">
                <a:latin typeface="Arial Black" panose="020B0A04020102020204" pitchFamily="34" charset="0"/>
              </a:rPr>
              <a:t>Una solución es dar en primera instancia prioridad primaria a los lectores y secundaria a los escritores, es decir, si existen lectores el escritor debe esperar hasta que ya no haya lectores.</a:t>
            </a:r>
          </a:p>
          <a:p>
            <a:pPr algn="just"/>
            <a:r>
              <a:rPr lang="es-ES" sz="2800" dirty="0">
                <a:latin typeface="Arial Black" panose="020B0A04020102020204" pitchFamily="34" charset="0"/>
              </a:rPr>
              <a:t>En segunda instancia, cuando el escritor tome prioridad primaria los lectores deben esperar a que el escritor termine su función</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80B15D42-6F14-44FE-A48F-ED3EFB1C0423}"/>
              </a:ext>
            </a:extLst>
          </p:cNvPr>
          <p:cNvPicPr>
            <a:picLocks noChangeAspect="1"/>
          </p:cNvPicPr>
          <p:nvPr/>
        </p:nvPicPr>
        <p:blipFill>
          <a:blip r:embed="rId2"/>
          <a:stretch>
            <a:fillRect/>
          </a:stretch>
        </p:blipFill>
        <p:spPr>
          <a:xfrm>
            <a:off x="8481391" y="1908313"/>
            <a:ext cx="3395870" cy="2676939"/>
          </a:xfrm>
          <a:prstGeom prst="rect">
            <a:avLst/>
          </a:prstGeom>
        </p:spPr>
      </p:pic>
    </p:spTree>
    <p:extLst>
      <p:ext uri="{BB962C8B-B14F-4D97-AF65-F5344CB8AC3E}">
        <p14:creationId xmlns:p14="http://schemas.microsoft.com/office/powerpoint/2010/main" val="392067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06017" y="966763"/>
            <a:ext cx="8494644" cy="5262979"/>
          </a:xfrm>
          <a:prstGeom prst="rect">
            <a:avLst/>
          </a:prstGeom>
          <a:noFill/>
        </p:spPr>
        <p:txBody>
          <a:bodyPr wrap="square" rtlCol="0">
            <a:spAutoFit/>
          </a:bodyPr>
          <a:lstStyle/>
          <a:p>
            <a:pPr algn="just"/>
            <a:r>
              <a:rPr lang="es-ES" sz="2800" dirty="0">
                <a:solidFill>
                  <a:schemeClr val="bg1"/>
                </a:solidFill>
                <a:latin typeface="Arial Black" panose="020B0A04020102020204" pitchFamily="34" charset="0"/>
              </a:rPr>
              <a:t>EL PROBLEMA DEL BARBERO DORMILÓN</a:t>
            </a:r>
            <a:r>
              <a:rPr lang="es-ES" sz="2800" dirty="0"/>
              <a:t>: </a:t>
            </a:r>
            <a:r>
              <a:rPr lang="es-ES" sz="2800" dirty="0">
                <a:latin typeface="Arial Black" panose="020B0A04020102020204" pitchFamily="34" charset="0"/>
              </a:rPr>
              <a:t>El problema consiste en programar a un barbero y a sus clientes sin entrar en competencia.</a:t>
            </a:r>
          </a:p>
          <a:p>
            <a:pPr algn="just"/>
            <a:r>
              <a:rPr lang="es-ES" sz="2800" dirty="0">
                <a:latin typeface="Arial Black" panose="020B0A04020102020204" pitchFamily="34" charset="0"/>
              </a:rPr>
              <a:t>• La peluquería tiene un barbero, una silla de peluquero y n sillas para que se sienten los clientes en espera, si es que los hay.</a:t>
            </a:r>
          </a:p>
          <a:p>
            <a:pPr algn="just"/>
            <a:r>
              <a:rPr lang="es-ES" sz="2800" dirty="0">
                <a:latin typeface="Arial Black" panose="020B0A04020102020204" pitchFamily="34" charset="0"/>
              </a:rPr>
              <a:t>• Si no hay clientes el barbero se sienta en la silla de peluquero y se duerme. Cuando llega un cliente debe despertar al barbero.</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82FE3288-6EFC-45C4-9558-712583EC162B}"/>
              </a:ext>
            </a:extLst>
          </p:cNvPr>
          <p:cNvPicPr>
            <a:picLocks noChangeAspect="1"/>
          </p:cNvPicPr>
          <p:nvPr/>
        </p:nvPicPr>
        <p:blipFill>
          <a:blip r:embed="rId2"/>
          <a:stretch>
            <a:fillRect/>
          </a:stretch>
        </p:blipFill>
        <p:spPr>
          <a:xfrm>
            <a:off x="8772940" y="2099195"/>
            <a:ext cx="3313044" cy="2393291"/>
          </a:xfrm>
          <a:prstGeom prst="rect">
            <a:avLst/>
          </a:prstGeom>
        </p:spPr>
      </p:pic>
    </p:spTree>
    <p:extLst>
      <p:ext uri="{BB962C8B-B14F-4D97-AF65-F5344CB8AC3E}">
        <p14:creationId xmlns:p14="http://schemas.microsoft.com/office/powerpoint/2010/main" val="144667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98783" y="1659285"/>
            <a:ext cx="8494644" cy="3539430"/>
          </a:xfrm>
          <a:prstGeom prst="rect">
            <a:avLst/>
          </a:prstGeom>
          <a:noFill/>
        </p:spPr>
        <p:txBody>
          <a:bodyPr wrap="square" rtlCol="0">
            <a:spAutoFit/>
          </a:bodyPr>
          <a:lstStyle/>
          <a:p>
            <a:pPr algn="just"/>
            <a:r>
              <a:rPr lang="es-ES" sz="2800" dirty="0">
                <a:latin typeface="Arial Black" panose="020B0A04020102020204" pitchFamily="34" charset="0"/>
              </a:rPr>
              <a:t>• Si llegan más clientes mientras el barbero corta el cabello a un cliente, ellos se sientan (si hay sillas desocupadas).</a:t>
            </a:r>
          </a:p>
          <a:p>
            <a:pPr algn="just"/>
            <a:endParaRPr lang="es-ES" sz="2800" dirty="0">
              <a:latin typeface="Arial Black" panose="020B0A04020102020204" pitchFamily="34" charset="0"/>
            </a:endParaRPr>
          </a:p>
          <a:p>
            <a:pPr algn="just"/>
            <a:r>
              <a:rPr lang="es-ES" sz="2800" dirty="0">
                <a:latin typeface="Arial Black" panose="020B0A04020102020204" pitchFamily="34" charset="0"/>
              </a:rPr>
              <a:t>Un cliente que entra a la peluquería debe contar el número de clientes que esperan. Si es menor que el número de sillas, él se queda; en caso contrario se va.</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F2C423ED-5D1B-449A-84B0-7EA92A64CC40}"/>
              </a:ext>
            </a:extLst>
          </p:cNvPr>
          <p:cNvPicPr>
            <a:picLocks noChangeAspect="1"/>
          </p:cNvPicPr>
          <p:nvPr/>
        </p:nvPicPr>
        <p:blipFill>
          <a:blip r:embed="rId2"/>
          <a:stretch>
            <a:fillRect/>
          </a:stretch>
        </p:blipFill>
        <p:spPr>
          <a:xfrm>
            <a:off x="8839200" y="2107923"/>
            <a:ext cx="3154017" cy="2424319"/>
          </a:xfrm>
          <a:prstGeom prst="rect">
            <a:avLst/>
          </a:prstGeom>
        </p:spPr>
      </p:pic>
    </p:spTree>
    <p:extLst>
      <p:ext uri="{BB962C8B-B14F-4D97-AF65-F5344CB8AC3E}">
        <p14:creationId xmlns:p14="http://schemas.microsoft.com/office/powerpoint/2010/main" val="425278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32521" y="677162"/>
            <a:ext cx="8772939" cy="5693866"/>
          </a:xfrm>
          <a:prstGeom prst="rect">
            <a:avLst/>
          </a:prstGeom>
          <a:noFill/>
        </p:spPr>
        <p:txBody>
          <a:bodyPr wrap="square" rtlCol="0">
            <a:spAutoFit/>
          </a:bodyPr>
          <a:lstStyle/>
          <a:p>
            <a:pPr algn="just"/>
            <a:r>
              <a:rPr lang="es-ES" sz="2800" dirty="0">
                <a:latin typeface="Arial Black" panose="020B0A04020102020204" pitchFamily="34" charset="0"/>
              </a:rPr>
              <a:t>Una solución:</a:t>
            </a:r>
          </a:p>
          <a:p>
            <a:pPr algn="just"/>
            <a:r>
              <a:rPr lang="es-ES" sz="2800" dirty="0">
                <a:latin typeface="Arial Black" panose="020B0A04020102020204" pitchFamily="34" charset="0"/>
              </a:rPr>
              <a:t> • Cuando el barbero abre su negocio se debe ejecutar un semáforo denominado barber que checa el número de barberos en espera de clientes (0 o 1), lo que establece un bloqueo en otro semáforo: customer, que cuenta el número de clientes en espera, después se va a dormir.</a:t>
            </a:r>
            <a:r>
              <a:rPr lang="es-ES" sz="2800" dirty="0"/>
              <a:t> </a:t>
            </a:r>
          </a:p>
          <a:p>
            <a:pPr algn="just"/>
            <a:r>
              <a:rPr lang="es-ES" sz="2800" dirty="0">
                <a:latin typeface="Arial Black" panose="020B0A04020102020204" pitchFamily="34" charset="0"/>
              </a:rPr>
              <a:t>Cuando llega el primer cliente, éste ejecuta customer, que inicia procurando que un tercer semáforo llamado mutex entre en una región crítica. Mutex se va a utilizar para la exclusión mutua.</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4ABDBC17-7DE4-4469-9A47-87FD061EBF42}"/>
              </a:ext>
            </a:extLst>
          </p:cNvPr>
          <p:cNvPicPr>
            <a:picLocks noChangeAspect="1"/>
          </p:cNvPicPr>
          <p:nvPr/>
        </p:nvPicPr>
        <p:blipFill>
          <a:blip r:embed="rId2"/>
          <a:stretch>
            <a:fillRect/>
          </a:stretch>
        </p:blipFill>
        <p:spPr>
          <a:xfrm>
            <a:off x="8905460" y="1616765"/>
            <a:ext cx="3034749" cy="2756451"/>
          </a:xfrm>
          <a:prstGeom prst="rect">
            <a:avLst/>
          </a:prstGeom>
        </p:spPr>
      </p:pic>
    </p:spTree>
    <p:extLst>
      <p:ext uri="{BB962C8B-B14F-4D97-AF65-F5344CB8AC3E}">
        <p14:creationId xmlns:p14="http://schemas.microsoft.com/office/powerpoint/2010/main" val="1318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06017" y="1140989"/>
            <a:ext cx="8772939" cy="4832092"/>
          </a:xfrm>
          <a:prstGeom prst="rect">
            <a:avLst/>
          </a:prstGeom>
          <a:noFill/>
        </p:spPr>
        <p:txBody>
          <a:bodyPr wrap="square" rtlCol="0">
            <a:spAutoFit/>
          </a:bodyPr>
          <a:lstStyle/>
          <a:p>
            <a:pPr algn="just"/>
            <a:r>
              <a:rPr lang="es-ES" sz="2800" dirty="0">
                <a:latin typeface="Arial Black" panose="020B0A04020102020204" pitchFamily="34" charset="0"/>
              </a:rPr>
              <a:t>Si otro cliente llega, no podrá hacer nada hasta que el primero haya liberado a mutex.</a:t>
            </a:r>
          </a:p>
          <a:p>
            <a:pPr algn="just"/>
            <a:r>
              <a:rPr lang="es-ES" sz="2800" dirty="0">
                <a:latin typeface="Arial Black" panose="020B0A04020102020204" pitchFamily="34" charset="0"/>
              </a:rPr>
              <a:t>El cliente verifica entonces si el número de clientes que esperan es menor que el número de sillas. Si esto no ocurre, libera a mutex y sale sin su corte de pelo.</a:t>
            </a:r>
          </a:p>
          <a:p>
            <a:pPr algn="just"/>
            <a:r>
              <a:rPr lang="es-ES" sz="2800" dirty="0">
                <a:latin typeface="Arial Black" panose="020B0A04020102020204" pitchFamily="34" charset="0"/>
              </a:rPr>
              <a:t>• Si existe una silla disponible, el cliente incrementa la variable entera waiting, que es una replica de customer. Después realiza un “levantamiento” en customer, con lo que despierta al barbero</a:t>
            </a:r>
            <a:r>
              <a:rPr lang="es-ES" sz="2800" dirty="0"/>
              <a:t>.</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B55FE8CD-3F44-4647-B119-6996186FE1EF}"/>
              </a:ext>
            </a:extLst>
          </p:cNvPr>
          <p:cNvPicPr>
            <a:picLocks noChangeAspect="1"/>
          </p:cNvPicPr>
          <p:nvPr/>
        </p:nvPicPr>
        <p:blipFill>
          <a:blip r:embed="rId2"/>
          <a:stretch>
            <a:fillRect/>
          </a:stretch>
        </p:blipFill>
        <p:spPr>
          <a:xfrm>
            <a:off x="8998226" y="2146853"/>
            <a:ext cx="3058661" cy="2332382"/>
          </a:xfrm>
          <a:prstGeom prst="rect">
            <a:avLst/>
          </a:prstGeom>
        </p:spPr>
      </p:pic>
    </p:spTree>
    <p:extLst>
      <p:ext uri="{BB962C8B-B14F-4D97-AF65-F5344CB8AC3E}">
        <p14:creationId xmlns:p14="http://schemas.microsoft.com/office/powerpoint/2010/main" val="2614541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06018" y="1339771"/>
            <a:ext cx="8044070" cy="4401205"/>
          </a:xfrm>
          <a:prstGeom prst="rect">
            <a:avLst/>
          </a:prstGeom>
          <a:noFill/>
        </p:spPr>
        <p:txBody>
          <a:bodyPr wrap="square" rtlCol="0">
            <a:spAutoFit/>
          </a:bodyPr>
          <a:lstStyle/>
          <a:p>
            <a:pPr algn="just"/>
            <a:r>
              <a:rPr lang="es-ES" sz="2800" dirty="0">
                <a:latin typeface="Arial Black" panose="020B0A04020102020204" pitchFamily="34" charset="0"/>
              </a:rPr>
              <a:t>Cuando el cliente libera a mutex, el barbero lo retiene, ordena algunas cosas e inicia el corte de pelo.</a:t>
            </a:r>
          </a:p>
          <a:p>
            <a:pPr algn="just"/>
            <a:r>
              <a:rPr lang="es-ES" sz="2800" dirty="0">
                <a:latin typeface="Arial Black" panose="020B0A04020102020204" pitchFamily="34" charset="0"/>
              </a:rPr>
              <a:t>Al terminar el corte, el cliente sale del procedimiento y deja la peluquería.</a:t>
            </a:r>
          </a:p>
          <a:p>
            <a:pPr algn="just"/>
            <a:r>
              <a:rPr lang="es-ES" sz="2800" dirty="0">
                <a:latin typeface="Arial Black" panose="020B0A04020102020204" pitchFamily="34" charset="0"/>
              </a:rPr>
              <a:t>Nótese que no existe un ciclo para el cliente, puesto que el corte de pelo es una actividad que el cliente recibe automáticamente, más no ejecuta tal actividad.</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6BE94986-056B-4D42-B007-0B061EBABFC1}"/>
              </a:ext>
            </a:extLst>
          </p:cNvPr>
          <p:cNvPicPr>
            <a:picLocks noChangeAspect="1"/>
          </p:cNvPicPr>
          <p:nvPr/>
        </p:nvPicPr>
        <p:blipFill>
          <a:blip r:embed="rId2"/>
          <a:stretch>
            <a:fillRect/>
          </a:stretch>
        </p:blipFill>
        <p:spPr>
          <a:xfrm>
            <a:off x="8613914" y="1855304"/>
            <a:ext cx="3034747" cy="2729948"/>
          </a:xfrm>
          <a:prstGeom prst="rect">
            <a:avLst/>
          </a:prstGeom>
        </p:spPr>
      </p:pic>
    </p:spTree>
    <p:extLst>
      <p:ext uri="{BB962C8B-B14F-4D97-AF65-F5344CB8AC3E}">
        <p14:creationId xmlns:p14="http://schemas.microsoft.com/office/powerpoint/2010/main" val="986920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 y="1286761"/>
            <a:ext cx="7646504" cy="4832092"/>
          </a:xfrm>
          <a:prstGeom prst="rect">
            <a:avLst/>
          </a:prstGeom>
          <a:noFill/>
        </p:spPr>
        <p:txBody>
          <a:bodyPr wrap="square" rtlCol="0">
            <a:spAutoFit/>
          </a:bodyPr>
          <a:lstStyle/>
          <a:p>
            <a:pPr algn="just"/>
            <a:r>
              <a:rPr lang="es-ES" sz="2800" b="1" i="0" dirty="0">
                <a:solidFill>
                  <a:srgbClr val="212529"/>
                </a:solidFill>
                <a:effectLst/>
                <a:latin typeface="Arial Black" panose="020B0A04020102020204" pitchFamily="34" charset="0"/>
              </a:rPr>
              <a:t>Problema</a:t>
            </a:r>
            <a:r>
              <a:rPr lang="es-ES" sz="2800" b="0" i="0" dirty="0">
                <a:solidFill>
                  <a:srgbClr val="212529"/>
                </a:solidFill>
                <a:effectLst/>
                <a:latin typeface="Arial Black" panose="020B0A04020102020204" pitchFamily="34" charset="0"/>
              </a:rPr>
              <a:t> </a:t>
            </a:r>
            <a:r>
              <a:rPr lang="es-ES" sz="2800" b="1" i="0" dirty="0">
                <a:solidFill>
                  <a:srgbClr val="212529"/>
                </a:solidFill>
                <a:effectLst/>
                <a:latin typeface="Arial Black" panose="020B0A04020102020204" pitchFamily="34" charset="0"/>
              </a:rPr>
              <a:t>del</a:t>
            </a:r>
            <a:r>
              <a:rPr lang="es-ES" sz="2800" b="0" i="0" dirty="0">
                <a:solidFill>
                  <a:srgbClr val="212529"/>
                </a:solidFill>
                <a:effectLst/>
                <a:latin typeface="Arial Black" panose="020B0A04020102020204" pitchFamily="34" charset="0"/>
              </a:rPr>
              <a:t> </a:t>
            </a:r>
            <a:r>
              <a:rPr lang="es-ES" sz="2800" b="1" i="0" dirty="0">
                <a:solidFill>
                  <a:srgbClr val="212529"/>
                </a:solidFill>
                <a:effectLst/>
                <a:latin typeface="Arial Black" panose="020B0A04020102020204" pitchFamily="34" charset="0"/>
              </a:rPr>
              <a:t>productor-consumidor:</a:t>
            </a:r>
          </a:p>
          <a:p>
            <a:pPr algn="just"/>
            <a:r>
              <a:rPr lang="es-ES" sz="2800" b="0" i="0" dirty="0">
                <a:effectLst/>
                <a:latin typeface="Arial Black" panose="020B0A04020102020204" pitchFamily="34" charset="0"/>
              </a:rPr>
              <a:t>El problema del productor-consumidor es uno de los problemas más habituales que surge cuando se programan aplicaciones utilizando procesos concurrentes. En este tipo de problemas, uno o más procesos, que se denominan generan cierto tipo de datos que son utilizados o consumidos por otros procesos, que se denominan. </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4ED2E9FC-A07C-4181-B422-ADA924316C9C}"/>
              </a:ext>
            </a:extLst>
          </p:cNvPr>
          <p:cNvPicPr>
            <a:picLocks noChangeAspect="1"/>
          </p:cNvPicPr>
          <p:nvPr/>
        </p:nvPicPr>
        <p:blipFill>
          <a:blip r:embed="rId2"/>
          <a:stretch>
            <a:fillRect/>
          </a:stretch>
        </p:blipFill>
        <p:spPr>
          <a:xfrm>
            <a:off x="7708623" y="2331207"/>
            <a:ext cx="4483376" cy="2743200"/>
          </a:xfrm>
          <a:prstGeom prst="rect">
            <a:avLst/>
          </a:prstGeom>
        </p:spPr>
      </p:pic>
    </p:spTree>
    <p:extLst>
      <p:ext uri="{BB962C8B-B14F-4D97-AF65-F5344CB8AC3E}">
        <p14:creationId xmlns:p14="http://schemas.microsoft.com/office/powerpoint/2010/main" val="1386502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19270" y="1803596"/>
            <a:ext cx="7513983" cy="2677656"/>
          </a:xfrm>
          <a:prstGeom prst="rect">
            <a:avLst/>
          </a:prstGeom>
          <a:noFill/>
        </p:spPr>
        <p:txBody>
          <a:bodyPr wrap="square" rtlCol="0">
            <a:spAutoFit/>
          </a:bodyPr>
          <a:lstStyle/>
          <a:p>
            <a:pPr algn="just"/>
            <a:r>
              <a:rPr lang="es-ES" sz="2800" b="0" i="0" dirty="0">
                <a:effectLst/>
                <a:latin typeface="Arial Black" panose="020B0A04020102020204" pitchFamily="34" charset="0"/>
              </a:rPr>
              <a:t>Un claro ejemplo de este tipo de problemas es el de un compilador que hace las funciones de productor al generar el código ensamblador que consumirá el proceso ensamblador para generar el código máquina.</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A6958410-437B-4334-B026-21D1DE41E3C7}"/>
              </a:ext>
            </a:extLst>
          </p:cNvPr>
          <p:cNvPicPr>
            <a:picLocks noChangeAspect="1"/>
          </p:cNvPicPr>
          <p:nvPr/>
        </p:nvPicPr>
        <p:blipFill>
          <a:blip r:embed="rId2"/>
          <a:stretch>
            <a:fillRect/>
          </a:stretch>
        </p:blipFill>
        <p:spPr>
          <a:xfrm>
            <a:off x="7928113" y="1683026"/>
            <a:ext cx="3810000" cy="3810000"/>
          </a:xfrm>
          <a:prstGeom prst="rect">
            <a:avLst/>
          </a:prstGeom>
        </p:spPr>
      </p:pic>
    </p:spTree>
    <p:extLst>
      <p:ext uri="{BB962C8B-B14F-4D97-AF65-F5344CB8AC3E}">
        <p14:creationId xmlns:p14="http://schemas.microsoft.com/office/powerpoint/2010/main" val="159427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250419" y="238539"/>
            <a:ext cx="7691162" cy="636105"/>
          </a:xfrm>
        </p:spPr>
        <p:txBody>
          <a:bodyPr>
            <a:normAutofit/>
          </a:bodyPr>
          <a:lstStyle/>
          <a:p>
            <a:pPr algn="ctr"/>
            <a:r>
              <a:rPr lang="es-ES" sz="3200" b="1" i="0" u="sng" dirty="0">
                <a:solidFill>
                  <a:srgbClr val="FF0000"/>
                </a:solidFill>
                <a:effectLst/>
                <a:latin typeface="Arial Black" panose="020B0A04020102020204" pitchFamily="34" charset="0"/>
              </a:rPr>
              <a:t>Definición de concurrencia</a:t>
            </a:r>
            <a:endParaRPr lang="es-CU" sz="3200" u="sng" dirty="0">
              <a:solidFill>
                <a:srgbClr val="FF0000"/>
              </a:solidFill>
              <a:latin typeface="Arial Black" panose="020B0A04020102020204" pitchFamily="34" charset="0"/>
            </a:endParaRPr>
          </a:p>
        </p:txBody>
      </p:sp>
      <p:sp>
        <p:nvSpPr>
          <p:cNvPr id="3" name="Subtítulo 2">
            <a:extLst>
              <a:ext uri="{FF2B5EF4-FFF2-40B4-BE49-F238E27FC236}">
                <a16:creationId xmlns:a16="http://schemas.microsoft.com/office/drawing/2014/main" id="{B2C2DB03-D239-4E03-893A-88DF5C4C5066}"/>
              </a:ext>
            </a:extLst>
          </p:cNvPr>
          <p:cNvSpPr>
            <a:spLocks noGrp="1"/>
          </p:cNvSpPr>
          <p:nvPr>
            <p:ph type="subTitle" idx="1"/>
          </p:nvPr>
        </p:nvSpPr>
        <p:spPr>
          <a:xfrm>
            <a:off x="-66261" y="1947425"/>
            <a:ext cx="7818783" cy="3234818"/>
          </a:xfrm>
        </p:spPr>
        <p:txBody>
          <a:bodyPr>
            <a:normAutofit fontScale="92500"/>
          </a:bodyPr>
          <a:lstStyle/>
          <a:p>
            <a:pPr algn="just"/>
            <a:r>
              <a:rPr lang="es-ES" sz="3000" b="0" i="0" dirty="0">
                <a:solidFill>
                  <a:schemeClr val="tx1"/>
                </a:solidFill>
                <a:effectLst/>
                <a:latin typeface="Arial Black" panose="020B0A04020102020204" pitchFamily="34" charset="0"/>
              </a:rPr>
              <a:t>Cuando tenemos un solo procesador se producirá un intercalado delas instrucciones de ambos procesos, de tal forma que tendremos la sensación de que hay un paralelismo en el sistema (concurrencia, ejecución simultánea de más de un proceso).</a:t>
            </a:r>
          </a:p>
          <a:p>
            <a:pPr algn="just"/>
            <a:endParaRPr lang="es-CU" dirty="0"/>
          </a:p>
        </p:txBody>
      </p:sp>
      <p:pic>
        <p:nvPicPr>
          <p:cNvPr id="5" name="Imagen 4">
            <a:extLst>
              <a:ext uri="{FF2B5EF4-FFF2-40B4-BE49-F238E27FC236}">
                <a16:creationId xmlns:a16="http://schemas.microsoft.com/office/drawing/2014/main" id="{68E6A065-71FA-4659-8645-2DFD05C08A29}"/>
              </a:ext>
            </a:extLst>
          </p:cNvPr>
          <p:cNvPicPr>
            <a:picLocks noChangeAspect="1"/>
          </p:cNvPicPr>
          <p:nvPr/>
        </p:nvPicPr>
        <p:blipFill>
          <a:blip r:embed="rId2"/>
          <a:stretch>
            <a:fillRect/>
          </a:stretch>
        </p:blipFill>
        <p:spPr>
          <a:xfrm>
            <a:off x="8261350" y="2359715"/>
            <a:ext cx="3360462" cy="1714500"/>
          </a:xfrm>
          <a:prstGeom prst="rect">
            <a:avLst/>
          </a:prstGeom>
        </p:spPr>
      </p:pic>
    </p:spTree>
    <p:extLst>
      <p:ext uri="{BB962C8B-B14F-4D97-AF65-F5344CB8AC3E}">
        <p14:creationId xmlns:p14="http://schemas.microsoft.com/office/powerpoint/2010/main" val="2019522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92765" y="1379526"/>
            <a:ext cx="6771861" cy="4832092"/>
          </a:xfrm>
          <a:prstGeom prst="rect">
            <a:avLst/>
          </a:prstGeom>
          <a:noFill/>
        </p:spPr>
        <p:txBody>
          <a:bodyPr wrap="square" rtlCol="0">
            <a:spAutoFit/>
          </a:bodyPr>
          <a:lstStyle/>
          <a:p>
            <a:pPr algn="just"/>
            <a:r>
              <a:rPr lang="es-ES" sz="2800" b="0" i="0" dirty="0">
                <a:effectLst/>
                <a:latin typeface="Arial Black" panose="020B0A04020102020204" pitchFamily="34" charset="0"/>
              </a:rPr>
              <a:t>En esta clase de problemas, es necesario disponer de algún mecanismo de comunicación que permita a los procesos productor y consumidor intercambiar información. Ambos procesos, además, deben sincronizar su acceso al mecanismo de comunicación para que la interacción entre ellos no sea problemática.</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6F9D2CB7-0F71-4303-A9B5-486B5F4B2B08}"/>
              </a:ext>
            </a:extLst>
          </p:cNvPr>
          <p:cNvPicPr>
            <a:picLocks noChangeAspect="1"/>
          </p:cNvPicPr>
          <p:nvPr/>
        </p:nvPicPr>
        <p:blipFill>
          <a:blip r:embed="rId2"/>
          <a:stretch>
            <a:fillRect/>
          </a:stretch>
        </p:blipFill>
        <p:spPr>
          <a:xfrm>
            <a:off x="7288694" y="2090530"/>
            <a:ext cx="4691271" cy="2676939"/>
          </a:xfrm>
          <a:prstGeom prst="rect">
            <a:avLst/>
          </a:prstGeom>
        </p:spPr>
      </p:pic>
    </p:spTree>
    <p:extLst>
      <p:ext uri="{BB962C8B-B14F-4D97-AF65-F5344CB8AC3E}">
        <p14:creationId xmlns:p14="http://schemas.microsoft.com/office/powerpoint/2010/main" val="1037066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92765" y="1379526"/>
            <a:ext cx="7513983" cy="4832092"/>
          </a:xfrm>
          <a:prstGeom prst="rect">
            <a:avLst/>
          </a:prstGeom>
          <a:noFill/>
        </p:spPr>
        <p:txBody>
          <a:bodyPr wrap="square" rtlCol="0">
            <a:spAutoFit/>
          </a:bodyPr>
          <a:lstStyle/>
          <a:p>
            <a:pPr algn="just"/>
            <a:r>
              <a:rPr lang="es-ES" sz="2800" b="0" i="0" dirty="0">
                <a:effectLst/>
                <a:latin typeface="Arial Black" panose="020B0A04020102020204" pitchFamily="34" charset="0"/>
              </a:rPr>
              <a:t>cuando el mecanismo de comunicación se llene, el proceso productor se deberá quedar bloqueado hasta que haya hueco para seguir insertando elementos. A su vez, el proceso consumidor deberá quedarse bloqueado cuando el mecanismo de comunicación esté vacío, ya que en este caso no podrá continuar su ejecución al no disponer de información a consumir.</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C31EE075-D334-41F6-BD6E-25C8FA2E59A6}"/>
              </a:ext>
            </a:extLst>
          </p:cNvPr>
          <p:cNvPicPr>
            <a:picLocks noChangeAspect="1"/>
          </p:cNvPicPr>
          <p:nvPr/>
        </p:nvPicPr>
        <p:blipFill>
          <a:blip r:embed="rId2"/>
          <a:stretch>
            <a:fillRect/>
          </a:stretch>
        </p:blipFill>
        <p:spPr>
          <a:xfrm>
            <a:off x="8163340" y="1671074"/>
            <a:ext cx="3564628" cy="3775570"/>
          </a:xfrm>
          <a:prstGeom prst="rect">
            <a:avLst/>
          </a:prstGeom>
        </p:spPr>
      </p:pic>
    </p:spTree>
    <p:extLst>
      <p:ext uri="{BB962C8B-B14F-4D97-AF65-F5344CB8AC3E}">
        <p14:creationId xmlns:p14="http://schemas.microsoft.com/office/powerpoint/2010/main" val="2039607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119269" y="1988654"/>
            <a:ext cx="7513983" cy="2677656"/>
          </a:xfrm>
          <a:prstGeom prst="rect">
            <a:avLst/>
          </a:prstGeom>
          <a:noFill/>
        </p:spPr>
        <p:txBody>
          <a:bodyPr wrap="square" rtlCol="0">
            <a:spAutoFit/>
          </a:bodyPr>
          <a:lstStyle/>
          <a:p>
            <a:pPr algn="just"/>
            <a:r>
              <a:rPr lang="es-ES" sz="2800" b="0" i="0" dirty="0">
                <a:effectLst/>
                <a:latin typeface="Arial Black" panose="020B0A04020102020204" pitchFamily="34" charset="0"/>
              </a:rPr>
              <a:t>Por tanto, este tipo de problema requiere servicios para que los procesos puedan comunicarse y servicios para que se sincronicen a la hora de acceder al mecanismo de comunicación.</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B77D01F2-1CB8-4740-B837-9CC63280DB06}"/>
              </a:ext>
            </a:extLst>
          </p:cNvPr>
          <p:cNvPicPr>
            <a:picLocks noChangeAspect="1"/>
          </p:cNvPicPr>
          <p:nvPr/>
        </p:nvPicPr>
        <p:blipFill>
          <a:blip r:embed="rId2"/>
          <a:stretch>
            <a:fillRect/>
          </a:stretch>
        </p:blipFill>
        <p:spPr>
          <a:xfrm>
            <a:off x="8282609" y="1988654"/>
            <a:ext cx="3366052" cy="2570094"/>
          </a:xfrm>
          <a:prstGeom prst="rect">
            <a:avLst/>
          </a:prstGeom>
        </p:spPr>
      </p:pic>
    </p:spTree>
    <p:extLst>
      <p:ext uri="{BB962C8B-B14F-4D97-AF65-F5344CB8AC3E}">
        <p14:creationId xmlns:p14="http://schemas.microsoft.com/office/powerpoint/2010/main" val="50970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0" y="733246"/>
            <a:ext cx="8070574" cy="5693866"/>
          </a:xfrm>
          <a:prstGeom prst="rect">
            <a:avLst/>
          </a:prstGeom>
          <a:noFill/>
        </p:spPr>
        <p:txBody>
          <a:bodyPr wrap="square" rtlCol="0">
            <a:spAutoFit/>
          </a:bodyPr>
          <a:lstStyle/>
          <a:p>
            <a:pPr algn="just"/>
            <a:r>
              <a:rPr lang="es-ES" sz="2800" b="1" i="0" dirty="0">
                <a:solidFill>
                  <a:srgbClr val="212529"/>
                </a:solidFill>
                <a:effectLst/>
                <a:latin typeface="dosis" panose="020B0604020202020204" pitchFamily="2" charset="0"/>
              </a:rPr>
              <a:t>Comunicación</a:t>
            </a:r>
            <a:r>
              <a:rPr lang="es-ES" sz="2800" b="0" i="0" dirty="0">
                <a:solidFill>
                  <a:srgbClr val="212529"/>
                </a:solidFill>
                <a:effectLst/>
                <a:latin typeface="dosis" panose="020B0604020202020204" pitchFamily="2" charset="0"/>
              </a:rPr>
              <a:t> </a:t>
            </a:r>
            <a:r>
              <a:rPr lang="es-ES" sz="2800" b="1" i="0" dirty="0">
                <a:solidFill>
                  <a:srgbClr val="212529"/>
                </a:solidFill>
                <a:effectLst/>
                <a:latin typeface="dosis" panose="020B0604020202020204" pitchFamily="2" charset="0"/>
              </a:rPr>
              <a:t>cliente-servidor:</a:t>
            </a:r>
          </a:p>
          <a:p>
            <a:pPr algn="just"/>
            <a:r>
              <a:rPr lang="es-ES" sz="2800" b="0" i="0" dirty="0">
                <a:effectLst/>
                <a:latin typeface="Arial Black" panose="020B0A04020102020204" pitchFamily="34" charset="0"/>
              </a:rPr>
              <a:t>En el modelo cliente-servidor, tenemos a un proceso llamado servidor, por una parte, que ofrece un servicio a otros procesos, por otra parte, que se denominan clientes. El proceso servidor puede residir en la misma máquina que el cliente o en una distinta, en cuyo caso la comunicación deberá realizarse a través de una red de interconexión. Muchas aplicaciones y servicios de red, como el correo electrónico y la transferencia de archivos.</a:t>
            </a: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7329F940-7DDD-4050-A63D-D8AA78C3245D}"/>
              </a:ext>
            </a:extLst>
          </p:cNvPr>
          <p:cNvPicPr>
            <a:picLocks noChangeAspect="1"/>
          </p:cNvPicPr>
          <p:nvPr/>
        </p:nvPicPr>
        <p:blipFill>
          <a:blip r:embed="rId2"/>
          <a:stretch>
            <a:fillRect/>
          </a:stretch>
        </p:blipFill>
        <p:spPr>
          <a:xfrm>
            <a:off x="8203096" y="2056179"/>
            <a:ext cx="3816626" cy="3048000"/>
          </a:xfrm>
          <a:prstGeom prst="rect">
            <a:avLst/>
          </a:prstGeom>
        </p:spPr>
      </p:pic>
    </p:spTree>
    <p:extLst>
      <p:ext uri="{BB962C8B-B14F-4D97-AF65-F5344CB8AC3E}">
        <p14:creationId xmlns:p14="http://schemas.microsoft.com/office/powerpoint/2010/main" val="96744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792588" y="0"/>
            <a:ext cx="6606824" cy="677162"/>
          </a:xfrm>
        </p:spPr>
        <p:txBody>
          <a:bodyPr>
            <a:normAutofit fontScale="90000"/>
          </a:bodyPr>
          <a:lstStyle/>
          <a:p>
            <a:pPr algn="ctr"/>
            <a:br>
              <a:rPr lang="es-ES" sz="1100" b="1" i="0" dirty="0">
                <a:solidFill>
                  <a:srgbClr val="424242"/>
                </a:solidFill>
                <a:effectLst/>
                <a:latin typeface="Helvetica Neue"/>
              </a:rPr>
            </a:br>
            <a:r>
              <a:rPr lang="es-ES" sz="2800" b="1" i="0" u="sng" dirty="0">
                <a:solidFill>
                  <a:srgbClr val="FF0000"/>
                </a:solidFill>
                <a:effectLst/>
                <a:latin typeface="Arial Black" panose="020B0A04020102020204" pitchFamily="34" charset="0"/>
                <a:cs typeface="Arial" panose="020B0604020202020204" pitchFamily="34" charset="0"/>
              </a:rPr>
              <a:t>problemas clásicos </a:t>
            </a:r>
            <a:endParaRPr lang="es-CU" sz="2800" u="sng" dirty="0">
              <a:solidFill>
                <a:srgbClr val="FF0000"/>
              </a:solidFill>
              <a:latin typeface="Arial Black" panose="020B0A040201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69608E91-9BCE-48E1-B64B-C6366500DE50}"/>
              </a:ext>
            </a:extLst>
          </p:cNvPr>
          <p:cNvSpPr txBox="1"/>
          <p:nvPr/>
        </p:nvSpPr>
        <p:spPr>
          <a:xfrm>
            <a:off x="0" y="733246"/>
            <a:ext cx="8070574" cy="6124754"/>
          </a:xfrm>
          <a:prstGeom prst="rect">
            <a:avLst/>
          </a:prstGeom>
          <a:noFill/>
        </p:spPr>
        <p:txBody>
          <a:bodyPr wrap="square" rtlCol="0">
            <a:spAutoFit/>
          </a:bodyPr>
          <a:lstStyle/>
          <a:p>
            <a:pPr algn="just"/>
            <a:r>
              <a:rPr lang="es-ES" sz="2800" b="0" i="0" dirty="0">
                <a:effectLst/>
                <a:latin typeface="Arial Black" panose="020B0A04020102020204" pitchFamily="34" charset="0"/>
              </a:rPr>
              <a:t>En este tipo de aplicaciones, es necesario que el sistema operativo ofrezca servicios que permitan comunicarse a los procesos cliente y servidor. Cuando los procesos ejecutan en la misma máquina, se pueden emplear técnicas basadas en memoria compartida o archivos. Sin embargo, este modelo de comunicación suele emplearse en aplicaciones que ejecutan en computadores que no comparten memoria y, por tanto, se usan técnicas basadas en pase de mensajes.</a:t>
            </a:r>
            <a:br>
              <a:rPr lang="es-ES" sz="2800" dirty="0"/>
            </a:br>
            <a:endParaRPr lang="es-CU" sz="2800" dirty="0">
              <a:latin typeface="Arial Black" panose="020B0A040201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4730B981-188E-4EA9-80E1-776D1536C26B}"/>
              </a:ext>
            </a:extLst>
          </p:cNvPr>
          <p:cNvPicPr>
            <a:picLocks noChangeAspect="1"/>
          </p:cNvPicPr>
          <p:nvPr/>
        </p:nvPicPr>
        <p:blipFill>
          <a:blip r:embed="rId2"/>
          <a:stretch>
            <a:fillRect/>
          </a:stretch>
        </p:blipFill>
        <p:spPr>
          <a:xfrm>
            <a:off x="8163340" y="1868557"/>
            <a:ext cx="3763616" cy="2771301"/>
          </a:xfrm>
          <a:prstGeom prst="rect">
            <a:avLst/>
          </a:prstGeom>
        </p:spPr>
      </p:pic>
    </p:spTree>
    <p:extLst>
      <p:ext uri="{BB962C8B-B14F-4D97-AF65-F5344CB8AC3E}">
        <p14:creationId xmlns:p14="http://schemas.microsoft.com/office/powerpoint/2010/main" val="3263155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198782" y="235116"/>
            <a:ext cx="8017563" cy="1099194"/>
          </a:xfrm>
        </p:spPr>
        <p:txBody>
          <a:bodyPr>
            <a:noAutofit/>
          </a:bodyPr>
          <a:lstStyle/>
          <a:p>
            <a:pPr algn="ctr"/>
            <a:r>
              <a:rPr lang="es-ES" dirty="0">
                <a:latin typeface="Arial Black" panose="020B0A04020102020204" pitchFamily="34" charset="0"/>
              </a:rPr>
              <a:t>Sistema Operativo</a:t>
            </a:r>
            <a:endParaRPr lang="es-CU" dirty="0">
              <a:latin typeface="Arial Black" panose="020B0A04020102020204" pitchFamily="34" charset="0"/>
            </a:endParaRPr>
          </a:p>
        </p:txBody>
      </p:sp>
      <p:sp>
        <p:nvSpPr>
          <p:cNvPr id="3" name="Subtítulo 2">
            <a:extLst>
              <a:ext uri="{FF2B5EF4-FFF2-40B4-BE49-F238E27FC236}">
                <a16:creationId xmlns:a16="http://schemas.microsoft.com/office/drawing/2014/main" id="{B2C2DB03-D239-4E03-893A-88DF5C4C5066}"/>
              </a:ext>
            </a:extLst>
          </p:cNvPr>
          <p:cNvSpPr>
            <a:spLocks noGrp="1"/>
          </p:cNvSpPr>
          <p:nvPr>
            <p:ph type="subTitle" idx="1"/>
          </p:nvPr>
        </p:nvSpPr>
        <p:spPr>
          <a:xfrm>
            <a:off x="180629" y="4407827"/>
            <a:ext cx="10447615" cy="2173356"/>
          </a:xfrm>
        </p:spPr>
        <p:txBody>
          <a:bodyPr>
            <a:normAutofit fontScale="40000" lnSpcReduction="20000"/>
          </a:bodyPr>
          <a:lstStyle/>
          <a:p>
            <a:r>
              <a:rPr lang="es-ES" sz="5100" dirty="0">
                <a:solidFill>
                  <a:schemeClr val="tx1"/>
                </a:solidFill>
                <a:latin typeface="Arial Black" panose="020B0A04020102020204" pitchFamily="34" charset="0"/>
              </a:rPr>
              <a:t>Autores:</a:t>
            </a:r>
          </a:p>
          <a:p>
            <a:r>
              <a:rPr lang="es-ES" sz="5100" dirty="0">
                <a:solidFill>
                  <a:schemeClr val="tx1"/>
                </a:solidFill>
                <a:latin typeface="Arial Black" panose="020B0A04020102020204" pitchFamily="34" charset="0"/>
              </a:rPr>
              <a:t>Dariel Ortega Sorzano</a:t>
            </a:r>
          </a:p>
          <a:p>
            <a:r>
              <a:rPr lang="es-ES" sz="5100" dirty="0">
                <a:solidFill>
                  <a:schemeClr val="tx1"/>
                </a:solidFill>
                <a:latin typeface="Arial Black" panose="020B0A04020102020204" pitchFamily="34" charset="0"/>
              </a:rPr>
              <a:t>Christian Rodríguez Pérez</a:t>
            </a:r>
          </a:p>
          <a:p>
            <a:r>
              <a:rPr lang="es-ES" sz="5100" dirty="0">
                <a:solidFill>
                  <a:schemeClr val="tx1"/>
                </a:solidFill>
                <a:latin typeface="Arial Black" panose="020B0A04020102020204" pitchFamily="34" charset="0"/>
              </a:rPr>
              <a:t>Deyvi Llanes Sanchez</a:t>
            </a:r>
          </a:p>
          <a:p>
            <a:r>
              <a:rPr lang="es-ES" sz="5100" dirty="0">
                <a:solidFill>
                  <a:schemeClr val="tx1"/>
                </a:solidFill>
                <a:latin typeface="Arial Black" panose="020B0A04020102020204" pitchFamily="34" charset="0"/>
              </a:rPr>
              <a:t>Emanuel Marcos Maceira</a:t>
            </a:r>
          </a:p>
          <a:p>
            <a:endParaRPr lang="es-ES" sz="3200" dirty="0">
              <a:solidFill>
                <a:schemeClr val="tx1"/>
              </a:solidFill>
              <a:latin typeface="Arial Black" panose="020B0A04020102020204" pitchFamily="34" charset="0"/>
            </a:endParaRPr>
          </a:p>
          <a:p>
            <a:endParaRPr lang="es-CU" sz="3200" dirty="0">
              <a:solidFill>
                <a:schemeClr val="tx1"/>
              </a:solidFill>
              <a:latin typeface="Arial Black" panose="020B0A04020102020204" pitchFamily="34" charset="0"/>
            </a:endParaRPr>
          </a:p>
        </p:txBody>
      </p:sp>
      <p:pic>
        <p:nvPicPr>
          <p:cNvPr id="4" name="Imagen 3">
            <a:extLst>
              <a:ext uri="{FF2B5EF4-FFF2-40B4-BE49-F238E27FC236}">
                <a16:creationId xmlns:a16="http://schemas.microsoft.com/office/drawing/2014/main" id="{2283B8E9-2EAC-42AC-930C-0BF7AB17A9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00661" y="166773"/>
            <a:ext cx="3034748" cy="1646695"/>
          </a:xfrm>
          <a:prstGeom prst="rect">
            <a:avLst/>
          </a:prstGeom>
          <a:noFill/>
          <a:ln>
            <a:noFill/>
          </a:ln>
        </p:spPr>
      </p:pic>
      <p:pic>
        <p:nvPicPr>
          <p:cNvPr id="6" name="Imagen 5">
            <a:extLst>
              <a:ext uri="{FF2B5EF4-FFF2-40B4-BE49-F238E27FC236}">
                <a16:creationId xmlns:a16="http://schemas.microsoft.com/office/drawing/2014/main" id="{E08E28FD-5D91-4919-88DE-EDC113F0ED6B}"/>
              </a:ext>
            </a:extLst>
          </p:cNvPr>
          <p:cNvPicPr>
            <a:picLocks noChangeAspect="1"/>
          </p:cNvPicPr>
          <p:nvPr/>
        </p:nvPicPr>
        <p:blipFill>
          <a:blip r:embed="rId3"/>
          <a:stretch>
            <a:fillRect/>
          </a:stretch>
        </p:blipFill>
        <p:spPr>
          <a:xfrm>
            <a:off x="4128052" y="1630017"/>
            <a:ext cx="3935896" cy="2173357"/>
          </a:xfrm>
          <a:prstGeom prst="rect">
            <a:avLst/>
          </a:prstGeom>
        </p:spPr>
      </p:pic>
    </p:spTree>
    <p:extLst>
      <p:ext uri="{BB962C8B-B14F-4D97-AF65-F5344CB8AC3E}">
        <p14:creationId xmlns:p14="http://schemas.microsoft.com/office/powerpoint/2010/main" val="283676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051636" y="172279"/>
            <a:ext cx="7691162" cy="1020418"/>
          </a:xfrm>
        </p:spPr>
        <p:txBody>
          <a:bodyPr>
            <a:normAutofit fontScale="90000"/>
          </a:bodyPr>
          <a:lstStyle/>
          <a:p>
            <a:pPr algn="ctr"/>
            <a:r>
              <a:rPr lang="es-ES" sz="3600" b="1" i="0" u="sng" dirty="0">
                <a:solidFill>
                  <a:srgbClr val="FF0000"/>
                </a:solidFill>
                <a:effectLst/>
                <a:latin typeface="Arial Black" panose="020B0A04020102020204" pitchFamily="34" charset="0"/>
              </a:rPr>
              <a:t>Condiciones de Bernstein</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Subtítulo 2">
            <a:extLst>
              <a:ext uri="{FF2B5EF4-FFF2-40B4-BE49-F238E27FC236}">
                <a16:creationId xmlns:a16="http://schemas.microsoft.com/office/drawing/2014/main" id="{B2C2DB03-D239-4E03-893A-88DF5C4C5066}"/>
              </a:ext>
            </a:extLst>
          </p:cNvPr>
          <p:cNvSpPr>
            <a:spLocks noGrp="1"/>
          </p:cNvSpPr>
          <p:nvPr>
            <p:ph type="subTitle" idx="1"/>
          </p:nvPr>
        </p:nvSpPr>
        <p:spPr>
          <a:xfrm>
            <a:off x="1" y="1818538"/>
            <a:ext cx="7691162" cy="3618488"/>
          </a:xfrm>
        </p:spPr>
        <p:txBody>
          <a:bodyPr>
            <a:noAutofit/>
          </a:bodyPr>
          <a:lstStyle/>
          <a:p>
            <a:pPr algn="just"/>
            <a:r>
              <a:rPr lang="es-ES" sz="2800" dirty="0">
                <a:solidFill>
                  <a:schemeClr val="tx1"/>
                </a:solidFill>
                <a:latin typeface="Arial Black" panose="020B0A04020102020204" pitchFamily="34" charset="0"/>
              </a:rPr>
              <a:t>S</a:t>
            </a:r>
            <a:r>
              <a:rPr lang="es-ES" sz="2800" b="0" i="0" dirty="0">
                <a:solidFill>
                  <a:schemeClr val="tx1"/>
                </a:solidFill>
                <a:effectLst/>
                <a:latin typeface="Arial Black" panose="020B0A04020102020204" pitchFamily="34" charset="0"/>
              </a:rPr>
              <a:t>on las condiciones aplicadas en dos sentencias S1 y S2 que se van a ejecutar en el procesador. Establece que se deben cumplir las tres condiciones que se explican a continuación para que dos declaraciones sucesivas S1 y S2 se ejecuten simultáneamente y aún produzcan el mismo resultado.</a:t>
            </a:r>
            <a:endParaRPr lang="es-CU" sz="2800" dirty="0">
              <a:solidFill>
                <a:schemeClr val="tx1"/>
              </a:solidFill>
              <a:latin typeface="Arial Black" panose="020B0A04020102020204" pitchFamily="34" charset="0"/>
            </a:endParaRPr>
          </a:p>
        </p:txBody>
      </p:sp>
      <p:pic>
        <p:nvPicPr>
          <p:cNvPr id="5" name="Imagen 4">
            <a:extLst>
              <a:ext uri="{FF2B5EF4-FFF2-40B4-BE49-F238E27FC236}">
                <a16:creationId xmlns:a16="http://schemas.microsoft.com/office/drawing/2014/main" id="{8CE8D5EC-34B4-41B2-9C29-797EE9AF9317}"/>
              </a:ext>
            </a:extLst>
          </p:cNvPr>
          <p:cNvPicPr>
            <a:picLocks noChangeAspect="1"/>
          </p:cNvPicPr>
          <p:nvPr/>
        </p:nvPicPr>
        <p:blipFill>
          <a:blip r:embed="rId2"/>
          <a:stretch>
            <a:fillRect/>
          </a:stretch>
        </p:blipFill>
        <p:spPr>
          <a:xfrm>
            <a:off x="7916449" y="2256182"/>
            <a:ext cx="4125221" cy="2743200"/>
          </a:xfrm>
          <a:prstGeom prst="rect">
            <a:avLst/>
          </a:prstGeom>
        </p:spPr>
      </p:pic>
    </p:spTree>
    <p:extLst>
      <p:ext uri="{BB962C8B-B14F-4D97-AF65-F5344CB8AC3E}">
        <p14:creationId xmlns:p14="http://schemas.microsoft.com/office/powerpoint/2010/main" val="356412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051636" y="172279"/>
            <a:ext cx="7691162" cy="1020418"/>
          </a:xfrm>
        </p:spPr>
        <p:txBody>
          <a:bodyPr>
            <a:normAutofit fontScale="90000"/>
          </a:bodyPr>
          <a:lstStyle/>
          <a:p>
            <a:pPr algn="ctr"/>
            <a:r>
              <a:rPr lang="es-ES" sz="3600" b="1" i="0" u="sng" dirty="0">
                <a:solidFill>
                  <a:srgbClr val="FF0000"/>
                </a:solidFill>
                <a:effectLst/>
                <a:latin typeface="Arial Black" panose="020B0A04020102020204" pitchFamily="34" charset="0"/>
              </a:rPr>
              <a:t>Condiciones de Bernstein</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Subtítulo 2">
            <a:extLst>
              <a:ext uri="{FF2B5EF4-FFF2-40B4-BE49-F238E27FC236}">
                <a16:creationId xmlns:a16="http://schemas.microsoft.com/office/drawing/2014/main" id="{B2C2DB03-D239-4E03-893A-88DF5C4C5066}"/>
              </a:ext>
            </a:extLst>
          </p:cNvPr>
          <p:cNvSpPr>
            <a:spLocks noGrp="1"/>
          </p:cNvSpPr>
          <p:nvPr>
            <p:ph type="subTitle" idx="1"/>
          </p:nvPr>
        </p:nvSpPr>
        <p:spPr>
          <a:xfrm>
            <a:off x="77062" y="1053225"/>
            <a:ext cx="11640309" cy="2140549"/>
          </a:xfrm>
        </p:spPr>
        <p:txBody>
          <a:bodyPr>
            <a:noAutofit/>
          </a:bodyPr>
          <a:lstStyle/>
          <a:p>
            <a:pPr algn="just"/>
            <a:r>
              <a:rPr lang="es-ES" sz="3200" b="0" i="0" dirty="0">
                <a:solidFill>
                  <a:schemeClr val="tx1"/>
                </a:solidFill>
                <a:effectLst/>
                <a:latin typeface="Arial Black" panose="020B0A04020102020204" pitchFamily="34" charset="0"/>
              </a:rPr>
              <a:t>La intersección entre el conjunto de lectura y escritura, el conjunto de escritura y lectura y el conjunto de escritura y escritura de S1 y S2 debe ser nulo.</a:t>
            </a:r>
          </a:p>
          <a:p>
            <a:pPr algn="just"/>
            <a:endParaRPr lang="es-CU" sz="3200" dirty="0">
              <a:solidFill>
                <a:schemeClr val="tx1"/>
              </a:solidFill>
              <a:latin typeface="Arial Black" panose="020B0A04020102020204" pitchFamily="34" charset="0"/>
            </a:endParaRPr>
          </a:p>
        </p:txBody>
      </p:sp>
      <p:sp>
        <p:nvSpPr>
          <p:cNvPr id="7" name="Rectangle 1">
            <a:extLst>
              <a:ext uri="{FF2B5EF4-FFF2-40B4-BE49-F238E27FC236}">
                <a16:creationId xmlns:a16="http://schemas.microsoft.com/office/drawing/2014/main" id="{C2AFC0F9-40F9-404B-8503-3CC26C2DFB4C}"/>
              </a:ext>
            </a:extLst>
          </p:cNvPr>
          <p:cNvSpPr>
            <a:spLocks noChangeArrowheads="1"/>
          </p:cNvSpPr>
          <p:nvPr/>
        </p:nvSpPr>
        <p:spPr bwMode="auto">
          <a:xfrm>
            <a:off x="137922" y="3664227"/>
            <a:ext cx="11518588" cy="207390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La declaración anterior se puede expresar en forma de expresiones de la siguiente manera:</a:t>
            </a:r>
            <a:endParaRPr kumimoji="0" lang="es-CU" altLang="es-CU" sz="2400" b="1" i="0" u="none" strike="noStrike" cap="none" normalizeH="0" baseline="0" dirty="0">
              <a:ln>
                <a:noFill/>
              </a:ln>
              <a:solidFill>
                <a:schemeClr val="bg1"/>
              </a:solidFill>
              <a:effectLst/>
              <a:latin typeface="Arial Black" panose="020B0A040201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es-CU" altLang="es-CU" sz="2400" b="0" i="0" u="none" strike="noStrike" cap="none" normalizeH="0" baseline="0" dirty="0">
                <a:ln>
                  <a:noFill/>
                </a:ln>
                <a:solidFill>
                  <a:schemeClr val="bg1"/>
                </a:solidFill>
                <a:effectLst/>
                <a:latin typeface="Arial Black" panose="020B0A04020102020204" pitchFamily="34" charset="0"/>
              </a:rPr>
              <a:t>R(S1) ∩ W(S2) = { } </a:t>
            </a: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es-CU" altLang="es-CU" sz="2400" b="0" i="0" u="none" strike="noStrike" cap="none" normalizeH="0" baseline="0" dirty="0">
                <a:ln>
                  <a:noFill/>
                </a:ln>
                <a:solidFill>
                  <a:schemeClr val="bg1"/>
                </a:solidFill>
                <a:effectLst/>
                <a:latin typeface="Arial Black" panose="020B0A04020102020204" pitchFamily="34" charset="0"/>
              </a:rPr>
              <a:t>W(S1) ∩ R(S2) = { } </a:t>
            </a:r>
          </a:p>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es-CU" altLang="es-CU" sz="2400" b="0" i="0" u="none" strike="noStrike" cap="none" normalizeH="0" baseline="0" dirty="0">
                <a:ln>
                  <a:noFill/>
                </a:ln>
                <a:solidFill>
                  <a:schemeClr val="bg1"/>
                </a:solidFill>
                <a:effectLst/>
                <a:latin typeface="Arial Black" panose="020B0A04020102020204" pitchFamily="34" charset="0"/>
              </a:rPr>
              <a:t>W(S1) ∩ W(S2) = { } </a:t>
            </a:r>
          </a:p>
        </p:txBody>
      </p:sp>
    </p:spTree>
    <p:extLst>
      <p:ext uri="{BB962C8B-B14F-4D97-AF65-F5344CB8AC3E}">
        <p14:creationId xmlns:p14="http://schemas.microsoft.com/office/powerpoint/2010/main" val="29126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051636" y="172279"/>
            <a:ext cx="7691162" cy="1020418"/>
          </a:xfrm>
        </p:spPr>
        <p:txBody>
          <a:bodyPr>
            <a:normAutofit fontScale="90000"/>
          </a:bodyPr>
          <a:lstStyle/>
          <a:p>
            <a:pPr algn="ctr"/>
            <a:r>
              <a:rPr lang="es-ES" sz="3600" b="1" i="0" u="sng" dirty="0">
                <a:solidFill>
                  <a:srgbClr val="FF0000"/>
                </a:solidFill>
                <a:effectLst/>
                <a:latin typeface="Arial Black" panose="020B0A04020102020204" pitchFamily="34" charset="0"/>
              </a:rPr>
              <a:t>Condiciones de Bernstein</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4" name="Rectangle 1">
            <a:extLst>
              <a:ext uri="{FF2B5EF4-FFF2-40B4-BE49-F238E27FC236}">
                <a16:creationId xmlns:a16="http://schemas.microsoft.com/office/drawing/2014/main" id="{6A36EB57-E5F6-46E0-A67E-1D3639054EC8}"/>
              </a:ext>
            </a:extLst>
          </p:cNvPr>
          <p:cNvSpPr>
            <a:spLocks noChangeArrowheads="1"/>
          </p:cNvSpPr>
          <p:nvPr/>
        </p:nvSpPr>
        <p:spPr bwMode="auto">
          <a:xfrm>
            <a:off x="92764" y="807548"/>
            <a:ext cx="11820939" cy="17045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79331"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El conjunto de lectura y escritura para la instrucción: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c = a – 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R(c=a-b) = {a, 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W(c=a-b) = {c} </a:t>
            </a:r>
          </a:p>
        </p:txBody>
      </p:sp>
      <p:sp>
        <p:nvSpPr>
          <p:cNvPr id="5" name="Rectangle 2">
            <a:extLst>
              <a:ext uri="{FF2B5EF4-FFF2-40B4-BE49-F238E27FC236}">
                <a16:creationId xmlns:a16="http://schemas.microsoft.com/office/drawing/2014/main" id="{D939018F-128F-44FF-95EE-64AC512ACF1D}"/>
              </a:ext>
            </a:extLst>
          </p:cNvPr>
          <p:cNvSpPr>
            <a:spLocks noChangeArrowheads="1"/>
          </p:cNvSpPr>
          <p:nvPr/>
        </p:nvSpPr>
        <p:spPr bwMode="auto">
          <a:xfrm>
            <a:off x="92764" y="2730144"/>
            <a:ext cx="11820939" cy="17045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El conjunto de lectura y escritura para la instrucción: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w = c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R(w=c+1)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W(w=c+1) = {w} </a:t>
            </a:r>
          </a:p>
        </p:txBody>
      </p:sp>
      <p:sp>
        <p:nvSpPr>
          <p:cNvPr id="6" name="Rectangle 3">
            <a:extLst>
              <a:ext uri="{FF2B5EF4-FFF2-40B4-BE49-F238E27FC236}">
                <a16:creationId xmlns:a16="http://schemas.microsoft.com/office/drawing/2014/main" id="{87AD9832-95D7-40FD-AD2F-D6E46D85DDC9}"/>
              </a:ext>
            </a:extLst>
          </p:cNvPr>
          <p:cNvSpPr>
            <a:spLocks noChangeArrowheads="1"/>
          </p:cNvSpPr>
          <p:nvPr/>
        </p:nvSpPr>
        <p:spPr bwMode="auto">
          <a:xfrm>
            <a:off x="92764" y="4775851"/>
            <a:ext cx="11820939" cy="17045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El conjunto de lectura y escritura para la instrucción: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 x = x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R(x=x+2) =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U" altLang="es-CU" sz="2400" b="0" i="0" u="none" strike="noStrike" cap="none" normalizeH="0" baseline="0" dirty="0">
                <a:ln>
                  <a:noFill/>
                </a:ln>
                <a:solidFill>
                  <a:schemeClr val="bg1"/>
                </a:solidFill>
                <a:effectLst/>
                <a:latin typeface="Arial Black" panose="020B0A04020102020204" pitchFamily="34" charset="0"/>
              </a:rPr>
              <a:t>W(x=x+2) = {x} </a:t>
            </a:r>
          </a:p>
        </p:txBody>
      </p:sp>
    </p:spTree>
    <p:extLst>
      <p:ext uri="{BB962C8B-B14F-4D97-AF65-F5344CB8AC3E}">
        <p14:creationId xmlns:p14="http://schemas.microsoft.com/office/powerpoint/2010/main" val="408518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2051636" y="172279"/>
            <a:ext cx="7691162" cy="1020418"/>
          </a:xfrm>
        </p:spPr>
        <p:txBody>
          <a:bodyPr>
            <a:normAutofit fontScale="90000"/>
          </a:bodyPr>
          <a:lstStyle/>
          <a:p>
            <a:pPr algn="ctr"/>
            <a:r>
              <a:rPr lang="es-ES" sz="3200" b="1" i="0" u="sng" dirty="0">
                <a:solidFill>
                  <a:srgbClr val="FF0000"/>
                </a:solidFill>
                <a:effectLst/>
                <a:latin typeface="Arial Black" panose="020B0A04020102020204" pitchFamily="34" charset="0"/>
              </a:rPr>
              <a:t>Comunicació</a:t>
            </a:r>
            <a:r>
              <a:rPr lang="es-ES" sz="3200" b="1" u="sng" dirty="0">
                <a:solidFill>
                  <a:srgbClr val="FF0000"/>
                </a:solidFill>
                <a:latin typeface="Arial Black" panose="020B0A04020102020204" pitchFamily="34" charset="0"/>
              </a:rPr>
              <a:t>n entre procesos</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337930" y="1659285"/>
            <a:ext cx="7691162" cy="3970318"/>
          </a:xfrm>
          <a:prstGeom prst="rect">
            <a:avLst/>
          </a:prstGeom>
          <a:noFill/>
        </p:spPr>
        <p:txBody>
          <a:bodyPr wrap="square" rtlCol="0">
            <a:spAutoFit/>
          </a:bodyPr>
          <a:lstStyle/>
          <a:p>
            <a:pPr algn="just"/>
            <a:r>
              <a:rPr lang="es-ES" sz="2800" b="0" i="0" dirty="0">
                <a:effectLst/>
                <a:latin typeface="Arial Black" panose="020B0A04020102020204" pitchFamily="34" charset="0"/>
              </a:rPr>
              <a:t>La comunicación entre procesos es </a:t>
            </a:r>
            <a:r>
              <a:rPr lang="es-ES" sz="2800" b="1" i="0" dirty="0">
                <a:effectLst/>
                <a:latin typeface="Arial Black" panose="020B0A04020102020204" pitchFamily="34" charset="0"/>
              </a:rPr>
              <a:t>el mecanismo proporcionado por el sistema operativo que permite que los procesos se comuniquen entre sí</a:t>
            </a:r>
            <a:r>
              <a:rPr lang="es-ES" sz="2800" b="0" i="0" dirty="0">
                <a:effectLst/>
                <a:latin typeface="Arial Black" panose="020B0A04020102020204" pitchFamily="34" charset="0"/>
              </a:rPr>
              <a:t>. Esta comunicación podría involucrar un proceso que le permita a otro proceso saber que ha ocurrido algún evento o la transferencia de datos de un proceso a otro</a:t>
            </a:r>
            <a:endParaRPr lang="es-CU" sz="2800" dirty="0">
              <a:latin typeface="Arial Black" panose="020B0A04020102020204" pitchFamily="34" charset="0"/>
            </a:endParaRPr>
          </a:p>
        </p:txBody>
      </p:sp>
      <p:pic>
        <p:nvPicPr>
          <p:cNvPr id="5" name="Imagen 4">
            <a:extLst>
              <a:ext uri="{FF2B5EF4-FFF2-40B4-BE49-F238E27FC236}">
                <a16:creationId xmlns:a16="http://schemas.microsoft.com/office/drawing/2014/main" id="{75E6C31A-B718-4457-B112-E2C1D26733CB}"/>
              </a:ext>
            </a:extLst>
          </p:cNvPr>
          <p:cNvPicPr>
            <a:picLocks noChangeAspect="1"/>
          </p:cNvPicPr>
          <p:nvPr/>
        </p:nvPicPr>
        <p:blipFill>
          <a:blip r:embed="rId2"/>
          <a:stretch>
            <a:fillRect/>
          </a:stretch>
        </p:blipFill>
        <p:spPr>
          <a:xfrm>
            <a:off x="8388626" y="2255250"/>
            <a:ext cx="3465444" cy="2347499"/>
          </a:xfrm>
          <a:prstGeom prst="rect">
            <a:avLst/>
          </a:prstGeom>
        </p:spPr>
      </p:pic>
    </p:spTree>
    <p:extLst>
      <p:ext uri="{BB962C8B-B14F-4D97-AF65-F5344CB8AC3E}">
        <p14:creationId xmlns:p14="http://schemas.microsoft.com/office/powerpoint/2010/main" val="112887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4544269" y="185531"/>
            <a:ext cx="3103460" cy="1020418"/>
          </a:xfrm>
        </p:spPr>
        <p:txBody>
          <a:bodyPr>
            <a:normAutofit fontScale="90000"/>
          </a:bodyPr>
          <a:lstStyle/>
          <a:p>
            <a:pPr algn="ctr"/>
            <a:r>
              <a:rPr lang="es-ES" sz="3200" b="1" i="0" u="sng" dirty="0">
                <a:solidFill>
                  <a:srgbClr val="FF0000"/>
                </a:solidFill>
                <a:effectLst/>
                <a:latin typeface="Helvetica Neue"/>
              </a:rPr>
              <a:t>Zona Crítica</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153623" y="1443841"/>
            <a:ext cx="7494106" cy="3970318"/>
          </a:xfrm>
          <a:prstGeom prst="rect">
            <a:avLst/>
          </a:prstGeom>
          <a:noFill/>
        </p:spPr>
        <p:txBody>
          <a:bodyPr wrap="square" rtlCol="0">
            <a:spAutoFit/>
          </a:bodyPr>
          <a:lstStyle/>
          <a:p>
            <a:pPr algn="just"/>
            <a:r>
              <a:rPr lang="es-ES" sz="2800" b="1" i="0" u="sng" dirty="0">
                <a:solidFill>
                  <a:schemeClr val="bg1"/>
                </a:solidFill>
                <a:effectLst/>
                <a:latin typeface="Arial Black" panose="020B0A04020102020204" pitchFamily="34" charset="0"/>
                <a:cs typeface="Arial" panose="020B0604020202020204" pitchFamily="34" charset="0"/>
              </a:rPr>
              <a:t>Región crítica</a:t>
            </a:r>
            <a:r>
              <a:rPr lang="es-ES" sz="2800" b="0" i="0" dirty="0">
                <a:solidFill>
                  <a:schemeClr val="bg1"/>
                </a:solidFill>
                <a:effectLst/>
                <a:latin typeface="Arial Black" panose="020B0A04020102020204" pitchFamily="34" charset="0"/>
                <a:cs typeface="Arial" panose="020B0604020202020204" pitchFamily="34" charset="0"/>
              </a:rPr>
              <a:t> </a:t>
            </a:r>
            <a:r>
              <a:rPr lang="es-ES" sz="2800" b="0" i="0" dirty="0">
                <a:effectLst/>
                <a:latin typeface="Arial Black" panose="020B0A04020102020204" pitchFamily="34" charset="0"/>
                <a:cs typeface="Arial" panose="020B0604020202020204" pitchFamily="34" charset="0"/>
              </a:rPr>
              <a:t>de un proceso es la fase o etapa en la vida de ese proceso concurrente en la cual accede a un recurso crítico para modificarlo o alterarlo.</a:t>
            </a:r>
          </a:p>
          <a:p>
            <a:pPr algn="just"/>
            <a:r>
              <a:rPr lang="es-ES" sz="2800" b="0" i="0" dirty="0">
                <a:effectLst/>
                <a:latin typeface="Arial Black" panose="020B0A04020102020204" pitchFamily="34" charset="0"/>
                <a:cs typeface="Arial" panose="020B0604020202020204" pitchFamily="34" charset="0"/>
              </a:rPr>
              <a:t>El uso adecuado de la concurrencia entre procesos exige la capacidad de definir secciones críticas y hacer cumplir la exclusión mutua. </a:t>
            </a:r>
          </a:p>
        </p:txBody>
      </p:sp>
      <p:pic>
        <p:nvPicPr>
          <p:cNvPr id="5" name="Imagen 4">
            <a:extLst>
              <a:ext uri="{FF2B5EF4-FFF2-40B4-BE49-F238E27FC236}">
                <a16:creationId xmlns:a16="http://schemas.microsoft.com/office/drawing/2014/main" id="{5DA82550-0D6B-4355-9D72-D3BF46A4B299}"/>
              </a:ext>
            </a:extLst>
          </p:cNvPr>
          <p:cNvPicPr>
            <a:picLocks noChangeAspect="1"/>
          </p:cNvPicPr>
          <p:nvPr/>
        </p:nvPicPr>
        <p:blipFill>
          <a:blip r:embed="rId2"/>
          <a:stretch>
            <a:fillRect/>
          </a:stretch>
        </p:blipFill>
        <p:spPr>
          <a:xfrm>
            <a:off x="8070573" y="1736035"/>
            <a:ext cx="3795525" cy="3074504"/>
          </a:xfrm>
          <a:prstGeom prst="rect">
            <a:avLst/>
          </a:prstGeom>
        </p:spPr>
      </p:pic>
    </p:spTree>
    <p:extLst>
      <p:ext uri="{BB962C8B-B14F-4D97-AF65-F5344CB8AC3E}">
        <p14:creationId xmlns:p14="http://schemas.microsoft.com/office/powerpoint/2010/main" val="297443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39F51-7C64-4CB3-A3B1-80330618A409}"/>
              </a:ext>
            </a:extLst>
          </p:cNvPr>
          <p:cNvSpPr>
            <a:spLocks noGrp="1"/>
          </p:cNvSpPr>
          <p:nvPr>
            <p:ph type="ctrTitle"/>
          </p:nvPr>
        </p:nvSpPr>
        <p:spPr>
          <a:xfrm>
            <a:off x="4544269" y="185531"/>
            <a:ext cx="3103460" cy="1020418"/>
          </a:xfrm>
        </p:spPr>
        <p:txBody>
          <a:bodyPr>
            <a:normAutofit fontScale="90000"/>
          </a:bodyPr>
          <a:lstStyle/>
          <a:p>
            <a:pPr algn="ctr"/>
            <a:r>
              <a:rPr lang="es-ES" sz="3200" b="1" i="0" u="sng" dirty="0">
                <a:solidFill>
                  <a:srgbClr val="FF0000"/>
                </a:solidFill>
                <a:effectLst/>
                <a:latin typeface="Helvetica Neue"/>
              </a:rPr>
              <a:t>Zona Crítica</a:t>
            </a:r>
            <a:br>
              <a:rPr lang="es-ES" sz="1100" b="1" i="0" dirty="0">
                <a:solidFill>
                  <a:srgbClr val="424242"/>
                </a:solidFill>
                <a:effectLst/>
                <a:latin typeface="Helvetica Neue"/>
              </a:rPr>
            </a:br>
            <a:endParaRPr lang="es-CU" sz="3200" u="sng" dirty="0">
              <a:solidFill>
                <a:srgbClr val="C00000"/>
              </a:solidFill>
              <a:latin typeface="Arial Black" panose="020B0A04020102020204" pitchFamily="34" charset="0"/>
            </a:endParaRPr>
          </a:p>
        </p:txBody>
      </p:sp>
      <p:sp>
        <p:nvSpPr>
          <p:cNvPr id="3" name="CuadroTexto 2">
            <a:extLst>
              <a:ext uri="{FF2B5EF4-FFF2-40B4-BE49-F238E27FC236}">
                <a16:creationId xmlns:a16="http://schemas.microsoft.com/office/drawing/2014/main" id="{9488E6F0-E8E5-4EA0-AAAC-AD01275CDE7F}"/>
              </a:ext>
            </a:extLst>
          </p:cNvPr>
          <p:cNvSpPr txBox="1"/>
          <p:nvPr/>
        </p:nvSpPr>
        <p:spPr>
          <a:xfrm>
            <a:off x="284921" y="1760669"/>
            <a:ext cx="6500192" cy="2677656"/>
          </a:xfrm>
          <a:prstGeom prst="rect">
            <a:avLst/>
          </a:prstGeom>
          <a:noFill/>
        </p:spPr>
        <p:txBody>
          <a:bodyPr wrap="square" rtlCol="0">
            <a:spAutoFit/>
          </a:bodyPr>
          <a:lstStyle/>
          <a:p>
            <a:pPr algn="just"/>
            <a:r>
              <a:rPr lang="es-ES" sz="2800" b="0" i="0" dirty="0">
                <a:effectLst/>
                <a:latin typeface="Arial Black" panose="020B0A04020102020204" pitchFamily="34" charset="0"/>
                <a:cs typeface="Arial" panose="020B0604020202020204" pitchFamily="34" charset="0"/>
              </a:rPr>
              <a:t>Cualquier servicio o capacidad que dé soporte para la exclusión mutua debe cumplir con un </a:t>
            </a:r>
            <a:r>
              <a:rPr lang="es-ES" sz="2800" b="1" i="0" dirty="0">
                <a:solidFill>
                  <a:schemeClr val="bg1"/>
                </a:solidFill>
                <a:effectLst/>
                <a:latin typeface="Arial Black" panose="020B0A04020102020204" pitchFamily="34" charset="0"/>
                <a:cs typeface="Arial" panose="020B0604020202020204" pitchFamily="34" charset="0"/>
              </a:rPr>
              <a:t>protocolo de sincronización</a:t>
            </a:r>
            <a:r>
              <a:rPr lang="es-ES" sz="2800" b="0" i="0" dirty="0">
                <a:effectLst/>
                <a:latin typeface="Arial Black" panose="020B0A04020102020204" pitchFamily="34" charset="0"/>
                <a:cs typeface="Arial" panose="020B0604020202020204" pitchFamily="34" charset="0"/>
              </a:rPr>
              <a:t>, que tiene los requisitos siguientes:</a:t>
            </a:r>
          </a:p>
        </p:txBody>
      </p:sp>
      <p:pic>
        <p:nvPicPr>
          <p:cNvPr id="5" name="Imagen 4">
            <a:extLst>
              <a:ext uri="{FF2B5EF4-FFF2-40B4-BE49-F238E27FC236}">
                <a16:creationId xmlns:a16="http://schemas.microsoft.com/office/drawing/2014/main" id="{596F14EB-0292-407A-A694-53B54D451F0F}"/>
              </a:ext>
            </a:extLst>
          </p:cNvPr>
          <p:cNvPicPr>
            <a:picLocks noChangeAspect="1"/>
          </p:cNvPicPr>
          <p:nvPr/>
        </p:nvPicPr>
        <p:blipFill>
          <a:blip r:embed="rId2"/>
          <a:stretch>
            <a:fillRect/>
          </a:stretch>
        </p:blipFill>
        <p:spPr>
          <a:xfrm>
            <a:off x="7825410" y="1760669"/>
            <a:ext cx="4081669" cy="3336661"/>
          </a:xfrm>
          <a:prstGeom prst="rect">
            <a:avLst/>
          </a:prstGeom>
        </p:spPr>
      </p:pic>
    </p:spTree>
    <p:extLst>
      <p:ext uri="{BB962C8B-B14F-4D97-AF65-F5344CB8AC3E}">
        <p14:creationId xmlns:p14="http://schemas.microsoft.com/office/powerpoint/2010/main" val="3354015971"/>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292</TotalTime>
  <Words>2119</Words>
  <Application>Microsoft Office PowerPoint</Application>
  <PresentationFormat>Panorámica</PresentationFormat>
  <Paragraphs>107</Paragraphs>
  <Slides>35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35</vt:i4>
      </vt:variant>
    </vt:vector>
  </HeadingPairs>
  <TitlesOfParts>
    <vt:vector size="42" baseType="lpstr">
      <vt:lpstr>Arial</vt:lpstr>
      <vt:lpstr>Arial Black</vt:lpstr>
      <vt:lpstr>Century Gothic</vt:lpstr>
      <vt:lpstr>dosis</vt:lpstr>
      <vt:lpstr>Helvetica Neue</vt:lpstr>
      <vt:lpstr>Wingdings 3</vt:lpstr>
      <vt:lpstr>Sector</vt:lpstr>
      <vt:lpstr>Definición de concurrencia</vt:lpstr>
      <vt:lpstr>Definición de concurrencia</vt:lpstr>
      <vt:lpstr>Definición de concurrencia</vt:lpstr>
      <vt:lpstr>Condiciones de Bernstein </vt:lpstr>
      <vt:lpstr>Condiciones de Bernstein </vt:lpstr>
      <vt:lpstr>Condiciones de Bernstein </vt:lpstr>
      <vt:lpstr>Comunicación entre procesos </vt:lpstr>
      <vt:lpstr>Zona Crítica </vt:lpstr>
      <vt:lpstr>Zona Crítica </vt:lpstr>
      <vt:lpstr>Zona Crítica </vt:lpstr>
      <vt:lpstr>Zona Crítica </vt:lpstr>
      <vt:lpstr>Zona Crítica </vt:lpstr>
      <vt:lpstr>Zona Crítica </vt:lpstr>
      <vt:lpstr>Zona Crítica </vt:lpstr>
      <vt:lpstr>Zona de exclusión mutua </vt:lpstr>
      <vt:lpstr> Semáforos</vt:lpstr>
      <vt:lpstr> Semáforos</vt:lpstr>
      <vt:lpstr> Semáforos</vt:lpstr>
      <vt:lpstr> Semáforos</vt:lpstr>
      <vt:lpstr> Semáforos</vt:lpstr>
      <vt:lpstr> problemas clásicos </vt:lpstr>
      <vt:lpstr> problemas clásicos </vt:lpstr>
      <vt:lpstr> problemas clásicos </vt:lpstr>
      <vt:lpstr> problemas clásicos </vt:lpstr>
      <vt:lpstr> problemas clásicos </vt:lpstr>
      <vt:lpstr> problemas clásicos </vt:lpstr>
      <vt:lpstr> problemas clásicos </vt:lpstr>
      <vt:lpstr> problemas clásicos </vt:lpstr>
      <vt:lpstr> problemas clásicos </vt:lpstr>
      <vt:lpstr> problemas clásicos </vt:lpstr>
      <vt:lpstr> problemas clásicos </vt:lpstr>
      <vt:lpstr> problemas clásicos </vt:lpstr>
      <vt:lpstr> problemas clásicos </vt:lpstr>
      <vt:lpstr> problemas clásicos </vt:lpstr>
      <vt:lpstr>Sistema Operativo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Operativo</dc:title>
  <dc:creator>Dariel Ortega Sorzano</dc:creator>
  <cp:lastModifiedBy>Dariel Ortega Sorzano</cp:lastModifiedBy>
  <cp:revision>21</cp:revision>
  <dcterms:created xsi:type="dcterms:W3CDTF">2023-10-01T01:37:35Z</dcterms:created>
  <dcterms:modified xsi:type="dcterms:W3CDTF">2023-10-04T16:31:57Z</dcterms:modified>
</cp:coreProperties>
</file>