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4"/>
  </p:sldMasterIdLst>
  <p:notesMasterIdLst>
    <p:notesMasterId r:id="rId6"/>
  </p:notesMasterIdLst>
  <p:sldIdLst>
    <p:sldId id="256" r:id="rId5"/>
  </p:sldIdLst>
  <p:sldSz cx="43891200" cy="32918400"/>
  <p:notesSz cx="7004050" cy="92900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7D90"/>
    <a:srgbClr val="04045C"/>
    <a:srgbClr val="030340"/>
    <a:srgbClr val="CCE134"/>
    <a:srgbClr val="01B49E"/>
    <a:srgbClr val="A0A01C"/>
    <a:srgbClr val="DC3348"/>
    <a:srgbClr val="F39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65C773-4D00-42AC-B78A-3E36279DA8F0}">
  <a:tblStyle styleId="{F465C773-4D00-42AC-B78A-3E36279DA8F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3E9"/>
          </a:solidFill>
        </a:fill>
      </a:tcStyle>
    </a:wholeTbl>
    <a:band1H>
      <a:tcTxStyle/>
      <a:tcStyle>
        <a:tcBdr/>
        <a:fill>
          <a:solidFill>
            <a:srgbClr val="DEE7D0"/>
          </a:solidFill>
        </a:fill>
      </a:tcStyle>
    </a:band1H>
    <a:band2H>
      <a:tcTxStyle/>
      <a:tcStyle>
        <a:tcBdr/>
      </a:tcStyle>
    </a:band2H>
    <a:band1V>
      <a:tcTxStyle/>
      <a:tcStyle>
        <a:tcBdr/>
        <a:fill>
          <a:solidFill>
            <a:srgbClr val="DEE7D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4660"/>
  </p:normalViewPr>
  <p:slideViewPr>
    <p:cSldViewPr snapToGrid="0">
      <p:cViewPr varScale="1">
        <p:scale>
          <a:sx n="13" d="100"/>
          <a:sy n="13" d="100"/>
        </p:scale>
        <p:origin x="1956" y="138"/>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7575" y="696750"/>
            <a:ext cx="4669600" cy="3483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0400" y="4412750"/>
            <a:ext cx="5603225" cy="41805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txBox="1">
            <a:spLocks noGrp="1"/>
          </p:cNvSpPr>
          <p:nvPr>
            <p:ph type="body" idx="1"/>
          </p:nvPr>
        </p:nvSpPr>
        <p:spPr>
          <a:xfrm>
            <a:off x="700400" y="4412750"/>
            <a:ext cx="5603225" cy="418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 name="Google Shape;38;p1:notes"/>
          <p:cNvSpPr>
            <a:spLocks noGrp="1" noRot="1" noChangeAspect="1"/>
          </p:cNvSpPr>
          <p:nvPr>
            <p:ph type="sldImg" idx="2"/>
          </p:nvPr>
        </p:nvSpPr>
        <p:spPr>
          <a:xfrm>
            <a:off x="1179513" y="696913"/>
            <a:ext cx="4645025" cy="34829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2"/>
          <p:cNvSpPr/>
          <p:nvPr/>
        </p:nvSpPr>
        <p:spPr>
          <a:xfrm>
            <a:off x="43159681"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3" name="Google Shape;13;p2"/>
          <p:cNvSpPr/>
          <p:nvPr/>
        </p:nvSpPr>
        <p:spPr>
          <a:xfrm>
            <a:off x="0"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4" name="Google Shape;14;p2"/>
          <p:cNvSpPr/>
          <p:nvPr/>
        </p:nvSpPr>
        <p:spPr>
          <a:xfrm>
            <a:off x="0" y="0"/>
            <a:ext cx="43891199" cy="4114800"/>
          </a:xfrm>
          <a:prstGeom prst="rect">
            <a:avLst/>
          </a:prstGeom>
          <a:solidFill>
            <a:srgbClr val="030340"/>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5" name="Google Shape;15;p2"/>
          <p:cNvSpPr/>
          <p:nvPr/>
        </p:nvSpPr>
        <p:spPr>
          <a:xfrm>
            <a:off x="0" y="28803600"/>
            <a:ext cx="43891199" cy="4114800"/>
          </a:xfrm>
          <a:prstGeom prst="rect">
            <a:avLst/>
          </a:prstGeom>
          <a:solidFill>
            <a:srgbClr val="B7CCE4"/>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6" name="Google Shape;16;p2"/>
          <p:cNvSpPr/>
          <p:nvPr/>
        </p:nvSpPr>
        <p:spPr>
          <a:xfrm>
            <a:off x="-10515600" y="0"/>
            <a:ext cx="9601200" cy="32918401"/>
          </a:xfrm>
          <a:prstGeom prst="rect">
            <a:avLst/>
          </a:prstGeom>
          <a:solidFill>
            <a:srgbClr val="D8D8D8"/>
          </a:solidFill>
          <a:ln>
            <a:noFill/>
          </a:ln>
        </p:spPr>
        <p:txBody>
          <a:bodyPr spcFirstLastPara="1" wrap="square" lIns="171400" tIns="171400" rIns="171400" bIns="1714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Poster Print Size: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poster template is 36” high by 48” wide. It can be used to print a Tri-Fold poster with 12” wings.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Placeholders:</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Image Quality:</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You can place digital photos or logo art in your poster file by selecting the </a:t>
            </a:r>
            <a:r>
              <a:rPr lang="en-US" sz="4900" b="1" i="0" u="none" strike="noStrike" cap="none">
                <a:solidFill>
                  <a:srgbClr val="7F7F7F"/>
                </a:solidFill>
                <a:latin typeface="Calibri"/>
                <a:ea typeface="Calibri"/>
                <a:cs typeface="Calibri"/>
                <a:sym typeface="Calibri"/>
              </a:rPr>
              <a:t>Insert, Picture</a:t>
            </a:r>
            <a:r>
              <a:rPr lang="en-US" sz="4900" b="0" i="0" u="none" strike="noStrike" cap="none">
                <a:solidFill>
                  <a:srgbClr val="7F7F7F"/>
                </a:solidFill>
                <a:latin typeface="Calibri"/>
                <a:ea typeface="Calibri"/>
                <a:cs typeface="Calibri"/>
                <a:sym typeface="Calibri"/>
              </a:rPr>
              <a:t> command, or by using standard copy &amp; paste. For best results, all graphic elements should be at least </a:t>
            </a:r>
            <a:r>
              <a:rPr lang="en-US" sz="4900" b="1" i="0" u="none" strike="noStrike" cap="none">
                <a:solidFill>
                  <a:srgbClr val="7F7F7F"/>
                </a:solidFill>
                <a:latin typeface="Calibri"/>
                <a:ea typeface="Calibri"/>
                <a:cs typeface="Calibri"/>
                <a:sym typeface="Calibri"/>
              </a:rPr>
              <a:t>150-200 pixels per inch in their final printed size</a:t>
            </a:r>
            <a:r>
              <a:rPr lang="en-US" sz="4900" b="0" i="0" u="none" strike="noStrike" cap="none">
                <a:solidFill>
                  <a:srgbClr val="7F7F7F"/>
                </a:solidFill>
                <a:latin typeface="Calibri"/>
                <a:ea typeface="Calibri"/>
                <a:cs typeface="Calibri"/>
                <a:sym typeface="Calibri"/>
              </a:rPr>
              <a:t>. For instance, a 1600 x 1200 pixel photo will usually look fine up to 8“-10” wide on your printed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marL="0" marR="0" lvl="0" indent="0" algn="ctr" rtl="0">
              <a:spcBef>
                <a:spcPts val="180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grpSp>
        <p:nvGrpSpPr>
          <p:cNvPr id="17" name="Google Shape;17;p2"/>
          <p:cNvGrpSpPr/>
          <p:nvPr/>
        </p:nvGrpSpPr>
        <p:grpSpPr>
          <a:xfrm>
            <a:off x="44805600" y="0"/>
            <a:ext cx="9601200" cy="32918399"/>
            <a:chOff x="33832800" y="0"/>
            <a:chExt cx="12801600" cy="43891199"/>
          </a:xfrm>
        </p:grpSpPr>
        <p:sp>
          <p:nvSpPr>
            <p:cNvPr id="18" name="Google Shape;18;p2"/>
            <p:cNvSpPr/>
            <p:nvPr/>
          </p:nvSpPr>
          <p:spPr>
            <a:xfrm>
              <a:off x="33832800" y="0"/>
              <a:ext cx="12801600" cy="43891199"/>
            </a:xfrm>
            <a:prstGeom prst="rect">
              <a:avLst/>
            </a:prstGeom>
            <a:solidFill>
              <a:srgbClr val="D8D8D8"/>
            </a:solidFill>
            <a:ln>
              <a:noFill/>
            </a:ln>
          </p:spPr>
          <p:txBody>
            <a:bodyPr spcFirstLastPara="1" wrap="square" lIns="228600" tIns="228600" rIns="228600" bIns="2286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Change Color Theme: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template is designed to use the built-in color themes in the newer versions of PowerPoint.</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change the color theme, select the </a:t>
              </a:r>
              <a:r>
                <a:rPr lang="en-US" sz="4900" b="1" i="0" u="none" strike="noStrike" cap="none">
                  <a:solidFill>
                    <a:srgbClr val="7F7F7F"/>
                  </a:solidFill>
                  <a:latin typeface="Calibri"/>
                  <a:ea typeface="Calibri"/>
                  <a:cs typeface="Calibri"/>
                  <a:sym typeface="Calibri"/>
                </a:rPr>
                <a:t>Design</a:t>
              </a:r>
              <a:r>
                <a:rPr lang="en-US" sz="4900" b="0" i="0" u="none" strike="noStrike" cap="none">
                  <a:solidFill>
                    <a:srgbClr val="7F7F7F"/>
                  </a:solidFill>
                  <a:latin typeface="Calibri"/>
                  <a:ea typeface="Calibri"/>
                  <a:cs typeface="Calibri"/>
                  <a:sym typeface="Calibri"/>
                </a:rPr>
                <a:t> tab, then select the </a:t>
              </a:r>
              <a:r>
                <a:rPr lang="en-US" sz="4900" b="1" i="0" u="none" strike="noStrike" cap="none">
                  <a:solidFill>
                    <a:srgbClr val="7F7F7F"/>
                  </a:solidFill>
                  <a:latin typeface="Calibri"/>
                  <a:ea typeface="Calibri"/>
                  <a:cs typeface="Calibri"/>
                  <a:sym typeface="Calibri"/>
                </a:rPr>
                <a:t>Colors</a:t>
              </a:r>
              <a:r>
                <a:rPr lang="en-US" sz="4900" b="0" i="0" u="none" strike="noStrike" cap="none">
                  <a:solidFill>
                    <a:srgbClr val="7F7F7F"/>
                  </a:solidFill>
                  <a:latin typeface="Calibri"/>
                  <a:ea typeface="Calibri"/>
                  <a:cs typeface="Calibri"/>
                  <a:sym typeface="Calibri"/>
                </a:rPr>
                <a:t> drop-down list.</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Printing Your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Once your poster file is ready, visit </a:t>
              </a:r>
              <a:r>
                <a:rPr lang="en-US" sz="4900" b="1" i="0" u="none" strike="noStrike" cap="none">
                  <a:solidFill>
                    <a:srgbClr val="7F7F7F"/>
                  </a:solidFill>
                  <a:latin typeface="Calibri"/>
                  <a:ea typeface="Calibri"/>
                  <a:cs typeface="Calibri"/>
                  <a:sym typeface="Calibri"/>
                </a:rPr>
                <a:t>www.genigraphics.com</a:t>
              </a:r>
              <a:r>
                <a:rPr lang="en-US" sz="4900" b="0" i="0" u="none" strike="noStrike" cap="non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ctr" rtl="0">
                <a:spcBef>
                  <a:spcPts val="0"/>
                </a:spcBef>
                <a:spcAft>
                  <a:spcPts val="0"/>
                </a:spcAft>
                <a:buNone/>
              </a:pPr>
              <a:r>
                <a:rPr lang="en-US" sz="4900" b="0" i="0" u="none" strike="noStrike" cap="none">
                  <a:solidFill>
                    <a:srgbClr val="7F7F7F"/>
                  </a:solidFill>
                  <a:latin typeface="Calibri"/>
                  <a:ea typeface="Calibri"/>
                  <a:cs typeface="Calibri"/>
                  <a:sym typeface="Calibri"/>
                </a:rPr>
                <a:t>US and Canada:  1-800-790-4001</a:t>
              </a:r>
              <a:br>
                <a:rPr lang="en-US" sz="4900" b="0" i="0" u="none" strike="noStrike" cap="none">
                  <a:solidFill>
                    <a:srgbClr val="7F7F7F"/>
                  </a:solidFill>
                  <a:latin typeface="Calibri"/>
                  <a:ea typeface="Calibri"/>
                  <a:cs typeface="Calibri"/>
                  <a:sym typeface="Calibri"/>
                </a:rPr>
              </a:br>
              <a:r>
                <a:rPr lang="en-US" sz="4900" b="0" i="0" u="none" strike="noStrike" cap="none">
                  <a:solidFill>
                    <a:srgbClr val="7F7F7F"/>
                  </a:solidFill>
                  <a:latin typeface="Calibri"/>
                  <a:ea typeface="Calibri"/>
                  <a:cs typeface="Calibri"/>
                  <a:sym typeface="Calibri"/>
                </a:rPr>
                <a:t>Email: info@genigraphics.com</a:t>
              </a:r>
              <a:endParaRPr/>
            </a:p>
            <a:p>
              <a:pPr marL="0" marR="0" lvl="0" indent="0" algn="ctr" rtl="0">
                <a:spcBef>
                  <a:spcPts val="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pic>
          <p:nvPicPr>
            <p:cNvPr id="19" name="Google Shape;19;p2"/>
            <p:cNvPicPr preferRelativeResize="0"/>
            <p:nvPr/>
          </p:nvPicPr>
          <p:blipFill rotWithShape="1">
            <a:blip r:embed="rId2">
              <a:alphaModFix/>
            </a:blip>
            <a:srcRect/>
            <a:stretch/>
          </p:blipFill>
          <p:spPr>
            <a:xfrm>
              <a:off x="34281341" y="9260274"/>
              <a:ext cx="11904515" cy="10246926"/>
            </a:xfrm>
            <a:prstGeom prst="rect">
              <a:avLst/>
            </a:prstGeom>
            <a:noFill/>
            <a:ln>
              <a:noFill/>
            </a:ln>
          </p:spPr>
        </p:pic>
      </p:grpSp>
      <p:grpSp>
        <p:nvGrpSpPr>
          <p:cNvPr id="20" name="Google Shape;20;p2"/>
          <p:cNvGrpSpPr/>
          <p:nvPr/>
        </p:nvGrpSpPr>
        <p:grpSpPr>
          <a:xfrm>
            <a:off x="7033287" y="-1257300"/>
            <a:ext cx="29923714" cy="35653980"/>
            <a:chOff x="7033287" y="-1257300"/>
            <a:chExt cx="29923714" cy="35653980"/>
          </a:xfrm>
        </p:grpSpPr>
        <p:sp>
          <p:nvSpPr>
            <p:cNvPr id="21" name="Google Shape;21;p2"/>
            <p:cNvSpPr txBox="1"/>
            <p:nvPr/>
          </p:nvSpPr>
          <p:spPr>
            <a:xfrm>
              <a:off x="7033287"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b="0" i="0" u="none" strike="noStrike" cap="none">
                  <a:solidFill>
                    <a:srgbClr val="7F7F7F"/>
                  </a:solidFill>
                  <a:latin typeface="Calibri"/>
                  <a:ea typeface="Calibri"/>
                  <a:cs typeface="Calibri"/>
                  <a:sym typeface="Calibri"/>
                </a:rPr>
                <a:t>Folds here</a:t>
              </a:r>
              <a:endParaRPr/>
            </a:p>
          </p:txBody>
        </p:sp>
        <p:cxnSp>
          <p:nvCxnSpPr>
            <p:cNvPr id="22" name="Google Shape;22;p2"/>
            <p:cNvCxnSpPr/>
            <p:nvPr/>
          </p:nvCxnSpPr>
          <p:spPr>
            <a:xfrm>
              <a:off x="109728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3" name="Google Shape;23;p2"/>
            <p:cNvSpPr txBox="1"/>
            <p:nvPr/>
          </p:nvSpPr>
          <p:spPr>
            <a:xfrm>
              <a:off x="33322288"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4" name="Google Shape;24;p2"/>
            <p:cNvCxnSpPr/>
            <p:nvPr/>
          </p:nvCxnSpPr>
          <p:spPr>
            <a:xfrm>
              <a:off x="329184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5" name="Google Shape;25;p2"/>
            <p:cNvSpPr txBox="1"/>
            <p:nvPr/>
          </p:nvSpPr>
          <p:spPr>
            <a:xfrm>
              <a:off x="7033287"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6" name="Google Shape;26;p2"/>
            <p:cNvCxnSpPr/>
            <p:nvPr/>
          </p:nvCxnSpPr>
          <p:spPr>
            <a:xfrm>
              <a:off x="10972800" y="33299400"/>
              <a:ext cx="0" cy="1097280"/>
            </a:xfrm>
            <a:prstGeom prst="straightConnector1">
              <a:avLst/>
            </a:prstGeom>
            <a:noFill/>
            <a:ln w="63500" cap="flat" cmpd="sng">
              <a:solidFill>
                <a:srgbClr val="7F7F7F"/>
              </a:solidFill>
              <a:prstDash val="solid"/>
              <a:round/>
              <a:headEnd type="stealth" w="med" len="med"/>
              <a:tailEnd type="none" w="sm" len="sm"/>
            </a:ln>
          </p:spPr>
        </p:cxnSp>
        <p:sp>
          <p:nvSpPr>
            <p:cNvPr id="27" name="Google Shape;27;p2"/>
            <p:cNvSpPr txBox="1"/>
            <p:nvPr/>
          </p:nvSpPr>
          <p:spPr>
            <a:xfrm>
              <a:off x="33322288"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8" name="Google Shape;28;p2"/>
            <p:cNvCxnSpPr/>
            <p:nvPr/>
          </p:nvCxnSpPr>
          <p:spPr>
            <a:xfrm>
              <a:off x="32918400" y="33299400"/>
              <a:ext cx="0" cy="1097280"/>
            </a:xfrm>
            <a:prstGeom prst="straightConnector1">
              <a:avLst/>
            </a:prstGeom>
            <a:noFill/>
            <a:ln w="63500" cap="flat" cmpd="sng">
              <a:solidFill>
                <a:srgbClr val="7F7F7F"/>
              </a:solidFill>
              <a:prstDash val="solid"/>
              <a:round/>
              <a:headEnd type="stealth" w="med" len="med"/>
              <a:tailEnd type="none" w="sm" len="sm"/>
            </a:ln>
          </p:spPr>
        </p:cxnSp>
      </p:grpSp>
      <p:pic>
        <p:nvPicPr>
          <p:cNvPr id="29" name="Google Shape;29;p2"/>
          <p:cNvPicPr preferRelativeResize="0"/>
          <p:nvPr/>
        </p:nvPicPr>
        <p:blipFill rotWithShape="1">
          <a:blip r:embed="rId3">
            <a:alphaModFix/>
          </a:blip>
          <a:srcRect/>
          <a:stretch/>
        </p:blipFill>
        <p:spPr>
          <a:xfrm>
            <a:off x="38404800" y="32613600"/>
            <a:ext cx="5297435" cy="1859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194560" y="1318262"/>
            <a:ext cx="39502081" cy="54864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194560" y="7680963"/>
            <a:ext cx="39502081" cy="21724623"/>
          </a:xfrm>
          <a:prstGeom prst="rect">
            <a:avLst/>
          </a:prstGeom>
          <a:noFill/>
          <a:ln>
            <a:noFill/>
          </a:ln>
        </p:spPr>
        <p:txBody>
          <a:bodyPr spcFirstLastPara="1" wrap="square" lIns="329125" tIns="164550" rIns="329125" bIns="164550" anchor="t" anchorCtr="0">
            <a:noAutofit/>
          </a:bodyPr>
          <a:lstStyle>
            <a:lvl1pPr marL="457200" marR="0" lvl="0"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1pPr>
            <a:lvl2pPr marL="914400" marR="0" lvl="1"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6pPr>
            <a:lvl7pPr marL="3200400" marR="0" lvl="6"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7pPr>
            <a:lvl8pPr marL="3657600" marR="0" lvl="7"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8pPr>
            <a:lvl9pPr marL="4114800" marR="0" lvl="8"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194560" y="30510484"/>
            <a:ext cx="10241280" cy="1752600"/>
          </a:xfrm>
          <a:prstGeom prst="rect">
            <a:avLst/>
          </a:prstGeom>
          <a:noFill/>
          <a:ln>
            <a:noFill/>
          </a:ln>
        </p:spPr>
        <p:txBody>
          <a:bodyPr spcFirstLastPara="1" wrap="square" lIns="329125" tIns="164550" rIns="329125" bIns="164550" anchor="ctr" anchorCtr="0">
            <a:noAutofit/>
          </a:bodyPr>
          <a:lstStyle>
            <a:lvl1pPr marR="0" lvl="0" algn="l"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4996159" y="30510484"/>
            <a:ext cx="13898880" cy="17526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1455359" y="30510484"/>
            <a:ext cx="10241280" cy="1752600"/>
          </a:xfrm>
          <a:prstGeom prst="rect">
            <a:avLst/>
          </a:prstGeom>
          <a:noFill/>
          <a:ln>
            <a:noFill/>
          </a:ln>
        </p:spPr>
        <p:txBody>
          <a:bodyPr spcFirstLastPara="1" wrap="square" lIns="329125" tIns="164550" rIns="329125" bIns="164550" anchor="ctr" anchorCtr="0">
            <a:noAutofit/>
          </a:bodyPr>
          <a:lstStyle>
            <a:lvl1pPr marL="0" marR="0" lvl="0" indent="0" algn="r" rtl="0">
              <a:spcBef>
                <a:spcPts val="0"/>
              </a:spcBef>
              <a:buNone/>
              <a:defRPr sz="4400" b="0" i="0" u="none" strike="noStrike" cap="none">
                <a:solidFill>
                  <a:srgbClr val="888888"/>
                </a:solidFill>
                <a:latin typeface="Calibri"/>
                <a:ea typeface="Calibri"/>
                <a:cs typeface="Calibri"/>
                <a:sym typeface="Calibri"/>
              </a:defRPr>
            </a:lvl1pPr>
            <a:lvl2pPr marL="0" marR="0" lvl="1" indent="0" algn="r" rtl="0">
              <a:spcBef>
                <a:spcPts val="0"/>
              </a:spcBef>
              <a:buNone/>
              <a:defRPr sz="4400" b="0" i="0" u="none" strike="noStrike" cap="none">
                <a:solidFill>
                  <a:srgbClr val="888888"/>
                </a:solidFill>
                <a:latin typeface="Calibri"/>
                <a:ea typeface="Calibri"/>
                <a:cs typeface="Calibri"/>
                <a:sym typeface="Calibri"/>
              </a:defRPr>
            </a:lvl2pPr>
            <a:lvl3pPr marL="0" marR="0" lvl="2" indent="0" algn="r" rtl="0">
              <a:spcBef>
                <a:spcPts val="0"/>
              </a:spcBef>
              <a:buNone/>
              <a:defRPr sz="4400" b="0" i="0" u="none" strike="noStrike" cap="none">
                <a:solidFill>
                  <a:srgbClr val="888888"/>
                </a:solidFill>
                <a:latin typeface="Calibri"/>
                <a:ea typeface="Calibri"/>
                <a:cs typeface="Calibri"/>
                <a:sym typeface="Calibri"/>
              </a:defRPr>
            </a:lvl3pPr>
            <a:lvl4pPr marL="0" marR="0" lvl="3" indent="0" algn="r" rtl="0">
              <a:spcBef>
                <a:spcPts val="0"/>
              </a:spcBef>
              <a:buNone/>
              <a:defRPr sz="4400" b="0" i="0" u="none" strike="noStrike" cap="none">
                <a:solidFill>
                  <a:srgbClr val="888888"/>
                </a:solidFill>
                <a:latin typeface="Calibri"/>
                <a:ea typeface="Calibri"/>
                <a:cs typeface="Calibri"/>
                <a:sym typeface="Calibri"/>
              </a:defRPr>
            </a:lvl4pPr>
            <a:lvl5pPr marL="0" marR="0" lvl="4" indent="0" algn="r" rtl="0">
              <a:spcBef>
                <a:spcPts val="0"/>
              </a:spcBef>
              <a:buNone/>
              <a:defRPr sz="4400" b="0" i="0" u="none" strike="noStrike" cap="none">
                <a:solidFill>
                  <a:srgbClr val="888888"/>
                </a:solidFill>
                <a:latin typeface="Calibri"/>
                <a:ea typeface="Calibri"/>
                <a:cs typeface="Calibri"/>
                <a:sym typeface="Calibri"/>
              </a:defRPr>
            </a:lvl5pPr>
            <a:lvl6pPr marL="0" marR="0" lvl="5" indent="0" algn="r" rtl="0">
              <a:spcBef>
                <a:spcPts val="0"/>
              </a:spcBef>
              <a:buNone/>
              <a:defRPr sz="4400" b="0" i="0" u="none" strike="noStrike" cap="none">
                <a:solidFill>
                  <a:srgbClr val="888888"/>
                </a:solidFill>
                <a:latin typeface="Calibri"/>
                <a:ea typeface="Calibri"/>
                <a:cs typeface="Calibri"/>
                <a:sym typeface="Calibri"/>
              </a:defRPr>
            </a:lvl6pPr>
            <a:lvl7pPr marL="0" marR="0" lvl="6" indent="0" algn="r" rtl="0">
              <a:spcBef>
                <a:spcPts val="0"/>
              </a:spcBef>
              <a:buNone/>
              <a:defRPr sz="4400" b="0" i="0" u="none" strike="noStrike" cap="none">
                <a:solidFill>
                  <a:srgbClr val="888888"/>
                </a:solidFill>
                <a:latin typeface="Calibri"/>
                <a:ea typeface="Calibri"/>
                <a:cs typeface="Calibri"/>
                <a:sym typeface="Calibri"/>
              </a:defRPr>
            </a:lvl7pPr>
            <a:lvl8pPr marL="0" marR="0" lvl="7" indent="0" algn="r" rtl="0">
              <a:spcBef>
                <a:spcPts val="0"/>
              </a:spcBef>
              <a:buNone/>
              <a:defRPr sz="4400" b="0" i="0" u="none" strike="noStrike" cap="none">
                <a:solidFill>
                  <a:srgbClr val="888888"/>
                </a:solidFill>
                <a:latin typeface="Calibri"/>
                <a:ea typeface="Calibri"/>
                <a:cs typeface="Calibri"/>
                <a:sym typeface="Calibri"/>
              </a:defRPr>
            </a:lvl8pPr>
            <a:lvl9pPr marL="0" marR="0" lvl="8" indent="0" algn="r" rtl="0">
              <a:spcBef>
                <a:spcPts val="0"/>
              </a:spcBef>
              <a:buNone/>
              <a:defRPr sz="4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scielo.org.mx/" TargetMode="Externa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2" name="Rectángulo 1">
            <a:extLst>
              <a:ext uri="{FF2B5EF4-FFF2-40B4-BE49-F238E27FC236}">
                <a16:creationId xmlns:a16="http://schemas.microsoft.com/office/drawing/2014/main" id="{AD13E79D-A1FE-47E9-A64E-99C2B24C2AEC}"/>
              </a:ext>
            </a:extLst>
          </p:cNvPr>
          <p:cNvSpPr/>
          <p:nvPr/>
        </p:nvSpPr>
        <p:spPr>
          <a:xfrm>
            <a:off x="-9886" y="28763662"/>
            <a:ext cx="43901086" cy="4160995"/>
          </a:xfrm>
          <a:prstGeom prst="rect">
            <a:avLst/>
          </a:prstGeom>
          <a:solidFill>
            <a:srgbClr val="3C7D90"/>
          </a:solidFill>
          <a:ln>
            <a:solidFill>
              <a:srgbClr val="3C7D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Google Shape;40;p4"/>
          <p:cNvSpPr txBox="1"/>
          <p:nvPr/>
        </p:nvSpPr>
        <p:spPr>
          <a:xfrm>
            <a:off x="10972800" y="-152400"/>
            <a:ext cx="21945600" cy="265176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MX" sz="7200" b="1" dirty="0">
                <a:solidFill>
                  <a:srgbClr val="EAF1DD"/>
                </a:solidFill>
                <a:latin typeface="Candara" panose="020E0502030303020204" pitchFamily="34" charset="0"/>
                <a:ea typeface="Calibri"/>
                <a:cs typeface="Calibri"/>
                <a:sym typeface="Calibri"/>
              </a:rPr>
              <a:t>Rendimiento en el Punto de Mira: Un Estudio Comparativo de Técnicas de Modelado en Videojuegos</a:t>
            </a:r>
            <a:endParaRPr lang="es-CO" dirty="0">
              <a:latin typeface="Candara" panose="020E0502030303020204" pitchFamily="34" charset="0"/>
            </a:endParaRPr>
          </a:p>
        </p:txBody>
      </p:sp>
      <p:sp>
        <p:nvSpPr>
          <p:cNvPr id="41" name="Google Shape;41;p4"/>
          <p:cNvSpPr txBox="1"/>
          <p:nvPr/>
        </p:nvSpPr>
        <p:spPr>
          <a:xfrm>
            <a:off x="10972800" y="2225040"/>
            <a:ext cx="21945600" cy="171450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Darien Andres Castañeda Agudelo</a:t>
            </a:r>
            <a:endParaRPr lang="es-CO" dirty="0">
              <a:latin typeface="Candara" panose="020E0502030303020204" pitchFamily="34" charset="0"/>
            </a:endParaRPr>
          </a:p>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22966 – Arquitectura de Computadores - Grupo D1</a:t>
            </a:r>
          </a:p>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Escuela de Ingeniería de Sistemas e Informática</a:t>
            </a:r>
          </a:p>
        </p:txBody>
      </p:sp>
      <p:sp>
        <p:nvSpPr>
          <p:cNvPr id="42" name="Google Shape;42;p4"/>
          <p:cNvSpPr txBox="1"/>
          <p:nvPr/>
        </p:nvSpPr>
        <p:spPr>
          <a:xfrm>
            <a:off x="1280154" y="30095800"/>
            <a:ext cx="12223200" cy="2223600"/>
          </a:xfrm>
          <a:prstGeom prst="rect">
            <a:avLst/>
          </a:prstGeom>
          <a:noFill/>
          <a:ln>
            <a:noFill/>
          </a:ln>
        </p:spPr>
        <p:txBody>
          <a:bodyPr spcFirstLastPara="1" wrap="square" lIns="91425" tIns="91425" rIns="91425" bIns="91425" anchor="t" anchorCtr="0">
            <a:noAutofit/>
          </a:bodyPr>
          <a:lstStyle/>
          <a:p>
            <a:pPr marL="0" marR="0" lvl="0" indent="0" algn="just" rtl="0">
              <a:lnSpc>
                <a:spcPct val="90000"/>
              </a:lnSpc>
              <a:spcBef>
                <a:spcPts val="0"/>
              </a:spcBef>
              <a:spcAft>
                <a:spcPts val="0"/>
              </a:spcAft>
              <a:buNone/>
            </a:pPr>
            <a:r>
              <a:rPr lang="en-US" sz="2800" dirty="0">
                <a:solidFill>
                  <a:schemeClr val="bg1"/>
                </a:solidFill>
                <a:latin typeface="Candara" panose="020E0502030303020204" pitchFamily="34" charset="0"/>
                <a:ea typeface="Calibri"/>
                <a:cs typeface="Calibri"/>
                <a:sym typeface="Calibri"/>
              </a:rPr>
              <a:t>Darien Andres Castañeda Agudelo, Email: darien2201922@correo.uis.edu.co</a:t>
            </a:r>
            <a:endParaRPr sz="2800" dirty="0">
              <a:solidFill>
                <a:schemeClr val="bg1"/>
              </a:solidFill>
              <a:latin typeface="Candara" panose="020E0502030303020204" pitchFamily="34" charset="0"/>
              <a:ea typeface="Calibri"/>
              <a:cs typeface="Calibri"/>
              <a:sym typeface="Calibri"/>
            </a:endParaRPr>
          </a:p>
        </p:txBody>
      </p:sp>
      <p:sp>
        <p:nvSpPr>
          <p:cNvPr id="43" name="Google Shape;43;p4"/>
          <p:cNvSpPr txBox="1"/>
          <p:nvPr/>
        </p:nvSpPr>
        <p:spPr>
          <a:xfrm>
            <a:off x="2819754" y="29185078"/>
            <a:ext cx="9144000" cy="746400"/>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s-CO" sz="4400" b="1" dirty="0">
                <a:solidFill>
                  <a:schemeClr val="bg1"/>
                </a:solidFill>
                <a:latin typeface="Candara" panose="020E0502030303020204" pitchFamily="34" charset="0"/>
                <a:ea typeface="Calibri"/>
                <a:cs typeface="Calibri"/>
                <a:sym typeface="Calibri"/>
              </a:rPr>
              <a:t>Información</a:t>
            </a:r>
            <a:r>
              <a:rPr lang="en-US" sz="4400" b="1" dirty="0">
                <a:solidFill>
                  <a:schemeClr val="bg1"/>
                </a:solidFill>
                <a:latin typeface="Candara" panose="020E0502030303020204" pitchFamily="34" charset="0"/>
                <a:ea typeface="Calibri"/>
                <a:cs typeface="Calibri"/>
                <a:sym typeface="Calibri"/>
              </a:rPr>
              <a:t> de c</a:t>
            </a:r>
            <a:r>
              <a:rPr lang="es-CO" sz="4400" b="1" dirty="0" err="1">
                <a:solidFill>
                  <a:schemeClr val="bg1"/>
                </a:solidFill>
                <a:latin typeface="Candara" panose="020E0502030303020204" pitchFamily="34" charset="0"/>
                <a:ea typeface="Calibri"/>
                <a:cs typeface="Calibri"/>
                <a:sym typeface="Calibri"/>
              </a:rPr>
              <a:t>ontacto</a:t>
            </a:r>
            <a:endParaRPr lang="es-CO" dirty="0">
              <a:solidFill>
                <a:schemeClr val="bg1"/>
              </a:solidFill>
              <a:latin typeface="Candara" panose="020E0502030303020204" pitchFamily="34" charset="0"/>
            </a:endParaRPr>
          </a:p>
        </p:txBody>
      </p:sp>
      <p:sp>
        <p:nvSpPr>
          <p:cNvPr id="44" name="Google Shape;44;p4"/>
          <p:cNvSpPr txBox="1"/>
          <p:nvPr/>
        </p:nvSpPr>
        <p:spPr>
          <a:xfrm>
            <a:off x="15428275" y="30038050"/>
            <a:ext cx="27182700" cy="2339100"/>
          </a:xfrm>
          <a:prstGeom prst="rect">
            <a:avLst/>
          </a:prstGeom>
          <a:noFill/>
          <a:ln>
            <a:noFill/>
          </a:ln>
        </p:spPr>
        <p:txBody>
          <a:bodyPr spcFirstLastPara="1" wrap="square" lIns="91425" tIns="91425" rIns="91425" bIns="91425" anchor="t" anchorCtr="0">
            <a:noAutofit/>
          </a:bodyPr>
          <a:lstStyle/>
          <a:p>
            <a:pPr marL="342842" marR="0" lvl="0" indent="-342842" algn="l" rtl="0">
              <a:spcBef>
                <a:spcPts val="0"/>
              </a:spcBef>
              <a:spcAft>
                <a:spcPts val="0"/>
              </a:spcAft>
              <a:buClr>
                <a:schemeClr val="dk1"/>
              </a:buClr>
              <a:buSzPts val="1600"/>
              <a:buFont typeface="Calibri"/>
              <a:buAutoNum type="arabicPeriod"/>
            </a:pPr>
            <a:r>
              <a:rPr lang="es-MX" sz="1600" dirty="0">
                <a:solidFill>
                  <a:schemeClr val="bg1"/>
                </a:solidFill>
                <a:latin typeface="Calibri"/>
                <a:ea typeface="Calibri"/>
                <a:cs typeface="Calibri"/>
                <a:sym typeface="Calibri"/>
              </a:rPr>
              <a:t>Marc, R. T. (2019, 24 septiembre). Modelado y animación de un personaje para videojuegos. https://upcommons.upc.edu/handle/2117/174167</a:t>
            </a:r>
            <a:r>
              <a:rPr lang="en-US" sz="1600" dirty="0">
                <a:solidFill>
                  <a:schemeClr val="bg1"/>
                </a:solidFill>
                <a:latin typeface="Calibri"/>
                <a:ea typeface="Calibri"/>
                <a:cs typeface="Calibri"/>
                <a:sym typeface="Calibri"/>
              </a:rPr>
              <a:t> </a:t>
            </a:r>
            <a:endParaRPr lang="en-US"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Modelado</a:t>
            </a:r>
            <a:r>
              <a:rPr lang="en-US" sz="1600" dirty="0">
                <a:solidFill>
                  <a:schemeClr val="bg1"/>
                </a:solidFill>
                <a:latin typeface="Calibri"/>
                <a:ea typeface="Calibri"/>
                <a:cs typeface="Calibri"/>
                <a:sym typeface="Calibri"/>
              </a:rPr>
              <a:t> de </a:t>
            </a:r>
            <a:r>
              <a:rPr lang="en-US" sz="1600" dirty="0" err="1">
                <a:solidFill>
                  <a:schemeClr val="bg1"/>
                </a:solidFill>
                <a:latin typeface="Calibri"/>
                <a:ea typeface="Calibri"/>
                <a:cs typeface="Calibri"/>
                <a:sym typeface="Calibri"/>
              </a:rPr>
              <a:t>malla</a:t>
            </a:r>
            <a:r>
              <a:rPr lang="en-US" sz="1600" dirty="0">
                <a:solidFill>
                  <a:schemeClr val="bg1"/>
                </a:solidFill>
                <a:latin typeface="Calibri"/>
                <a:ea typeface="Calibri"/>
                <a:cs typeface="Calibri"/>
                <a:sym typeface="Calibri"/>
              </a:rPr>
              <a:t>. (s. f.). (C) Copyright 2017. https://docs.bentley.com/LiveContent/web/MicroStation%20Help-v19/es/GUID-64334D27-E413-90A9-373F-74510CACCBC3.html</a:t>
            </a:r>
            <a:endParaRPr lang="en-US"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r>
              <a:rPr lang="es-MX" sz="1600" dirty="0">
                <a:solidFill>
                  <a:schemeClr val="bg1"/>
                </a:solidFill>
                <a:latin typeface="Calibri"/>
                <a:ea typeface="Calibri"/>
                <a:cs typeface="Calibri"/>
                <a:sym typeface="Calibri"/>
              </a:rPr>
              <a:t>Jorge, A. M. (2022, 7 septiembre). Diseño y modelado 3D de un personaje para videojuegos. https://riunet.upv.es/handle/10251/185311</a:t>
            </a:r>
            <a:endParaRPr lang="en-US"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Galdames</a:t>
            </a:r>
            <a:r>
              <a:rPr lang="en-US" sz="1600" dirty="0">
                <a:solidFill>
                  <a:schemeClr val="bg1"/>
                </a:solidFill>
                <a:latin typeface="Calibri"/>
                <a:ea typeface="Calibri"/>
                <a:cs typeface="Calibri"/>
                <a:sym typeface="Calibri"/>
              </a:rPr>
              <a:t>-Bravo, O. (2011). </a:t>
            </a:r>
            <a:r>
              <a:rPr lang="en-US" sz="1600" dirty="0" err="1">
                <a:solidFill>
                  <a:schemeClr val="bg1"/>
                </a:solidFill>
                <a:latin typeface="Calibri"/>
                <a:ea typeface="Calibri"/>
                <a:cs typeface="Calibri"/>
                <a:sym typeface="Calibri"/>
              </a:rPr>
              <a:t>Modelización</a:t>
            </a:r>
            <a:r>
              <a:rPr lang="en-US" sz="1600" dirty="0">
                <a:solidFill>
                  <a:schemeClr val="bg1"/>
                </a:solidFill>
                <a:latin typeface="Calibri"/>
                <a:ea typeface="Calibri"/>
                <a:cs typeface="Calibri"/>
                <a:sym typeface="Calibri"/>
              </a:rPr>
              <a:t> con curvas y superficies de </a:t>
            </a:r>
            <a:r>
              <a:rPr lang="en-US" sz="1600" dirty="0" err="1">
                <a:solidFill>
                  <a:schemeClr val="bg1"/>
                </a:solidFill>
                <a:latin typeface="Calibri"/>
                <a:ea typeface="Calibri"/>
                <a:cs typeface="Calibri"/>
                <a:sym typeface="Calibri"/>
              </a:rPr>
              <a:t>Bézier</a:t>
            </a:r>
            <a:r>
              <a:rPr lang="en-US" sz="1600" dirty="0">
                <a:solidFill>
                  <a:schemeClr val="bg1"/>
                </a:solidFill>
                <a:latin typeface="Calibri"/>
                <a:ea typeface="Calibri"/>
                <a:cs typeface="Calibri"/>
                <a:sym typeface="Calibri"/>
              </a:rPr>
              <a:t>. Modelling in Science Education and Learning, 4, 181. https://doi.org/10.4995/msel.2011.3071</a:t>
            </a:r>
            <a:endParaRPr lang="en-US"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r>
              <a:rPr lang="es-MX" sz="1600" dirty="0">
                <a:solidFill>
                  <a:schemeClr val="bg1"/>
                </a:solidFill>
                <a:latin typeface="Calibri"/>
                <a:ea typeface="Calibri"/>
                <a:cs typeface="Calibri"/>
                <a:sym typeface="Calibri"/>
              </a:rPr>
              <a:t>SNGULAR. (2023, 25 abril). Historia de videojuegos #11: Como se usan las curvas de Bézier en videojuegos [Vídeo]. YouTube. https://www.youtube.com/watch?v=W2h5qV0BCG8</a:t>
            </a:r>
            <a:endParaRPr lang="en-US"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r>
              <a:rPr lang="es-MX" sz="1600" dirty="0">
                <a:solidFill>
                  <a:schemeClr val="bg1"/>
                </a:solidFill>
                <a:latin typeface="Calibri"/>
                <a:ea typeface="Calibri"/>
                <a:cs typeface="Calibri"/>
                <a:sym typeface="Calibri"/>
              </a:rPr>
              <a:t>Nates, C. (2021, 14 abril). Modelado 3D para Unity y </a:t>
            </a:r>
            <a:r>
              <a:rPr lang="es-MX" sz="1600" dirty="0" err="1">
                <a:solidFill>
                  <a:schemeClr val="bg1"/>
                </a:solidFill>
                <a:latin typeface="Calibri"/>
                <a:ea typeface="Calibri"/>
                <a:cs typeface="Calibri"/>
                <a:sym typeface="Calibri"/>
              </a:rPr>
              <a:t>Unreal</a:t>
            </a:r>
            <a:r>
              <a:rPr lang="es-MX" sz="1600" dirty="0">
                <a:solidFill>
                  <a:schemeClr val="bg1"/>
                </a:solidFill>
                <a:latin typeface="Calibri"/>
                <a:ea typeface="Calibri"/>
                <a:cs typeface="Calibri"/>
                <a:sym typeface="Calibri"/>
              </a:rPr>
              <a:t> </a:t>
            </a:r>
            <a:r>
              <a:rPr lang="es-MX" sz="1600" dirty="0" err="1">
                <a:solidFill>
                  <a:schemeClr val="bg1"/>
                </a:solidFill>
                <a:latin typeface="Calibri"/>
                <a:ea typeface="Calibri"/>
                <a:cs typeface="Calibri"/>
                <a:sym typeface="Calibri"/>
              </a:rPr>
              <a:t>Engine</a:t>
            </a:r>
            <a:r>
              <a:rPr lang="es-MX" sz="1600" dirty="0">
                <a:solidFill>
                  <a:schemeClr val="bg1"/>
                </a:solidFill>
                <a:latin typeface="Calibri"/>
                <a:ea typeface="Calibri"/>
                <a:cs typeface="Calibri"/>
                <a:sym typeface="Calibri"/>
              </a:rPr>
              <a:t>. Colombia </a:t>
            </a:r>
            <a:r>
              <a:rPr lang="es-MX" sz="1600" dirty="0" err="1">
                <a:solidFill>
                  <a:schemeClr val="bg1"/>
                </a:solidFill>
                <a:latin typeface="Calibri"/>
                <a:ea typeface="Calibri"/>
                <a:cs typeface="Calibri"/>
                <a:sym typeface="Calibri"/>
              </a:rPr>
              <a:t>Games</a:t>
            </a:r>
            <a:r>
              <a:rPr lang="es-MX" sz="1600" dirty="0">
                <a:solidFill>
                  <a:schemeClr val="bg1"/>
                </a:solidFill>
                <a:latin typeface="Calibri"/>
                <a:ea typeface="Calibri"/>
                <a:cs typeface="Calibri"/>
                <a:sym typeface="Calibri"/>
              </a:rPr>
              <a:t>. https://colombiagames.com/modelado-3d/</a:t>
            </a:r>
            <a:endParaRPr lang="en-US"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Estudio</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comparativo</a:t>
            </a:r>
            <a:r>
              <a:rPr lang="en-US" sz="1600" dirty="0">
                <a:solidFill>
                  <a:schemeClr val="bg1"/>
                </a:solidFill>
                <a:latin typeface="Calibri"/>
                <a:ea typeface="Calibri"/>
                <a:cs typeface="Calibri"/>
                <a:sym typeface="Calibri"/>
              </a:rPr>
              <a:t> de </a:t>
            </a:r>
            <a:r>
              <a:rPr lang="en-US" sz="1600" dirty="0" err="1">
                <a:solidFill>
                  <a:schemeClr val="bg1"/>
                </a:solidFill>
                <a:latin typeface="Calibri"/>
                <a:ea typeface="Calibri"/>
                <a:cs typeface="Calibri"/>
                <a:sym typeface="Calibri"/>
              </a:rPr>
              <a:t>técnicas</a:t>
            </a:r>
            <a:r>
              <a:rPr lang="en-US" sz="1600" dirty="0">
                <a:solidFill>
                  <a:schemeClr val="bg1"/>
                </a:solidFill>
                <a:latin typeface="Calibri"/>
                <a:ea typeface="Calibri"/>
                <a:cs typeface="Calibri"/>
                <a:sym typeface="Calibri"/>
              </a:rPr>
              <a:t> de </a:t>
            </a:r>
            <a:r>
              <a:rPr lang="en-US" sz="1600" dirty="0" err="1">
                <a:solidFill>
                  <a:schemeClr val="bg1"/>
                </a:solidFill>
                <a:latin typeface="Calibri"/>
                <a:ea typeface="Calibri"/>
                <a:cs typeface="Calibri"/>
                <a:sym typeface="Calibri"/>
              </a:rPr>
              <a:t>optimización</a:t>
            </a:r>
            <a:r>
              <a:rPr lang="en-US" sz="1600" dirty="0">
                <a:solidFill>
                  <a:schemeClr val="bg1"/>
                </a:solidFill>
                <a:latin typeface="Calibri"/>
                <a:ea typeface="Calibri"/>
                <a:cs typeface="Calibri"/>
                <a:sym typeface="Calibri"/>
              </a:rPr>
              <a:t> .... (n.d.) </a:t>
            </a:r>
            <a:r>
              <a:rPr lang="en-US" sz="1600" dirty="0" err="1">
                <a:solidFill>
                  <a:schemeClr val="bg1"/>
                </a:solidFill>
                <a:latin typeface="Calibri"/>
                <a:ea typeface="Calibri"/>
                <a:cs typeface="Calibri"/>
                <a:sym typeface="Calibri"/>
              </a:rPr>
              <a:t>Recuperado</a:t>
            </a:r>
            <a:r>
              <a:rPr lang="en-US" sz="1600" dirty="0">
                <a:solidFill>
                  <a:schemeClr val="bg1"/>
                </a:solidFill>
                <a:latin typeface="Calibri"/>
                <a:ea typeface="Calibri"/>
                <a:cs typeface="Calibri"/>
                <a:sym typeface="Calibri"/>
              </a:rPr>
              <a:t> November 30, 2023, de </a:t>
            </a:r>
            <a:r>
              <a:rPr lang="en-US" sz="1600" dirty="0">
                <a:solidFill>
                  <a:schemeClr val="bg1"/>
                </a:solidFill>
                <a:latin typeface="Calibri"/>
                <a:ea typeface="Calibri"/>
                <a:cs typeface="Calibri"/>
                <a:sym typeface="Calibri"/>
                <a:hlinkClick r:id="rId3"/>
              </a:rPr>
              <a:t>www.scielo.org.mx</a:t>
            </a:r>
            <a:endParaRPr lang="en-US" sz="1600" dirty="0">
              <a:solidFill>
                <a:schemeClr val="bg1"/>
              </a:solidFill>
              <a:latin typeface="Calibri"/>
              <a:ea typeface="Calibri"/>
              <a:cs typeface="Calibri"/>
              <a:sym typeface="Calibri"/>
            </a:endParaRPr>
          </a:p>
          <a:p>
            <a:pPr marL="342842" marR="0" lvl="0" indent="-342842" algn="l" rtl="0">
              <a:spcBef>
                <a:spcPts val="0"/>
              </a:spcBef>
              <a:spcAft>
                <a:spcPts val="0"/>
              </a:spcAft>
              <a:buClr>
                <a:schemeClr val="dk1"/>
              </a:buClr>
              <a:buSzPts val="1600"/>
              <a:buFont typeface="Calibri"/>
              <a:buAutoNum type="arabicPeriod"/>
            </a:pPr>
            <a:r>
              <a:rPr lang="en-US" dirty="0" err="1">
                <a:solidFill>
                  <a:schemeClr val="bg1"/>
                </a:solidFill>
              </a:rPr>
              <a:t>Propuesta</a:t>
            </a:r>
            <a:r>
              <a:rPr lang="en-US" dirty="0">
                <a:solidFill>
                  <a:schemeClr val="bg1"/>
                </a:solidFill>
              </a:rPr>
              <a:t> </a:t>
            </a:r>
            <a:r>
              <a:rPr lang="en-US" dirty="0" err="1">
                <a:solidFill>
                  <a:schemeClr val="bg1"/>
                </a:solidFill>
              </a:rPr>
              <a:t>metodológica</a:t>
            </a:r>
            <a:r>
              <a:rPr lang="en-US" dirty="0">
                <a:solidFill>
                  <a:schemeClr val="bg1"/>
                </a:solidFill>
              </a:rPr>
              <a:t> para </a:t>
            </a:r>
            <a:r>
              <a:rPr lang="en-US" dirty="0" err="1">
                <a:solidFill>
                  <a:schemeClr val="bg1"/>
                </a:solidFill>
              </a:rPr>
              <a:t>el</a:t>
            </a:r>
            <a:r>
              <a:rPr lang="en-US" dirty="0">
                <a:solidFill>
                  <a:schemeClr val="bg1"/>
                </a:solidFill>
              </a:rPr>
              <a:t> </a:t>
            </a:r>
            <a:r>
              <a:rPr lang="en-US" dirty="0" err="1">
                <a:solidFill>
                  <a:schemeClr val="bg1"/>
                </a:solidFill>
              </a:rPr>
              <a:t>análisis</a:t>
            </a:r>
            <a:r>
              <a:rPr lang="en-US" dirty="0">
                <a:solidFill>
                  <a:schemeClr val="bg1"/>
                </a:solidFill>
              </a:rPr>
              <a:t> del </a:t>
            </a:r>
            <a:r>
              <a:rPr lang="en-US" dirty="0" err="1">
                <a:solidFill>
                  <a:schemeClr val="bg1"/>
                </a:solidFill>
              </a:rPr>
              <a:t>videojuego</a:t>
            </a:r>
            <a:r>
              <a:rPr lang="en-US" dirty="0">
                <a:solidFill>
                  <a:schemeClr val="bg1"/>
                </a:solidFill>
              </a:rPr>
              <a:t> .... (n.d.) </a:t>
            </a:r>
            <a:r>
              <a:rPr lang="en-US" dirty="0" err="1">
                <a:solidFill>
                  <a:schemeClr val="bg1"/>
                </a:solidFill>
              </a:rPr>
              <a:t>Recuperado</a:t>
            </a:r>
            <a:r>
              <a:rPr lang="en-US" dirty="0">
                <a:solidFill>
                  <a:schemeClr val="bg1"/>
                </a:solidFill>
              </a:rPr>
              <a:t> November 30, 2023, de </a:t>
            </a:r>
            <a:r>
              <a:rPr lang="en-US" dirty="0" err="1">
                <a:solidFill>
                  <a:schemeClr val="bg1"/>
                </a:solidFill>
              </a:rPr>
              <a:t>ojs.ehu.eus</a:t>
            </a:r>
            <a:r>
              <a:rPr lang="en-US" dirty="0">
                <a:solidFill>
                  <a:schemeClr val="bg1"/>
                </a:solidFill>
              </a:rPr>
              <a:t>/</a:t>
            </a:r>
            <a:r>
              <a:rPr lang="en-US" dirty="0" err="1">
                <a:solidFill>
                  <a:schemeClr val="bg1"/>
                </a:solidFill>
              </a:rPr>
              <a:t>index.php</a:t>
            </a:r>
            <a:r>
              <a:rPr lang="en-US" dirty="0">
                <a:solidFill>
                  <a:schemeClr val="bg1"/>
                </a:solidFill>
              </a:rPr>
              <a:t>/</a:t>
            </a:r>
            <a:r>
              <a:rPr lang="en-US" dirty="0" err="1">
                <a:solidFill>
                  <a:schemeClr val="bg1"/>
                </a:solidFill>
              </a:rPr>
              <a:t>Zer</a:t>
            </a:r>
            <a:r>
              <a:rPr lang="en-US" dirty="0">
                <a:solidFill>
                  <a:schemeClr val="bg1"/>
                </a:solidFill>
              </a:rPr>
              <a:t>/article/download/20179/18249/77550</a:t>
            </a:r>
          </a:p>
        </p:txBody>
      </p:sp>
      <p:sp>
        <p:nvSpPr>
          <p:cNvPr id="45" name="Google Shape;45;p4"/>
          <p:cNvSpPr txBox="1"/>
          <p:nvPr/>
        </p:nvSpPr>
        <p:spPr>
          <a:xfrm>
            <a:off x="19875625" y="29215378"/>
            <a:ext cx="18288000" cy="685800"/>
          </a:xfrm>
          <a:prstGeom prst="rect">
            <a:avLst/>
          </a:prstGeom>
          <a:no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dirty="0" err="1">
                <a:solidFill>
                  <a:schemeClr val="bg1"/>
                </a:solidFill>
                <a:latin typeface="Candara" panose="020E0502030303020204" pitchFamily="34" charset="0"/>
                <a:ea typeface="Calibri"/>
                <a:cs typeface="Calibri"/>
                <a:sym typeface="Calibri"/>
              </a:rPr>
              <a:t>Referencias</a:t>
            </a:r>
            <a:r>
              <a:rPr lang="en-US" sz="4400" b="1" dirty="0">
                <a:solidFill>
                  <a:schemeClr val="bg1"/>
                </a:solidFill>
                <a:latin typeface="Candara" panose="020E0502030303020204" pitchFamily="34" charset="0"/>
                <a:ea typeface="Calibri"/>
                <a:cs typeface="Calibri"/>
                <a:sym typeface="Calibri"/>
              </a:rPr>
              <a:t> </a:t>
            </a:r>
            <a:r>
              <a:rPr lang="en-US" sz="4400" b="1" dirty="0" err="1">
                <a:solidFill>
                  <a:schemeClr val="bg1"/>
                </a:solidFill>
                <a:latin typeface="Candara" panose="020E0502030303020204" pitchFamily="34" charset="0"/>
                <a:ea typeface="Calibri"/>
                <a:cs typeface="Calibri"/>
                <a:sym typeface="Calibri"/>
              </a:rPr>
              <a:t>Bibliográficas</a:t>
            </a:r>
            <a:endParaRPr dirty="0">
              <a:solidFill>
                <a:schemeClr val="bg1"/>
              </a:solidFill>
              <a:latin typeface="Candara" panose="020E0502030303020204" pitchFamily="34" charset="0"/>
            </a:endParaRPr>
          </a:p>
        </p:txBody>
      </p:sp>
      <p:sp>
        <p:nvSpPr>
          <p:cNvPr id="46" name="Google Shape;46;p4"/>
          <p:cNvSpPr txBox="1"/>
          <p:nvPr/>
        </p:nvSpPr>
        <p:spPr>
          <a:xfrm>
            <a:off x="1266889" y="5544769"/>
            <a:ext cx="9144000" cy="7171147"/>
          </a:xfrm>
          <a:prstGeom prst="rect">
            <a:avLst/>
          </a:prstGeom>
          <a:solidFill>
            <a:schemeClr val="lt1"/>
          </a:solidFill>
          <a:ln w="12700" cap="flat" cmpd="sng">
            <a:solidFill>
              <a:srgbClr val="F3922B"/>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MX" sz="3200" dirty="0">
                <a:solidFill>
                  <a:schemeClr val="dk1"/>
                </a:solidFill>
                <a:latin typeface="Calibri"/>
                <a:ea typeface="Calibri"/>
                <a:cs typeface="Calibri"/>
                <a:sym typeface="Calibri"/>
              </a:rPr>
              <a:t>El modelado de videojuegos, siendo una faceta fundamental en el desarrollo de experiencias interactivas, fusiona habilidades artísticas, técnicas y matemáticas para lograr la representación tridimensional de objetos y personajes en el universo del juego. En este contexto, este trabajo se adentra en un análisis detallado de tres técnicas preeminentes de modelado: el modelado poligonal,  el modelado de superficies de Bézier y NURBS. Esta comparación exhaustiva busca no solo desentrañar las particularidades de cada técnica, sino también ofrecer una perspectiva integral para enriquecer el entendimiento y aplicaciones futuras en el campo del modelado de videojuegos</a:t>
            </a:r>
            <a:r>
              <a:rPr lang="es-CO" sz="3200" dirty="0">
                <a:solidFill>
                  <a:schemeClr val="dk1"/>
                </a:solidFill>
                <a:latin typeface="Calibri"/>
                <a:ea typeface="Calibri"/>
                <a:cs typeface="Calibri"/>
                <a:sym typeface="Calibri"/>
              </a:rPr>
              <a:t>.</a:t>
            </a:r>
          </a:p>
        </p:txBody>
      </p:sp>
      <p:sp>
        <p:nvSpPr>
          <p:cNvPr id="47" name="Google Shape;47;p4"/>
          <p:cNvSpPr/>
          <p:nvPr/>
        </p:nvSpPr>
        <p:spPr>
          <a:xfrm>
            <a:off x="1280160" y="4800600"/>
            <a:ext cx="9144000" cy="685800"/>
          </a:xfrm>
          <a:prstGeom prst="rect">
            <a:avLst/>
          </a:prstGeom>
          <a:solidFill>
            <a:srgbClr val="F3922B"/>
          </a:solidFill>
          <a:ln w="12700" cap="flat" cmpd="sng">
            <a:solidFill>
              <a:srgbClr val="F3922B"/>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Resumen</a:t>
            </a:r>
            <a:endParaRPr lang="es-CO" dirty="0"/>
          </a:p>
        </p:txBody>
      </p:sp>
      <p:sp>
        <p:nvSpPr>
          <p:cNvPr id="48" name="Google Shape;48;p4"/>
          <p:cNvSpPr txBox="1"/>
          <p:nvPr/>
        </p:nvSpPr>
        <p:spPr>
          <a:xfrm>
            <a:off x="11521440" y="14173200"/>
            <a:ext cx="20848320" cy="7467600"/>
          </a:xfrm>
          <a:prstGeom prst="rect">
            <a:avLst/>
          </a:prstGeom>
          <a:solidFill>
            <a:schemeClr val="lt1"/>
          </a:solidFill>
          <a:ln w="12700" cap="flat" cmpd="sng">
            <a:solidFill>
              <a:srgbClr val="01B49E"/>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MX" sz="3200" b="1" dirty="0">
                <a:solidFill>
                  <a:schemeClr val="dk1"/>
                </a:solidFill>
                <a:latin typeface="Calibri"/>
                <a:ea typeface="Calibri"/>
                <a:cs typeface="Calibri"/>
                <a:sym typeface="Calibri"/>
              </a:rPr>
              <a:t>Variación en Fotogramas entre Equipos:</a:t>
            </a:r>
          </a:p>
          <a:p>
            <a:pPr marL="0" marR="0" lvl="0" indent="0" algn="just" rtl="0">
              <a:spcBef>
                <a:spcPts val="0"/>
              </a:spcBef>
              <a:spcAft>
                <a:spcPts val="0"/>
              </a:spcAft>
              <a:buNone/>
            </a:pPr>
            <a:r>
              <a:rPr lang="es-MX" sz="3200" dirty="0">
                <a:solidFill>
                  <a:schemeClr val="dk1"/>
                </a:solidFill>
                <a:latin typeface="Calibri"/>
                <a:ea typeface="Calibri"/>
                <a:cs typeface="Calibri"/>
                <a:sym typeface="Calibri"/>
              </a:rPr>
              <a:t>Se observó que el equipo con menor capacidad de recursos mantuvo una velocidad de fotogramas estable durante un intervalo de tiempo, mientras que el equipo con mayores recursos experimentó frecuentes avances en la muestra de fotogramas.</a:t>
            </a:r>
          </a:p>
          <a:p>
            <a:pPr marL="0" marR="0" lvl="0" indent="0" algn="just" rtl="0">
              <a:spcBef>
                <a:spcPts val="0"/>
              </a:spcBef>
              <a:spcAft>
                <a:spcPts val="0"/>
              </a:spcAft>
              <a:buNone/>
            </a:pPr>
            <a:endParaRPr lang="es-MX"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MX" sz="3200" b="1" dirty="0">
                <a:solidFill>
                  <a:schemeClr val="dk1"/>
                </a:solidFill>
                <a:latin typeface="Calibri"/>
                <a:ea typeface="Calibri"/>
                <a:cs typeface="Calibri"/>
                <a:sym typeface="Calibri"/>
              </a:rPr>
              <a:t>Impacto de la Reducción de Polígonos en el Rendimiento:</a:t>
            </a:r>
          </a:p>
          <a:p>
            <a:pPr marL="0" marR="0" lvl="0" indent="0" algn="just" rtl="0">
              <a:spcBef>
                <a:spcPts val="0"/>
              </a:spcBef>
              <a:spcAft>
                <a:spcPts val="0"/>
              </a:spcAft>
              <a:buNone/>
            </a:pPr>
            <a:r>
              <a:rPr lang="es-MX" sz="3200" dirty="0">
                <a:solidFill>
                  <a:schemeClr val="dk1"/>
                </a:solidFill>
                <a:latin typeface="Calibri"/>
                <a:ea typeface="Calibri"/>
                <a:cs typeface="Calibri"/>
                <a:sym typeface="Calibri"/>
              </a:rPr>
              <a:t>Se identificó que la reducción de polígonos es crucial para mejorar el rendimiento de los fotogramas. A medida que se incrementa el nivel de detalle de un modelo, la carga de procesamiento aumenta, afectando directamente la velocidad de renderización.</a:t>
            </a:r>
          </a:p>
          <a:p>
            <a:pPr marL="0" marR="0" lvl="0" indent="0" algn="just" rtl="0">
              <a:spcBef>
                <a:spcPts val="0"/>
              </a:spcBef>
              <a:spcAft>
                <a:spcPts val="0"/>
              </a:spcAft>
              <a:buNone/>
            </a:pPr>
            <a:endParaRPr lang="es-MX"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MX" sz="3200" b="1" dirty="0">
                <a:solidFill>
                  <a:schemeClr val="dk1"/>
                </a:solidFill>
                <a:latin typeface="Calibri"/>
                <a:ea typeface="Calibri"/>
                <a:cs typeface="Calibri"/>
                <a:sym typeface="Calibri"/>
              </a:rPr>
              <a:t>Efecto de Texturas de Menor Resolución:</a:t>
            </a:r>
          </a:p>
          <a:p>
            <a:pPr marL="0" marR="0" lvl="0" indent="0" algn="just" rtl="0">
              <a:spcBef>
                <a:spcPts val="0"/>
              </a:spcBef>
              <a:spcAft>
                <a:spcPts val="0"/>
              </a:spcAft>
              <a:buNone/>
            </a:pPr>
            <a:r>
              <a:rPr lang="es-MX" sz="3200" dirty="0">
                <a:solidFill>
                  <a:schemeClr val="dk1"/>
                </a:solidFill>
                <a:latin typeface="Calibri"/>
                <a:ea typeface="Calibri"/>
                <a:cs typeface="Calibri"/>
                <a:sym typeface="Calibri"/>
              </a:rPr>
              <a:t>La utilización de texturas de menor resolución demostró reducir significativamente el ancho de memoria y la carga de procesamiento de la GPU. Esta estrategia se revela como una práctica efectiva para optimizar el rendimiento del juego.</a:t>
            </a:r>
            <a:endParaRPr lang="es-CO" sz="3200" dirty="0">
              <a:solidFill>
                <a:schemeClr val="dk1"/>
              </a:solidFill>
              <a:latin typeface="Calibri"/>
              <a:ea typeface="Calibri"/>
              <a:cs typeface="Calibri"/>
              <a:sym typeface="Calibri"/>
            </a:endParaRPr>
          </a:p>
        </p:txBody>
      </p:sp>
      <p:sp>
        <p:nvSpPr>
          <p:cNvPr id="49" name="Google Shape;49;p4"/>
          <p:cNvSpPr/>
          <p:nvPr/>
        </p:nvSpPr>
        <p:spPr>
          <a:xfrm>
            <a:off x="1280160" y="13487400"/>
            <a:ext cx="9144000" cy="685800"/>
          </a:xfrm>
          <a:prstGeom prst="rect">
            <a:avLst/>
          </a:prstGeom>
          <a:solidFill>
            <a:srgbClr val="A0A01C"/>
          </a:solidFill>
          <a:ln w="12700" cap="flat" cmpd="sng">
            <a:solidFill>
              <a:srgbClr val="A0A01C"/>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Introducción</a:t>
            </a:r>
            <a:endParaRPr lang="es-CO"/>
          </a:p>
        </p:txBody>
      </p:sp>
      <p:sp>
        <p:nvSpPr>
          <p:cNvPr id="50" name="Google Shape;50;p4"/>
          <p:cNvSpPr txBox="1"/>
          <p:nvPr/>
        </p:nvSpPr>
        <p:spPr>
          <a:xfrm>
            <a:off x="11521440" y="5486400"/>
            <a:ext cx="20848320" cy="7991701"/>
          </a:xfrm>
          <a:prstGeom prst="rect">
            <a:avLst/>
          </a:prstGeom>
          <a:solidFill>
            <a:schemeClr val="lt1"/>
          </a:solidFill>
          <a:ln w="12700" cap="flat" cmpd="sng">
            <a:solidFill>
              <a:srgbClr val="DC3348"/>
            </a:solidFill>
            <a:prstDash val="solid"/>
            <a:round/>
            <a:headEnd type="none" w="sm" len="sm"/>
            <a:tailEnd type="none" w="sm" len="sm"/>
          </a:ln>
        </p:spPr>
        <p:txBody>
          <a:bodyPr spcFirstLastPara="1" wrap="square" lIns="137125" tIns="137125" rIns="137125" bIns="137125" anchor="t" anchorCtr="0">
            <a:noAutofit/>
          </a:bodyPr>
          <a:lstStyle/>
          <a:p>
            <a:pPr marL="457200" marR="0" lvl="0" indent="-457200" algn="just" rtl="0">
              <a:spcBef>
                <a:spcPts val="0"/>
              </a:spcBef>
              <a:spcAft>
                <a:spcPts val="0"/>
              </a:spcAft>
              <a:buFont typeface="Arial" panose="020B0604020202020204" pitchFamily="34" charset="0"/>
              <a:buChar char="•"/>
            </a:pPr>
            <a:r>
              <a:rPr lang="es-MX" sz="3200" dirty="0">
                <a:solidFill>
                  <a:schemeClr val="dk1"/>
                </a:solidFill>
                <a:latin typeface="Calibri"/>
                <a:ea typeface="Calibri"/>
                <a:cs typeface="Calibri"/>
                <a:sym typeface="Calibri"/>
              </a:rPr>
              <a:t>Usuarios de "</a:t>
            </a:r>
            <a:r>
              <a:rPr lang="es-MX" sz="3200" dirty="0" err="1">
                <a:solidFill>
                  <a:schemeClr val="dk1"/>
                </a:solidFill>
                <a:latin typeface="Calibri"/>
                <a:ea typeface="Calibri"/>
                <a:cs typeface="Calibri"/>
                <a:sym typeface="Calibri"/>
              </a:rPr>
              <a:t>Call</a:t>
            </a:r>
            <a:r>
              <a:rPr lang="es-MX" sz="3200" dirty="0">
                <a:solidFill>
                  <a:schemeClr val="dk1"/>
                </a:solidFill>
                <a:latin typeface="Calibri"/>
                <a:ea typeface="Calibri"/>
                <a:cs typeface="Calibri"/>
                <a:sym typeface="Calibri"/>
              </a:rPr>
              <a:t> </a:t>
            </a:r>
            <a:r>
              <a:rPr lang="es-MX" sz="3200" dirty="0" err="1">
                <a:solidFill>
                  <a:schemeClr val="dk1"/>
                </a:solidFill>
                <a:latin typeface="Calibri"/>
                <a:ea typeface="Calibri"/>
                <a:cs typeface="Calibri"/>
                <a:sym typeface="Calibri"/>
              </a:rPr>
              <a:t>of</a:t>
            </a:r>
            <a:r>
              <a:rPr lang="es-MX" sz="3200" dirty="0">
                <a:solidFill>
                  <a:schemeClr val="dk1"/>
                </a:solidFill>
                <a:latin typeface="Calibri"/>
                <a:ea typeface="Calibri"/>
                <a:cs typeface="Calibri"/>
                <a:sym typeface="Calibri"/>
              </a:rPr>
              <a:t> </a:t>
            </a:r>
            <a:r>
              <a:rPr lang="es-MX" sz="3200" dirty="0" err="1">
                <a:solidFill>
                  <a:schemeClr val="dk1"/>
                </a:solidFill>
                <a:latin typeface="Calibri"/>
                <a:ea typeface="Calibri"/>
                <a:cs typeface="Calibri"/>
                <a:sym typeface="Calibri"/>
              </a:rPr>
              <a:t>Duty</a:t>
            </a:r>
            <a:r>
              <a:rPr lang="es-MX" sz="3200" dirty="0">
                <a:solidFill>
                  <a:schemeClr val="dk1"/>
                </a:solidFill>
                <a:latin typeface="Calibri"/>
                <a:ea typeface="Calibri"/>
                <a:cs typeface="Calibri"/>
                <a:sym typeface="Calibri"/>
              </a:rPr>
              <a:t>" divididos en dos muestras (gama alta y media) para evaluar diferentes configuraciones de hardware.</a:t>
            </a:r>
          </a:p>
          <a:p>
            <a:pPr marL="457200" marR="0" lvl="0" indent="-457200" algn="just" rtl="0">
              <a:spcBef>
                <a:spcPts val="0"/>
              </a:spcBef>
              <a:spcAft>
                <a:spcPts val="0"/>
              </a:spcAft>
              <a:buFont typeface="Arial" panose="020B0604020202020204" pitchFamily="34" charset="0"/>
              <a:buChar char="•"/>
            </a:pPr>
            <a:r>
              <a:rPr lang="es-MX" sz="3200" dirty="0">
                <a:solidFill>
                  <a:schemeClr val="dk1"/>
                </a:solidFill>
                <a:latin typeface="Calibri"/>
                <a:ea typeface="Calibri"/>
                <a:cs typeface="Calibri"/>
                <a:sym typeface="Calibri"/>
              </a:rPr>
              <a:t>Utilización de dos computadoras representando las muestras. Implementación de las técnicas de modelado en el mismo segmento del juego.</a:t>
            </a:r>
          </a:p>
          <a:p>
            <a:pPr marL="457200" marR="0" lvl="0" indent="-457200" algn="just" rtl="0">
              <a:spcBef>
                <a:spcPts val="0"/>
              </a:spcBef>
              <a:spcAft>
                <a:spcPts val="0"/>
              </a:spcAft>
              <a:buFont typeface="Arial" panose="020B0604020202020204" pitchFamily="34" charset="0"/>
              <a:buChar char="•"/>
            </a:pPr>
            <a:r>
              <a:rPr lang="es-MX" sz="3200" dirty="0">
                <a:solidFill>
                  <a:schemeClr val="dk1"/>
                </a:solidFill>
                <a:latin typeface="Calibri"/>
                <a:ea typeface="Calibri"/>
                <a:cs typeface="Calibri"/>
                <a:sym typeface="Calibri"/>
              </a:rPr>
              <a:t>Modelado Poligonal: Aplicación de modelos basados en polígonos.</a:t>
            </a:r>
          </a:p>
          <a:p>
            <a:pPr marL="0" marR="0" lvl="0" indent="0" algn="just" rtl="0">
              <a:spcBef>
                <a:spcPts val="0"/>
              </a:spcBef>
              <a:spcAft>
                <a:spcPts val="0"/>
              </a:spcAft>
              <a:buNone/>
            </a:pPr>
            <a:r>
              <a:rPr lang="es-MX" sz="3200" dirty="0">
                <a:solidFill>
                  <a:schemeClr val="dk1"/>
                </a:solidFill>
                <a:latin typeface="Calibri"/>
                <a:ea typeface="Calibri"/>
                <a:cs typeface="Calibri"/>
                <a:sym typeface="Calibri"/>
              </a:rPr>
              <a:t>      Uso de "OCAT" para medir FPS y recursos del sistema.</a:t>
            </a:r>
          </a:p>
          <a:p>
            <a:pPr marL="457200" marR="0" lvl="0" indent="-457200" algn="just" rtl="0">
              <a:spcBef>
                <a:spcPts val="0"/>
              </a:spcBef>
              <a:spcAft>
                <a:spcPts val="0"/>
              </a:spcAft>
              <a:buFont typeface="Arial" panose="020B0604020202020204" pitchFamily="34" charset="0"/>
              <a:buChar char="•"/>
            </a:pPr>
            <a:r>
              <a:rPr lang="es-MX" sz="3200" dirty="0">
                <a:solidFill>
                  <a:schemeClr val="dk1"/>
                </a:solidFill>
                <a:latin typeface="Calibri"/>
                <a:ea typeface="Calibri"/>
                <a:cs typeface="Calibri"/>
                <a:sym typeface="Calibri"/>
              </a:rPr>
              <a:t>Modelado </a:t>
            </a:r>
            <a:r>
              <a:rPr lang="es-MX" sz="3200">
                <a:solidFill>
                  <a:schemeClr val="dk1"/>
                </a:solidFill>
                <a:latin typeface="Calibri"/>
                <a:ea typeface="Calibri"/>
                <a:cs typeface="Calibri"/>
                <a:sym typeface="Calibri"/>
              </a:rPr>
              <a:t>de Mallas:</a:t>
            </a:r>
            <a:endParaRPr lang="es-MX" sz="3200" dirty="0">
              <a:solidFill>
                <a:schemeClr val="dk1"/>
              </a:solidFill>
              <a:latin typeface="Calibri"/>
              <a:ea typeface="Calibri"/>
              <a:cs typeface="Calibri"/>
              <a:sym typeface="Calibri"/>
            </a:endParaRPr>
          </a:p>
          <a:p>
            <a:pPr marR="0" lvl="0" algn="just" rtl="0">
              <a:spcBef>
                <a:spcPts val="0"/>
              </a:spcBef>
              <a:spcAft>
                <a:spcPts val="0"/>
              </a:spcAft>
            </a:pPr>
            <a:r>
              <a:rPr lang="es-MX" sz="3200" dirty="0">
                <a:solidFill>
                  <a:schemeClr val="dk1"/>
                </a:solidFill>
                <a:latin typeface="Calibri"/>
                <a:ea typeface="Calibri"/>
                <a:cs typeface="Calibri"/>
                <a:sym typeface="Calibri"/>
              </a:rPr>
              <a:t>      Ajuste de formas y texturas con mallas de control.</a:t>
            </a:r>
          </a:p>
          <a:p>
            <a:pPr marL="0" marR="0" lvl="0" indent="0" algn="just" rtl="0">
              <a:spcBef>
                <a:spcPts val="0"/>
              </a:spcBef>
              <a:spcAft>
                <a:spcPts val="0"/>
              </a:spcAft>
              <a:buNone/>
            </a:pPr>
            <a:r>
              <a:rPr lang="es-MX" sz="3200" dirty="0">
                <a:solidFill>
                  <a:schemeClr val="dk1"/>
                </a:solidFill>
                <a:latin typeface="Calibri"/>
                <a:ea typeface="Calibri"/>
                <a:cs typeface="Calibri"/>
                <a:sym typeface="Calibri"/>
              </a:rPr>
              <a:t>        Monitoreo con "OCAT" para evaluar rendimiento y </a:t>
            </a:r>
          </a:p>
          <a:p>
            <a:pPr marL="0" marR="0" lvl="0" indent="0" algn="just" rtl="0">
              <a:spcBef>
                <a:spcPts val="0"/>
              </a:spcBef>
              <a:spcAft>
                <a:spcPts val="0"/>
              </a:spcAft>
              <a:buNone/>
            </a:pPr>
            <a:r>
              <a:rPr lang="es-MX" sz="3200" dirty="0">
                <a:solidFill>
                  <a:schemeClr val="dk1"/>
                </a:solidFill>
                <a:latin typeface="Calibri"/>
                <a:ea typeface="Calibri"/>
                <a:cs typeface="Calibri"/>
                <a:sym typeface="Calibri"/>
              </a:rPr>
              <a:t>        pérdida de fotogramas.</a:t>
            </a:r>
          </a:p>
          <a:p>
            <a:pPr marL="0" marR="0" lvl="0" indent="0" algn="just" rtl="0">
              <a:spcBef>
                <a:spcPts val="0"/>
              </a:spcBef>
              <a:spcAft>
                <a:spcPts val="0"/>
              </a:spcAft>
              <a:buNone/>
            </a:pPr>
            <a:endParaRPr lang="es-MX" sz="3200" dirty="0">
              <a:solidFill>
                <a:schemeClr val="dk1"/>
              </a:solidFill>
              <a:latin typeface="Calibri"/>
              <a:ea typeface="Calibri"/>
              <a:cs typeface="Calibri"/>
              <a:sym typeface="Calibri"/>
            </a:endParaRPr>
          </a:p>
          <a:p>
            <a:pPr marL="457200" marR="0" lvl="0" indent="-457200" algn="just" rtl="0">
              <a:spcBef>
                <a:spcPts val="0"/>
              </a:spcBef>
              <a:spcAft>
                <a:spcPts val="0"/>
              </a:spcAft>
              <a:buFont typeface="Arial" panose="020B0604020202020204" pitchFamily="34" charset="0"/>
              <a:buChar char="•"/>
            </a:pPr>
            <a:r>
              <a:rPr lang="es-MX" sz="3200" dirty="0">
                <a:solidFill>
                  <a:schemeClr val="dk1"/>
                </a:solidFill>
                <a:latin typeface="Calibri"/>
                <a:ea typeface="Calibri"/>
                <a:cs typeface="Calibri"/>
                <a:sym typeface="Calibri"/>
              </a:rPr>
              <a:t>Modelado de Superficies Bézier/NURBS:</a:t>
            </a:r>
          </a:p>
          <a:p>
            <a:pPr marL="0" marR="0" lvl="0" indent="0" algn="just" rtl="0">
              <a:spcBef>
                <a:spcPts val="0"/>
              </a:spcBef>
              <a:spcAft>
                <a:spcPts val="0"/>
              </a:spcAft>
              <a:buNone/>
            </a:pPr>
            <a:r>
              <a:rPr lang="es-MX" sz="3200" dirty="0">
                <a:solidFill>
                  <a:schemeClr val="dk1"/>
                </a:solidFill>
                <a:latin typeface="Calibri"/>
                <a:ea typeface="Calibri"/>
                <a:cs typeface="Calibri"/>
                <a:sym typeface="Calibri"/>
              </a:rPr>
              <a:t>Implementación de técnicas para representaciones suaves.</a:t>
            </a:r>
          </a:p>
          <a:p>
            <a:pPr marL="0" marR="0" lvl="0" indent="0" algn="just" rtl="0">
              <a:spcBef>
                <a:spcPts val="0"/>
              </a:spcBef>
              <a:spcAft>
                <a:spcPts val="0"/>
              </a:spcAft>
              <a:buNone/>
            </a:pPr>
            <a:r>
              <a:rPr lang="es-MX" sz="3200" dirty="0">
                <a:solidFill>
                  <a:schemeClr val="dk1"/>
                </a:solidFill>
                <a:latin typeface="Calibri"/>
                <a:ea typeface="Calibri"/>
                <a:cs typeface="Calibri"/>
                <a:sym typeface="Calibri"/>
              </a:rPr>
              <a:t>Evaluación de métricas clave (FPS, recursos del sistema, pérdida de fotogramas) mediante análisis estadísticos descriptivos y comparativos.</a:t>
            </a:r>
            <a:endParaRPr lang="es-CO" sz="3200" dirty="0">
              <a:solidFill>
                <a:schemeClr val="dk1"/>
              </a:solidFill>
              <a:latin typeface="Calibri"/>
              <a:ea typeface="Calibri"/>
              <a:cs typeface="Calibri"/>
              <a:sym typeface="Calibri"/>
            </a:endParaRPr>
          </a:p>
        </p:txBody>
      </p:sp>
      <p:sp>
        <p:nvSpPr>
          <p:cNvPr id="51" name="Google Shape;51;p4"/>
          <p:cNvSpPr/>
          <p:nvPr/>
        </p:nvSpPr>
        <p:spPr>
          <a:xfrm>
            <a:off x="11521440" y="4800600"/>
            <a:ext cx="20848320" cy="685800"/>
          </a:xfrm>
          <a:prstGeom prst="rect">
            <a:avLst/>
          </a:prstGeom>
          <a:solidFill>
            <a:srgbClr val="DC3348"/>
          </a:solidFill>
          <a:ln w="12700" cap="flat" cmpd="sng">
            <a:solidFill>
              <a:srgbClr val="DC3348"/>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Proceso y método</a:t>
            </a:r>
            <a:endParaRPr lang="es-CO"/>
          </a:p>
        </p:txBody>
      </p:sp>
      <p:sp>
        <p:nvSpPr>
          <p:cNvPr id="52" name="Google Shape;52;p4"/>
          <p:cNvSpPr txBox="1"/>
          <p:nvPr/>
        </p:nvSpPr>
        <p:spPr>
          <a:xfrm>
            <a:off x="33467041" y="5486400"/>
            <a:ext cx="9144000" cy="16154400"/>
          </a:xfrm>
          <a:prstGeom prst="rect">
            <a:avLst/>
          </a:prstGeom>
          <a:solidFill>
            <a:schemeClr val="lt1"/>
          </a:solidFill>
          <a:ln w="12700" cap="flat" cmpd="sng">
            <a:solidFill>
              <a:srgbClr val="3C7D90"/>
            </a:solidFill>
            <a:prstDash val="solid"/>
            <a:round/>
            <a:headEnd type="none" w="sm" len="sm"/>
            <a:tailEnd type="none" w="sm" len="sm"/>
          </a:ln>
        </p:spPr>
        <p:txBody>
          <a:bodyPr spcFirstLastPara="1" wrap="square" lIns="137125" tIns="137125" rIns="137125" bIns="137125" anchor="t" anchorCtr="0">
            <a:noAutofit/>
          </a:bodyPr>
          <a:lstStyle/>
          <a:p>
            <a:pPr lvl="0" algn="just"/>
            <a:r>
              <a:rPr lang="es-MX" sz="3200" dirty="0">
                <a:solidFill>
                  <a:schemeClr val="dk1"/>
                </a:solidFill>
                <a:latin typeface="Calibri"/>
                <a:ea typeface="Calibri"/>
                <a:cs typeface="Calibri"/>
                <a:sym typeface="Calibri"/>
              </a:rPr>
              <a:t>La capacidad de procesamiento del hardware impacta directamente en la estabilidad de la velocidad de fotogramas, destacando la importancia de considerar la diversidad de configuraciones de hardware al desarrollar videojuegos.</a:t>
            </a:r>
          </a:p>
          <a:p>
            <a:pPr lvl="0" algn="just"/>
            <a:endParaRPr lang="es-MX" sz="3200" dirty="0">
              <a:solidFill>
                <a:schemeClr val="dk1"/>
              </a:solidFill>
              <a:latin typeface="Calibri"/>
              <a:ea typeface="Calibri"/>
              <a:cs typeface="Calibri"/>
              <a:sym typeface="Calibri"/>
            </a:endParaRPr>
          </a:p>
          <a:p>
            <a:pPr lvl="0" algn="just"/>
            <a:r>
              <a:rPr lang="es-MX" sz="3200" dirty="0">
                <a:solidFill>
                  <a:schemeClr val="dk1"/>
                </a:solidFill>
                <a:latin typeface="Calibri"/>
                <a:ea typeface="Calibri"/>
                <a:cs typeface="Calibri"/>
                <a:sym typeface="Calibri"/>
              </a:rPr>
              <a:t>La optimización de modelos tridimensionales mediante la reducción de polígonos emerge como una estrategia esencial para mejorar el rendimiento general del juego, especialmente en entornos con recursos limitados.</a:t>
            </a:r>
          </a:p>
          <a:p>
            <a:pPr lvl="0" algn="just"/>
            <a:endParaRPr lang="es-MX" sz="3200" dirty="0">
              <a:solidFill>
                <a:schemeClr val="dk1"/>
              </a:solidFill>
              <a:latin typeface="Calibri"/>
              <a:ea typeface="Calibri"/>
              <a:cs typeface="Calibri"/>
              <a:sym typeface="Calibri"/>
            </a:endParaRPr>
          </a:p>
          <a:p>
            <a:pPr lvl="0" algn="just"/>
            <a:r>
              <a:rPr lang="es-MX" sz="3200" dirty="0">
                <a:solidFill>
                  <a:schemeClr val="dk1"/>
                </a:solidFill>
                <a:latin typeface="Calibri"/>
                <a:ea typeface="Calibri"/>
                <a:cs typeface="Calibri"/>
                <a:sym typeface="Calibri"/>
              </a:rPr>
              <a:t>La elección de texturas de menor resolución se presenta como una solución efectiva para reducir la carga en la GPU, permitiendo una experiencia de juego más fluida y eficiente.</a:t>
            </a:r>
          </a:p>
          <a:p>
            <a:pPr lvl="0" algn="just"/>
            <a:endParaRPr lang="es-MX" sz="3200" dirty="0">
              <a:solidFill>
                <a:schemeClr val="dk1"/>
              </a:solidFill>
              <a:latin typeface="Calibri"/>
              <a:ea typeface="Calibri"/>
              <a:cs typeface="Calibri"/>
              <a:sym typeface="Calibri"/>
            </a:endParaRPr>
          </a:p>
          <a:p>
            <a:pPr lvl="0" algn="just"/>
            <a:r>
              <a:rPr lang="es-MX" sz="3200" dirty="0">
                <a:solidFill>
                  <a:schemeClr val="dk1"/>
                </a:solidFill>
                <a:latin typeface="Calibri"/>
                <a:ea typeface="Calibri"/>
                <a:cs typeface="Calibri"/>
                <a:sym typeface="Calibri"/>
              </a:rPr>
              <a:t>Estos hallazgos proporcionan directrices valiosas para los desarrolladores de videojuegos, enfatizando la necesidad de equilibrar el detalle visual con la eficiencia de rendimiento para garantizar una experiencia óptima del usuario en diversas configuraciones de hardware.</a:t>
            </a:r>
            <a:endParaRPr sz="3200" dirty="0">
              <a:solidFill>
                <a:schemeClr val="dk1"/>
              </a:solidFill>
              <a:latin typeface="Calibri"/>
              <a:ea typeface="Calibri"/>
              <a:cs typeface="Calibri"/>
              <a:sym typeface="Calibri"/>
            </a:endParaRPr>
          </a:p>
        </p:txBody>
      </p:sp>
      <p:sp>
        <p:nvSpPr>
          <p:cNvPr id="53" name="Google Shape;53;p4"/>
          <p:cNvSpPr/>
          <p:nvPr/>
        </p:nvSpPr>
        <p:spPr>
          <a:xfrm>
            <a:off x="33467041" y="4800600"/>
            <a:ext cx="9144000" cy="685800"/>
          </a:xfrm>
          <a:prstGeom prst="rect">
            <a:avLst/>
          </a:prstGeom>
          <a:solidFill>
            <a:srgbClr val="3C7D90"/>
          </a:solidFill>
          <a:ln w="12700" cap="flat" cmpd="sng">
            <a:solidFill>
              <a:srgbClr val="3C7D90"/>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Conclusiones</a:t>
            </a:r>
            <a:endParaRPr lang="es-CO" dirty="0"/>
          </a:p>
        </p:txBody>
      </p:sp>
      <p:sp>
        <p:nvSpPr>
          <p:cNvPr id="57" name="Google Shape;57;p4"/>
          <p:cNvSpPr txBox="1"/>
          <p:nvPr/>
        </p:nvSpPr>
        <p:spPr>
          <a:xfrm>
            <a:off x="1280160" y="14173200"/>
            <a:ext cx="9144000" cy="13572900"/>
          </a:xfrm>
          <a:prstGeom prst="rect">
            <a:avLst/>
          </a:prstGeom>
          <a:solidFill>
            <a:schemeClr val="lt1"/>
          </a:solidFill>
          <a:ln w="12700" cap="flat" cmpd="sng">
            <a:solidFill>
              <a:srgbClr val="A0A01C"/>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MX" sz="3200" dirty="0">
                <a:solidFill>
                  <a:schemeClr val="dk1"/>
                </a:solidFill>
                <a:latin typeface="Calibri"/>
                <a:ea typeface="Calibri"/>
                <a:cs typeface="Calibri"/>
                <a:sym typeface="Calibri"/>
              </a:rPr>
              <a:t>El modelado de videojuegos, al ser una faceta esencial en el desarrollo de experiencias interactivas, amalgama habilidades artísticas, técnicas y matemáticas para lograr la representación tridimensional de objetos y personajes en el universo del juego. En este contexto, el presente trabajo se sumerge en un análisis detallado de tres técnicas preeminentes de modelado: el modelado poligonal, el modelado de superficies de Bézier y NURBS. Más allá de ser simples herramientas, estas técnicas representan enfoques distintos para la creación de entornos virtuales y personajes dentro de los videojuegos, cada uno con sus propias ventajas y desafíos.</a:t>
            </a:r>
          </a:p>
          <a:p>
            <a:pPr marL="0" marR="0" lvl="0" indent="0" algn="just" rtl="0">
              <a:spcBef>
                <a:spcPts val="0"/>
              </a:spcBef>
              <a:spcAft>
                <a:spcPts val="0"/>
              </a:spcAft>
              <a:buNone/>
            </a:pPr>
            <a:endParaRPr lang="es-MX"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MX" sz="3200" dirty="0">
                <a:solidFill>
                  <a:schemeClr val="dk1"/>
                </a:solidFill>
                <a:latin typeface="Calibri"/>
                <a:ea typeface="Calibri"/>
                <a:cs typeface="Calibri"/>
                <a:sym typeface="Calibri"/>
              </a:rPr>
              <a:t>La creciente complejidad de los videojuegos contemporáneos demanda un entendimiento profundo de las técnicas de modelado, ya que estas influyen directamente en el rendimiento y la calidad visual de la experiencia de juego. En este contexto, el análisis comparativo propuesto no solo busca desentrañar las particularidades de cada técnica, sino también ofrecer una perspectiva integral que enriquezca la comprensión y fomente aplicaciones futuras en el campo del modelado de videojuegos.</a:t>
            </a:r>
            <a:endParaRPr lang="es-CO" sz="3200" dirty="0">
              <a:solidFill>
                <a:schemeClr val="dk1"/>
              </a:solidFill>
              <a:latin typeface="Calibri"/>
              <a:ea typeface="Calibri"/>
              <a:cs typeface="Calibri"/>
              <a:sym typeface="Calibri"/>
            </a:endParaRPr>
          </a:p>
        </p:txBody>
      </p:sp>
      <p:sp>
        <p:nvSpPr>
          <p:cNvPr id="58" name="Google Shape;58;p4"/>
          <p:cNvSpPr/>
          <p:nvPr/>
        </p:nvSpPr>
        <p:spPr>
          <a:xfrm>
            <a:off x="11521440" y="13487400"/>
            <a:ext cx="20848320" cy="685800"/>
          </a:xfrm>
          <a:prstGeom prst="rect">
            <a:avLst/>
          </a:prstGeom>
          <a:solidFill>
            <a:srgbClr val="01B49E"/>
          </a:solidFill>
          <a:ln w="12700" cap="flat" cmpd="sng">
            <a:solidFill>
              <a:srgbClr val="01B49E"/>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Resultados</a:t>
            </a:r>
            <a:endParaRPr lang="es-CO" dirty="0"/>
          </a:p>
        </p:txBody>
      </p:sp>
      <p:sp>
        <p:nvSpPr>
          <p:cNvPr id="61" name="Google Shape;61;p4"/>
          <p:cNvSpPr txBox="1"/>
          <p:nvPr/>
        </p:nvSpPr>
        <p:spPr>
          <a:xfrm>
            <a:off x="22839373" y="11513095"/>
            <a:ext cx="3847800" cy="438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Figura</a:t>
            </a:r>
            <a:r>
              <a:rPr lang="en-US" sz="2400" b="1" dirty="0">
                <a:solidFill>
                  <a:schemeClr val="dk1"/>
                </a:solidFill>
                <a:latin typeface="Calibri"/>
                <a:ea typeface="Calibri"/>
                <a:cs typeface="Calibri"/>
                <a:sym typeface="Calibri"/>
              </a:rPr>
              <a:t> 1.</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Herramienta</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medir</a:t>
            </a:r>
            <a:endParaRPr dirty="0"/>
          </a:p>
        </p:txBody>
      </p:sp>
      <p:sp>
        <p:nvSpPr>
          <p:cNvPr id="62" name="Google Shape;62;p4"/>
          <p:cNvSpPr txBox="1"/>
          <p:nvPr/>
        </p:nvSpPr>
        <p:spPr>
          <a:xfrm>
            <a:off x="27716172" y="11513095"/>
            <a:ext cx="3847800" cy="438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Figura</a:t>
            </a:r>
            <a:r>
              <a:rPr lang="en-US" sz="2400" b="1" dirty="0">
                <a:solidFill>
                  <a:schemeClr val="dk1"/>
                </a:solidFill>
                <a:latin typeface="Calibri"/>
                <a:ea typeface="Calibri"/>
                <a:cs typeface="Calibri"/>
                <a:sym typeface="Calibri"/>
              </a:rPr>
              <a:t> 2.</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Interfaz</a:t>
            </a:r>
            <a:r>
              <a:rPr lang="en-US" sz="2400" dirty="0">
                <a:solidFill>
                  <a:schemeClr val="dk1"/>
                </a:solidFill>
                <a:latin typeface="Calibri"/>
                <a:ea typeface="Calibri"/>
                <a:cs typeface="Calibri"/>
                <a:sym typeface="Calibri"/>
              </a:rPr>
              <a:t> de OCAT</a:t>
            </a:r>
            <a:endParaRPr dirty="0"/>
          </a:p>
        </p:txBody>
      </p:sp>
      <p:sp>
        <p:nvSpPr>
          <p:cNvPr id="63" name="Google Shape;63;p4"/>
          <p:cNvSpPr txBox="1"/>
          <p:nvPr/>
        </p:nvSpPr>
        <p:spPr>
          <a:xfrm>
            <a:off x="11521439" y="22062216"/>
            <a:ext cx="4967257" cy="443889"/>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Gráfico</a:t>
            </a:r>
            <a:r>
              <a:rPr lang="en-US" sz="2400" b="1" dirty="0">
                <a:solidFill>
                  <a:schemeClr val="dk1"/>
                </a:solidFill>
                <a:latin typeface="Calibri"/>
                <a:ea typeface="Calibri"/>
                <a:cs typeface="Calibri"/>
                <a:sym typeface="Calibri"/>
              </a:rPr>
              <a:t> 1.</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Equipo</a:t>
            </a:r>
            <a:r>
              <a:rPr lang="en-US" sz="2400" dirty="0">
                <a:solidFill>
                  <a:schemeClr val="dk1"/>
                </a:solidFill>
                <a:latin typeface="Calibri"/>
                <a:ea typeface="Calibri"/>
                <a:cs typeface="Calibri"/>
                <a:sym typeface="Calibri"/>
              </a:rPr>
              <a:t> con </a:t>
            </a:r>
            <a:r>
              <a:rPr lang="en-US" sz="2400" dirty="0" err="1">
                <a:solidFill>
                  <a:schemeClr val="dk1"/>
                </a:solidFill>
                <a:latin typeface="Calibri"/>
                <a:ea typeface="Calibri"/>
                <a:cs typeface="Calibri"/>
                <a:sym typeface="Calibri"/>
              </a:rPr>
              <a:t>menor</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recurso</a:t>
            </a:r>
            <a:endParaRPr dirty="0"/>
          </a:p>
        </p:txBody>
      </p:sp>
      <p:sp>
        <p:nvSpPr>
          <p:cNvPr id="65" name="Google Shape;65;p4"/>
          <p:cNvSpPr txBox="1"/>
          <p:nvPr/>
        </p:nvSpPr>
        <p:spPr>
          <a:xfrm>
            <a:off x="22402800" y="22067525"/>
            <a:ext cx="5766900" cy="438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Gráfico</a:t>
            </a:r>
            <a:r>
              <a:rPr lang="en-US" sz="2400" b="1" dirty="0">
                <a:solidFill>
                  <a:schemeClr val="dk1"/>
                </a:solidFill>
                <a:latin typeface="Calibri"/>
                <a:ea typeface="Calibri"/>
                <a:cs typeface="Calibri"/>
                <a:sym typeface="Calibri"/>
              </a:rPr>
              <a:t> 2.</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Equipo</a:t>
            </a:r>
            <a:r>
              <a:rPr lang="en-US" sz="2400" dirty="0">
                <a:solidFill>
                  <a:schemeClr val="dk1"/>
                </a:solidFill>
                <a:latin typeface="Calibri"/>
                <a:ea typeface="Calibri"/>
                <a:cs typeface="Calibri"/>
                <a:sym typeface="Calibri"/>
              </a:rPr>
              <a:t> con mayor </a:t>
            </a:r>
            <a:r>
              <a:rPr lang="en-US" sz="2400" dirty="0" err="1">
                <a:solidFill>
                  <a:schemeClr val="dk1"/>
                </a:solidFill>
                <a:latin typeface="Calibri"/>
                <a:ea typeface="Calibri"/>
                <a:cs typeface="Calibri"/>
                <a:sym typeface="Calibri"/>
              </a:rPr>
              <a:t>recurso</a:t>
            </a:r>
            <a:endParaRPr dirty="0"/>
          </a:p>
        </p:txBody>
      </p:sp>
      <p:pic>
        <p:nvPicPr>
          <p:cNvPr id="68" name="Google Shape;68;p4"/>
          <p:cNvPicPr preferRelativeResize="0"/>
          <p:nvPr/>
        </p:nvPicPr>
        <p:blipFill rotWithShape="1">
          <a:blip r:embed="rId4">
            <a:alphaModFix/>
          </a:blip>
          <a:srcRect l="6772" t="14568" r="5845" b="10720"/>
          <a:stretch/>
        </p:blipFill>
        <p:spPr>
          <a:xfrm>
            <a:off x="35304670" y="708150"/>
            <a:ext cx="5766776" cy="2743200"/>
          </a:xfrm>
          <a:prstGeom prst="rect">
            <a:avLst/>
          </a:prstGeom>
          <a:noFill/>
          <a:ln>
            <a:noFill/>
          </a:ln>
        </p:spPr>
      </p:pic>
      <p:pic>
        <p:nvPicPr>
          <p:cNvPr id="69" name="Google Shape;69;p4"/>
          <p:cNvPicPr preferRelativeResize="0"/>
          <p:nvPr/>
        </p:nvPicPr>
        <p:blipFill>
          <a:blip r:embed="rId5"/>
          <a:stretch>
            <a:fillRect/>
          </a:stretch>
        </p:blipFill>
        <p:spPr>
          <a:xfrm>
            <a:off x="4667028" y="532901"/>
            <a:ext cx="2861691" cy="3018497"/>
          </a:xfrm>
          <a:prstGeom prst="rect">
            <a:avLst/>
          </a:prstGeom>
          <a:noFill/>
          <a:ln>
            <a:noFill/>
          </a:ln>
        </p:spPr>
      </p:pic>
      <p:pic>
        <p:nvPicPr>
          <p:cNvPr id="4" name="Imagen 3">
            <a:extLst>
              <a:ext uri="{FF2B5EF4-FFF2-40B4-BE49-F238E27FC236}">
                <a16:creationId xmlns:a16="http://schemas.microsoft.com/office/drawing/2014/main" id="{D58D55EB-2B90-8DB8-F3B6-490510CFF2D3}"/>
              </a:ext>
            </a:extLst>
          </p:cNvPr>
          <p:cNvPicPr>
            <a:picLocks noChangeAspect="1"/>
          </p:cNvPicPr>
          <p:nvPr/>
        </p:nvPicPr>
        <p:blipFill>
          <a:blip r:embed="rId6"/>
          <a:stretch>
            <a:fillRect/>
          </a:stretch>
        </p:blipFill>
        <p:spPr>
          <a:xfrm>
            <a:off x="11521441" y="22670426"/>
            <a:ext cx="10652760" cy="5075673"/>
          </a:xfrm>
          <a:prstGeom prst="rect">
            <a:avLst/>
          </a:prstGeom>
        </p:spPr>
      </p:pic>
      <p:pic>
        <p:nvPicPr>
          <p:cNvPr id="6" name="Imagen 5">
            <a:extLst>
              <a:ext uri="{FF2B5EF4-FFF2-40B4-BE49-F238E27FC236}">
                <a16:creationId xmlns:a16="http://schemas.microsoft.com/office/drawing/2014/main" id="{42A901E0-351E-0CF1-2E5F-0E8659BDC406}"/>
              </a:ext>
            </a:extLst>
          </p:cNvPr>
          <p:cNvPicPr>
            <a:picLocks noChangeAspect="1"/>
          </p:cNvPicPr>
          <p:nvPr/>
        </p:nvPicPr>
        <p:blipFill>
          <a:blip r:embed="rId7"/>
          <a:stretch>
            <a:fillRect/>
          </a:stretch>
        </p:blipFill>
        <p:spPr>
          <a:xfrm>
            <a:off x="22159008" y="23201224"/>
            <a:ext cx="10724595" cy="4544875"/>
          </a:xfrm>
          <a:prstGeom prst="rect">
            <a:avLst/>
          </a:prstGeom>
        </p:spPr>
      </p:pic>
      <p:pic>
        <p:nvPicPr>
          <p:cNvPr id="1026" name="Picture 2" descr="OCAT - AMD GPUOpen">
            <a:extLst>
              <a:ext uri="{FF2B5EF4-FFF2-40B4-BE49-F238E27FC236}">
                <a16:creationId xmlns:a16="http://schemas.microsoft.com/office/drawing/2014/main" id="{62A56D68-C1E2-E220-7015-3E06780D43B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24132" y="9368862"/>
            <a:ext cx="4343400" cy="2077589"/>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386E2905-35F2-6181-CD25-C3875214FAC3}"/>
              </a:ext>
            </a:extLst>
          </p:cNvPr>
          <p:cNvPicPr>
            <a:picLocks noChangeAspect="1"/>
          </p:cNvPicPr>
          <p:nvPr/>
        </p:nvPicPr>
        <p:blipFill>
          <a:blip r:embed="rId9"/>
          <a:stretch>
            <a:fillRect/>
          </a:stretch>
        </p:blipFill>
        <p:spPr>
          <a:xfrm>
            <a:off x="27203927" y="8367282"/>
            <a:ext cx="4872290" cy="3160102"/>
          </a:xfrm>
          <a:prstGeom prst="rect">
            <a:avLst/>
          </a:prstGeom>
        </p:spPr>
      </p:pic>
    </p:spTree>
  </p:cSld>
  <p:clrMapOvr>
    <a:masterClrMapping/>
  </p:clrMapOvr>
</p:sld>
</file>

<file path=ppt/theme/theme1.xml><?xml version="1.0" encoding="utf-8"?>
<a:theme xmlns:a="http://schemas.openxmlformats.org/drawingml/2006/main" name="Office Theme">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7228C2A1DD830841B81CFDEE76E36F01" ma:contentTypeVersion="8" ma:contentTypeDescription="Crear nuevo documento." ma:contentTypeScope="" ma:versionID="5b4db549523a0a29bdd783dcede98f20">
  <xsd:schema xmlns:xsd="http://www.w3.org/2001/XMLSchema" xmlns:xs="http://www.w3.org/2001/XMLSchema" xmlns:p="http://schemas.microsoft.com/office/2006/metadata/properties" xmlns:ns2="2d405435-45be-43e4-8998-645d85a018d9" targetNamespace="http://schemas.microsoft.com/office/2006/metadata/properties" ma:root="true" ma:fieldsID="46994ad050463fad6ab80e45ba309368" ns2:_="">
    <xsd:import namespace="2d405435-45be-43e4-8998-645d85a018d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405435-45be-43e4-8998-645d85a018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F0E178-1F1F-49D9-BA72-76510F1C1AB3}">
  <ds:schemaRefs>
    <ds:schemaRef ds:uri="http://schemas.microsoft.com/sharepoint/v3/contenttype/forms"/>
  </ds:schemaRefs>
</ds:datastoreItem>
</file>

<file path=customXml/itemProps2.xml><?xml version="1.0" encoding="utf-8"?>
<ds:datastoreItem xmlns:ds="http://schemas.openxmlformats.org/officeDocument/2006/customXml" ds:itemID="{4501F22B-80A4-4690-92F4-7702F86160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405435-45be-43e4-8998-645d85a018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97E41D-B09E-4D3D-82C8-D317E003E53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836</TotalTime>
  <Words>1058</Words>
  <Application>Microsoft Office PowerPoint</Application>
  <PresentationFormat>Personalizado</PresentationFormat>
  <Paragraphs>55</Paragraphs>
  <Slides>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Candara</vt:lpstr>
      <vt:lpstr>Office Theme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EISI</dc:creator>
  <cp:lastModifiedBy>Darien Andres Castañeda Agudelo</cp:lastModifiedBy>
  <cp:revision>13</cp:revision>
  <dcterms:modified xsi:type="dcterms:W3CDTF">2023-12-03T00:52:24Z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0x0101007228C2A1DD830841B81CFDEE76E36F01</vt:lpwstr>
  </property>
</Properties>
</file>