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258" r:id="rId3"/>
    <p:sldId id="259"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1" autoAdjust="0"/>
    <p:restoredTop sz="70192" autoAdjust="0"/>
  </p:normalViewPr>
  <p:slideViewPr>
    <p:cSldViewPr snapToGrid="0" snapToObjects="1">
      <p:cViewPr varScale="1">
        <p:scale>
          <a:sx n="63" d="100"/>
          <a:sy n="63" d="100"/>
        </p:scale>
        <p:origin x="-194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87CEA5-364C-1741-A338-118B0327B3E3}" type="datetimeFigureOut">
              <a:rPr lang="en-US" smtClean="0"/>
              <a:t>5/6/16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3E92-86AE-8B4F-9B47-59B0F346DE22}" type="slidenum">
              <a:rPr lang="en-US" smtClean="0"/>
              <a:t>‹#›</a:t>
            </a:fld>
            <a:endParaRPr lang="en-US"/>
          </a:p>
        </p:txBody>
      </p:sp>
    </p:spTree>
    <p:extLst>
      <p:ext uri="{BB962C8B-B14F-4D97-AF65-F5344CB8AC3E}">
        <p14:creationId xmlns:p14="http://schemas.microsoft.com/office/powerpoint/2010/main" val="7203785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Original:</a:t>
            </a:r>
            <a:r>
              <a:rPr lang="en-US" baseline="0" dirty="0" smtClean="0"/>
              <a:t> </a:t>
            </a:r>
          </a:p>
          <a:p>
            <a:endParaRPr lang="en-US" baseline="0" dirty="0" smtClean="0"/>
          </a:p>
          <a:p>
            <a:r>
              <a:rPr lang="en-US" baseline="0" dirty="0" smtClean="0"/>
              <a:t>Plot 1: hidden state using the original model </a:t>
            </a:r>
          </a:p>
          <a:p>
            <a:r>
              <a:rPr lang="en-US" baseline="0" dirty="0" smtClean="0"/>
              <a:t>since we use [close, open, high, low] as the observation, which are all stock price, the four hidden states are concentrate on the four level of price. It can not catch the increasing/decreasing trend.</a:t>
            </a:r>
          </a:p>
          <a:p>
            <a:r>
              <a:rPr lang="en-US" baseline="0" dirty="0" smtClean="0"/>
              <a:t>      And from the predict price in the plot below, we find that the predict price is always state, which is far from the real price. We think it is reasonable, if the hidden state does not change.</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Plot 2: </a:t>
            </a:r>
            <a:r>
              <a:rPr lang="en-US" baseline="0" dirty="0" smtClean="0"/>
              <a:t>So, we add the difference of close price into our model,  which will be negative when price decrease and positive when price increase. After adding difference, we could see that the blue state almost catch the whole process of decreasing. And the predict stock price looks pretty good.</a:t>
            </a:r>
          </a:p>
        </p:txBody>
      </p:sp>
      <p:sp>
        <p:nvSpPr>
          <p:cNvPr id="4" name="Slide Number Placeholder 3"/>
          <p:cNvSpPr>
            <a:spLocks noGrp="1"/>
          </p:cNvSpPr>
          <p:nvPr>
            <p:ph type="sldNum" sz="quarter" idx="10"/>
          </p:nvPr>
        </p:nvSpPr>
        <p:spPr/>
        <p:txBody>
          <a:bodyPr/>
          <a:lstStyle/>
          <a:p>
            <a:fld id="{519F3E92-86AE-8B4F-9B47-59B0F346DE22}" type="slidenum">
              <a:rPr lang="en-US" smtClean="0"/>
              <a:t>2</a:t>
            </a:fld>
            <a:endParaRPr lang="en-US"/>
          </a:p>
        </p:txBody>
      </p:sp>
    </p:spTree>
    <p:extLst>
      <p:ext uri="{BB962C8B-B14F-4D97-AF65-F5344CB8AC3E}">
        <p14:creationId xmlns:p14="http://schemas.microsoft.com/office/powerpoint/2010/main" val="50459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086508-0280-2D4B-B086-3DE4D01C6F1F}" type="datetimeFigureOut">
              <a:rPr lang="en-US" smtClean="0"/>
              <a:t>5/5/16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F22FE-30B0-474C-AE24-C39FDDF4FCE2}" type="slidenum">
              <a:rPr lang="en-US" smtClean="0"/>
              <a:t>‹#›</a:t>
            </a:fld>
            <a:endParaRPr lang="en-US"/>
          </a:p>
        </p:txBody>
      </p:sp>
    </p:spTree>
    <p:extLst>
      <p:ext uri="{BB962C8B-B14F-4D97-AF65-F5344CB8AC3E}">
        <p14:creationId xmlns:p14="http://schemas.microsoft.com/office/powerpoint/2010/main" val="2283815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086508-0280-2D4B-B086-3DE4D01C6F1F}" type="datetimeFigureOut">
              <a:rPr lang="en-US" smtClean="0"/>
              <a:t>5/5/16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F22FE-30B0-474C-AE24-C39FDDF4FCE2}" type="slidenum">
              <a:rPr lang="en-US" smtClean="0"/>
              <a:t>‹#›</a:t>
            </a:fld>
            <a:endParaRPr lang="en-US"/>
          </a:p>
        </p:txBody>
      </p:sp>
    </p:spTree>
    <p:extLst>
      <p:ext uri="{BB962C8B-B14F-4D97-AF65-F5344CB8AC3E}">
        <p14:creationId xmlns:p14="http://schemas.microsoft.com/office/powerpoint/2010/main" val="1814740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086508-0280-2D4B-B086-3DE4D01C6F1F}" type="datetimeFigureOut">
              <a:rPr lang="en-US" smtClean="0"/>
              <a:t>5/5/16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F22FE-30B0-474C-AE24-C39FDDF4FCE2}" type="slidenum">
              <a:rPr lang="en-US" smtClean="0"/>
              <a:t>‹#›</a:t>
            </a:fld>
            <a:endParaRPr lang="en-US"/>
          </a:p>
        </p:txBody>
      </p:sp>
    </p:spTree>
    <p:extLst>
      <p:ext uri="{BB962C8B-B14F-4D97-AF65-F5344CB8AC3E}">
        <p14:creationId xmlns:p14="http://schemas.microsoft.com/office/powerpoint/2010/main" val="1859326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086508-0280-2D4B-B086-3DE4D01C6F1F}" type="datetimeFigureOut">
              <a:rPr lang="en-US" smtClean="0"/>
              <a:t>5/5/16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F22FE-30B0-474C-AE24-C39FDDF4FCE2}" type="slidenum">
              <a:rPr lang="en-US" smtClean="0"/>
              <a:t>‹#›</a:t>
            </a:fld>
            <a:endParaRPr lang="en-US"/>
          </a:p>
        </p:txBody>
      </p:sp>
    </p:spTree>
    <p:extLst>
      <p:ext uri="{BB962C8B-B14F-4D97-AF65-F5344CB8AC3E}">
        <p14:creationId xmlns:p14="http://schemas.microsoft.com/office/powerpoint/2010/main" val="1758849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086508-0280-2D4B-B086-3DE4D01C6F1F}" type="datetimeFigureOut">
              <a:rPr lang="en-US" smtClean="0"/>
              <a:t>5/5/16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F22FE-30B0-474C-AE24-C39FDDF4FCE2}" type="slidenum">
              <a:rPr lang="en-US" smtClean="0"/>
              <a:t>‹#›</a:t>
            </a:fld>
            <a:endParaRPr lang="en-US"/>
          </a:p>
        </p:txBody>
      </p:sp>
    </p:spTree>
    <p:extLst>
      <p:ext uri="{BB962C8B-B14F-4D97-AF65-F5344CB8AC3E}">
        <p14:creationId xmlns:p14="http://schemas.microsoft.com/office/powerpoint/2010/main" val="3021674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086508-0280-2D4B-B086-3DE4D01C6F1F}" type="datetimeFigureOut">
              <a:rPr lang="en-US" smtClean="0"/>
              <a:t>5/5/16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1F22FE-30B0-474C-AE24-C39FDDF4FCE2}" type="slidenum">
              <a:rPr lang="en-US" smtClean="0"/>
              <a:t>‹#›</a:t>
            </a:fld>
            <a:endParaRPr lang="en-US"/>
          </a:p>
        </p:txBody>
      </p:sp>
    </p:spTree>
    <p:extLst>
      <p:ext uri="{BB962C8B-B14F-4D97-AF65-F5344CB8AC3E}">
        <p14:creationId xmlns:p14="http://schemas.microsoft.com/office/powerpoint/2010/main" val="2927288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086508-0280-2D4B-B086-3DE4D01C6F1F}" type="datetimeFigureOut">
              <a:rPr lang="en-US" smtClean="0"/>
              <a:t>5/5/16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1F22FE-30B0-474C-AE24-C39FDDF4FCE2}" type="slidenum">
              <a:rPr lang="en-US" smtClean="0"/>
              <a:t>‹#›</a:t>
            </a:fld>
            <a:endParaRPr lang="en-US"/>
          </a:p>
        </p:txBody>
      </p:sp>
    </p:spTree>
    <p:extLst>
      <p:ext uri="{BB962C8B-B14F-4D97-AF65-F5344CB8AC3E}">
        <p14:creationId xmlns:p14="http://schemas.microsoft.com/office/powerpoint/2010/main" val="2091284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086508-0280-2D4B-B086-3DE4D01C6F1F}" type="datetimeFigureOut">
              <a:rPr lang="en-US" smtClean="0"/>
              <a:t>5/5/16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1F22FE-30B0-474C-AE24-C39FDDF4FCE2}" type="slidenum">
              <a:rPr lang="en-US" smtClean="0"/>
              <a:t>‹#›</a:t>
            </a:fld>
            <a:endParaRPr lang="en-US"/>
          </a:p>
        </p:txBody>
      </p:sp>
    </p:spTree>
    <p:extLst>
      <p:ext uri="{BB962C8B-B14F-4D97-AF65-F5344CB8AC3E}">
        <p14:creationId xmlns:p14="http://schemas.microsoft.com/office/powerpoint/2010/main" val="1857647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086508-0280-2D4B-B086-3DE4D01C6F1F}" type="datetimeFigureOut">
              <a:rPr lang="en-US" smtClean="0"/>
              <a:t>5/5/16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1F22FE-30B0-474C-AE24-C39FDDF4FCE2}" type="slidenum">
              <a:rPr lang="en-US" smtClean="0"/>
              <a:t>‹#›</a:t>
            </a:fld>
            <a:endParaRPr lang="en-US"/>
          </a:p>
        </p:txBody>
      </p:sp>
    </p:spTree>
    <p:extLst>
      <p:ext uri="{BB962C8B-B14F-4D97-AF65-F5344CB8AC3E}">
        <p14:creationId xmlns:p14="http://schemas.microsoft.com/office/powerpoint/2010/main" val="3109486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086508-0280-2D4B-B086-3DE4D01C6F1F}" type="datetimeFigureOut">
              <a:rPr lang="en-US" smtClean="0"/>
              <a:t>5/5/16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1F22FE-30B0-474C-AE24-C39FDDF4FCE2}" type="slidenum">
              <a:rPr lang="en-US" smtClean="0"/>
              <a:t>‹#›</a:t>
            </a:fld>
            <a:endParaRPr lang="en-US"/>
          </a:p>
        </p:txBody>
      </p:sp>
    </p:spTree>
    <p:extLst>
      <p:ext uri="{BB962C8B-B14F-4D97-AF65-F5344CB8AC3E}">
        <p14:creationId xmlns:p14="http://schemas.microsoft.com/office/powerpoint/2010/main" val="314897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086508-0280-2D4B-B086-3DE4D01C6F1F}" type="datetimeFigureOut">
              <a:rPr lang="en-US" smtClean="0"/>
              <a:t>5/5/16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1F22FE-30B0-474C-AE24-C39FDDF4FCE2}" type="slidenum">
              <a:rPr lang="en-US" smtClean="0"/>
              <a:t>‹#›</a:t>
            </a:fld>
            <a:endParaRPr lang="en-US"/>
          </a:p>
        </p:txBody>
      </p:sp>
    </p:spTree>
    <p:extLst>
      <p:ext uri="{BB962C8B-B14F-4D97-AF65-F5344CB8AC3E}">
        <p14:creationId xmlns:p14="http://schemas.microsoft.com/office/powerpoint/2010/main" val="19857082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086508-0280-2D4B-B086-3DE4D01C6F1F}" type="datetimeFigureOut">
              <a:rPr lang="en-US" smtClean="0"/>
              <a:t>5/5/16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1F22FE-30B0-474C-AE24-C39FDDF4FCE2}" type="slidenum">
              <a:rPr lang="en-US" smtClean="0"/>
              <a:t>‹#›</a:t>
            </a:fld>
            <a:endParaRPr lang="en-US"/>
          </a:p>
        </p:txBody>
      </p:sp>
    </p:spTree>
    <p:extLst>
      <p:ext uri="{BB962C8B-B14F-4D97-AF65-F5344CB8AC3E}">
        <p14:creationId xmlns:p14="http://schemas.microsoft.com/office/powerpoint/2010/main" val="1320125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HMM Part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90083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cintosh HD:Users:sheliaxin:Desktop:Screen Shot 2016-05-05 at 11.26.32 PM.png"/>
          <p:cNvPicPr/>
          <p:nvPr/>
        </p:nvPicPr>
        <p:blipFill>
          <a:blip r:embed="rId3">
            <a:extLst>
              <a:ext uri="{28A0092B-C50C-407E-A947-70E740481C1C}">
                <a14:useLocalDpi xmlns:a14="http://schemas.microsoft.com/office/drawing/2010/main" val="0"/>
              </a:ext>
            </a:extLst>
          </a:blip>
          <a:srcRect/>
          <a:stretch>
            <a:fillRect/>
          </a:stretch>
        </p:blipFill>
        <p:spPr bwMode="auto">
          <a:xfrm>
            <a:off x="285832" y="1326485"/>
            <a:ext cx="4283075" cy="1703917"/>
          </a:xfrm>
          <a:prstGeom prst="rect">
            <a:avLst/>
          </a:prstGeom>
          <a:noFill/>
          <a:ln>
            <a:noFill/>
          </a:ln>
        </p:spPr>
      </p:pic>
      <p:pic>
        <p:nvPicPr>
          <p:cNvPr id="3" name="Picture 2" descr="Macintosh HD:Users:sheliaxin:Desktop:Screen Shot 2016-05-05 at 11.26.46 PM.png"/>
          <p:cNvPicPr/>
          <p:nvPr/>
        </p:nvPicPr>
        <p:blipFill>
          <a:blip r:embed="rId4">
            <a:extLst>
              <a:ext uri="{28A0092B-C50C-407E-A947-70E740481C1C}">
                <a14:useLocalDpi xmlns:a14="http://schemas.microsoft.com/office/drawing/2010/main" val="0"/>
              </a:ext>
            </a:extLst>
          </a:blip>
          <a:srcRect/>
          <a:stretch>
            <a:fillRect/>
          </a:stretch>
        </p:blipFill>
        <p:spPr bwMode="auto">
          <a:xfrm>
            <a:off x="4714874" y="1374408"/>
            <a:ext cx="4283075" cy="1655994"/>
          </a:xfrm>
          <a:prstGeom prst="rect">
            <a:avLst/>
          </a:prstGeom>
          <a:noFill/>
          <a:ln>
            <a:noFill/>
          </a:ln>
        </p:spPr>
      </p:pic>
      <p:pic>
        <p:nvPicPr>
          <p:cNvPr id="4" name="Picture 3" descr="Macintosh HD:Users:sheliaxin:Desktop:Screen Shot 2016-05-05 at 11.35.33 PM.png"/>
          <p:cNvPicPr/>
          <p:nvPr/>
        </p:nvPicPr>
        <p:blipFill rotWithShape="1">
          <a:blip r:embed="rId5">
            <a:extLst>
              <a:ext uri="{28A0092B-C50C-407E-A947-70E740481C1C}">
                <a14:useLocalDpi xmlns:a14="http://schemas.microsoft.com/office/drawing/2010/main" val="0"/>
              </a:ext>
            </a:extLst>
          </a:blip>
          <a:srcRect l="4898"/>
          <a:stretch/>
        </p:blipFill>
        <p:spPr bwMode="auto">
          <a:xfrm>
            <a:off x="164942" y="3030402"/>
            <a:ext cx="4483955" cy="3613150"/>
          </a:xfrm>
          <a:prstGeom prst="rect">
            <a:avLst/>
          </a:prstGeom>
          <a:noFill/>
          <a:ln>
            <a:noFill/>
          </a:ln>
        </p:spPr>
      </p:pic>
      <p:pic>
        <p:nvPicPr>
          <p:cNvPr id="5" name="Picture 4" descr="Macintosh HD:Users:sheliaxin:Desktop:Screen Shot 2016-05-05 at 11.35.44 PM.png"/>
          <p:cNvPicPr/>
          <p:nvPr/>
        </p:nvPicPr>
        <p:blipFill rotWithShape="1">
          <a:blip r:embed="rId6">
            <a:extLst>
              <a:ext uri="{28A0092B-C50C-407E-A947-70E740481C1C}">
                <a14:useLocalDpi xmlns:a14="http://schemas.microsoft.com/office/drawing/2010/main" val="0"/>
              </a:ext>
            </a:extLst>
          </a:blip>
          <a:srcRect l="2965"/>
          <a:stretch/>
        </p:blipFill>
        <p:spPr bwMode="auto">
          <a:xfrm>
            <a:off x="4568907" y="3030402"/>
            <a:ext cx="4575093" cy="3613150"/>
          </a:xfrm>
          <a:prstGeom prst="rect">
            <a:avLst/>
          </a:prstGeom>
          <a:noFill/>
          <a:ln>
            <a:noFill/>
          </a:ln>
        </p:spPr>
      </p:pic>
      <p:sp>
        <p:nvSpPr>
          <p:cNvPr id="6" name="Title 5"/>
          <p:cNvSpPr>
            <a:spLocks noGrp="1"/>
          </p:cNvSpPr>
          <p:nvPr>
            <p:ph type="title"/>
          </p:nvPr>
        </p:nvSpPr>
        <p:spPr>
          <a:xfrm>
            <a:off x="457200" y="76698"/>
            <a:ext cx="8229600" cy="797569"/>
          </a:xfrm>
        </p:spPr>
        <p:txBody>
          <a:bodyPr>
            <a:normAutofit/>
          </a:bodyPr>
          <a:lstStyle/>
          <a:p>
            <a:r>
              <a:rPr lang="en-US" sz="4000" dirty="0" smtClean="0"/>
              <a:t>Model Comparison – Amazon</a:t>
            </a:r>
            <a:endParaRPr lang="en-US" sz="4000" dirty="0"/>
          </a:p>
        </p:txBody>
      </p:sp>
      <p:sp>
        <p:nvSpPr>
          <p:cNvPr id="7" name="TextBox 6"/>
          <p:cNvSpPr txBox="1"/>
          <p:nvPr/>
        </p:nvSpPr>
        <p:spPr>
          <a:xfrm>
            <a:off x="1467989" y="912743"/>
            <a:ext cx="2042146" cy="461665"/>
          </a:xfrm>
          <a:prstGeom prst="rect">
            <a:avLst/>
          </a:prstGeom>
          <a:noFill/>
        </p:spPr>
        <p:txBody>
          <a:bodyPr wrap="none" rtlCol="0">
            <a:spAutoFit/>
          </a:bodyPr>
          <a:lstStyle/>
          <a:p>
            <a:r>
              <a:rPr lang="en-US" sz="2400" dirty="0" smtClean="0"/>
              <a:t>Original Model</a:t>
            </a:r>
            <a:endParaRPr lang="en-US" sz="2400" dirty="0"/>
          </a:p>
        </p:txBody>
      </p:sp>
      <p:sp>
        <p:nvSpPr>
          <p:cNvPr id="8" name="TextBox 7"/>
          <p:cNvSpPr txBox="1"/>
          <p:nvPr/>
        </p:nvSpPr>
        <p:spPr>
          <a:xfrm>
            <a:off x="5546019" y="912743"/>
            <a:ext cx="2751475" cy="461665"/>
          </a:xfrm>
          <a:prstGeom prst="rect">
            <a:avLst/>
          </a:prstGeom>
          <a:noFill/>
        </p:spPr>
        <p:txBody>
          <a:bodyPr wrap="none" rtlCol="0">
            <a:spAutoFit/>
          </a:bodyPr>
          <a:lstStyle/>
          <a:p>
            <a:r>
              <a:rPr lang="en-US" sz="2400" dirty="0" smtClean="0"/>
              <a:t>After Add Difference</a:t>
            </a:r>
            <a:endParaRPr lang="en-US" sz="2400" dirty="0"/>
          </a:p>
        </p:txBody>
      </p:sp>
    </p:spTree>
    <p:extLst>
      <p:ext uri="{BB962C8B-B14F-4D97-AF65-F5344CB8AC3E}">
        <p14:creationId xmlns:p14="http://schemas.microsoft.com/office/powerpoint/2010/main" val="2813216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cintosh HD:Users:sheliaxin:Desktop:Screen Shot 2016-05-05 at 11.54.54 PM.png"/>
          <p:cNvPicPr/>
          <p:nvPr/>
        </p:nvPicPr>
        <p:blipFill>
          <a:blip r:embed="rId2">
            <a:extLst>
              <a:ext uri="{28A0092B-C50C-407E-A947-70E740481C1C}">
                <a14:useLocalDpi xmlns:a14="http://schemas.microsoft.com/office/drawing/2010/main" val="0"/>
              </a:ext>
            </a:extLst>
          </a:blip>
          <a:srcRect/>
          <a:stretch>
            <a:fillRect/>
          </a:stretch>
        </p:blipFill>
        <p:spPr bwMode="auto">
          <a:xfrm>
            <a:off x="2205078" y="3779123"/>
            <a:ext cx="6042050" cy="2009140"/>
          </a:xfrm>
          <a:prstGeom prst="rect">
            <a:avLst/>
          </a:prstGeom>
          <a:noFill/>
          <a:ln>
            <a:noFill/>
          </a:ln>
        </p:spPr>
      </p:pic>
      <p:sp>
        <p:nvSpPr>
          <p:cNvPr id="5" name="Content Placeholder 4"/>
          <p:cNvSpPr>
            <a:spLocks noGrp="1"/>
          </p:cNvSpPr>
          <p:nvPr>
            <p:ph idx="1"/>
          </p:nvPr>
        </p:nvSpPr>
        <p:spPr>
          <a:xfrm>
            <a:off x="457200" y="630253"/>
            <a:ext cx="8229600" cy="5697280"/>
          </a:xfrm>
        </p:spPr>
        <p:txBody>
          <a:bodyPr/>
          <a:lstStyle/>
          <a:p>
            <a:r>
              <a:rPr lang="en-US" dirty="0" smtClean="0"/>
              <a:t>Conclusion:</a:t>
            </a:r>
          </a:p>
          <a:p>
            <a:endParaRPr lang="en-US" dirty="0"/>
          </a:p>
          <a:p>
            <a:endParaRPr lang="en-US" dirty="0" smtClean="0"/>
          </a:p>
          <a:p>
            <a:pPr marL="0" indent="0">
              <a:buNone/>
            </a:pPr>
            <a:endParaRPr lang="en-US" dirty="0" smtClean="0"/>
          </a:p>
          <a:p>
            <a:r>
              <a:rPr lang="en-US" dirty="0" smtClean="0"/>
              <a:t>Discussion:</a:t>
            </a:r>
          </a:p>
          <a:p>
            <a:pPr marL="0" indent="0">
              <a:buNone/>
            </a:pPr>
            <a:r>
              <a:rPr lang="en-US" dirty="0" smtClean="0"/>
              <a:t>    </a:t>
            </a:r>
            <a:r>
              <a:rPr lang="en-US" sz="2800" dirty="0" smtClean="0"/>
              <a:t>LinkedIn:</a:t>
            </a:r>
            <a:endParaRPr lang="en-US" dirty="0"/>
          </a:p>
        </p:txBody>
      </p:sp>
      <p:cxnSp>
        <p:nvCxnSpPr>
          <p:cNvPr id="7" name="Straight Arrow Connector 6"/>
          <p:cNvCxnSpPr/>
          <p:nvPr/>
        </p:nvCxnSpPr>
        <p:spPr>
          <a:xfrm flipH="1">
            <a:off x="6597703" y="4638544"/>
            <a:ext cx="247414" cy="4453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597703" y="3992213"/>
            <a:ext cx="2171538" cy="646331"/>
          </a:xfrm>
          <a:prstGeom prst="rect">
            <a:avLst/>
          </a:prstGeom>
          <a:noFill/>
        </p:spPr>
        <p:txBody>
          <a:bodyPr wrap="none" rtlCol="0">
            <a:spAutoFit/>
          </a:bodyPr>
          <a:lstStyle/>
          <a:p>
            <a:r>
              <a:rPr lang="en-US" dirty="0" smtClean="0">
                <a:solidFill>
                  <a:srgbClr val="FF0000"/>
                </a:solidFill>
              </a:rPr>
              <a:t>State with one point!</a:t>
            </a:r>
          </a:p>
          <a:p>
            <a:r>
              <a:rPr lang="en-US" dirty="0" smtClean="0">
                <a:solidFill>
                  <a:srgbClr val="FF0000"/>
                </a:solidFill>
              </a:rPr>
              <a:t>(has a huge variance)  </a:t>
            </a:r>
            <a:endParaRPr lang="en-US" dirty="0">
              <a:solidFill>
                <a:srgbClr val="FF0000"/>
              </a:solidFill>
            </a:endParaRPr>
          </a:p>
        </p:txBody>
      </p:sp>
    </p:spTree>
    <p:extLst>
      <p:ext uri="{BB962C8B-B14F-4D97-AF65-F5344CB8AC3E}">
        <p14:creationId xmlns:p14="http://schemas.microsoft.com/office/powerpoint/2010/main" val="39769256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45</TotalTime>
  <Words>186</Words>
  <Application>Microsoft Macintosh PowerPoint</Application>
  <PresentationFormat>On-screen Show (4:3)</PresentationFormat>
  <Paragraphs>20</Paragraphs>
  <Slides>3</Slides>
  <Notes>1</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HMM Part</vt:lpstr>
      <vt:lpstr>Model Comparison – Amazon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Shelia Xin</dc:creator>
  <cp:lastModifiedBy>Shelia Xin</cp:lastModifiedBy>
  <cp:revision>6</cp:revision>
  <dcterms:created xsi:type="dcterms:W3CDTF">2016-05-06T03:40:24Z</dcterms:created>
  <dcterms:modified xsi:type="dcterms:W3CDTF">2016-05-06T04:26:21Z</dcterms:modified>
</cp:coreProperties>
</file>