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Financeiro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882080" y="2825640"/>
            <a:ext cx="124992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40" name="Group 3"/>
          <p:cNvGrpSpPr/>
          <p:nvPr/>
        </p:nvGrpSpPr>
        <p:grpSpPr>
          <a:xfrm>
            <a:off x="454320" y="3286800"/>
            <a:ext cx="821160" cy="829440"/>
            <a:chOff x="454320" y="3286800"/>
            <a:chExt cx="821160" cy="829440"/>
          </a:xfrm>
        </p:grpSpPr>
        <p:grpSp>
          <p:nvGrpSpPr>
            <p:cNvPr id="41" name="Group 4"/>
            <p:cNvGrpSpPr/>
            <p:nvPr/>
          </p:nvGrpSpPr>
          <p:grpSpPr>
            <a:xfrm>
              <a:off x="709920" y="3286800"/>
              <a:ext cx="309960" cy="587880"/>
              <a:chOff x="709920" y="3286800"/>
              <a:chExt cx="309960" cy="587880"/>
            </a:xfrm>
          </p:grpSpPr>
          <p:sp>
            <p:nvSpPr>
              <p:cNvPr id="42" name="CustomShape 5"/>
              <p:cNvSpPr/>
              <p:nvPr/>
            </p:nvSpPr>
            <p:spPr>
              <a:xfrm>
                <a:off x="771840" y="328680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" name="CustomShape 6"/>
              <p:cNvSpPr/>
              <p:nvPr/>
            </p:nvSpPr>
            <p:spPr>
              <a:xfrm flipH="1">
                <a:off x="864360" y="348300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7"/>
              <p:cNvSpPr/>
              <p:nvPr/>
            </p:nvSpPr>
            <p:spPr>
              <a:xfrm>
                <a:off x="728280" y="357120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" name="CustomShape 8"/>
              <p:cNvSpPr/>
              <p:nvPr/>
            </p:nvSpPr>
            <p:spPr>
              <a:xfrm flipH="1">
                <a:off x="709560" y="36856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" name="CustomShape 9"/>
              <p:cNvSpPr/>
              <p:nvPr/>
            </p:nvSpPr>
            <p:spPr>
              <a:xfrm rot="10800000">
                <a:off x="866880" y="368712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" name="CustomShape 10"/>
            <p:cNvSpPr/>
            <p:nvPr/>
          </p:nvSpPr>
          <p:spPr>
            <a:xfrm>
              <a:off x="454320" y="3774600"/>
              <a:ext cx="82116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grpSp>
        <p:nvGrpSpPr>
          <p:cNvPr id="48" name="Group 11"/>
          <p:cNvGrpSpPr/>
          <p:nvPr/>
        </p:nvGrpSpPr>
        <p:grpSpPr>
          <a:xfrm>
            <a:off x="354960" y="1497600"/>
            <a:ext cx="1019880" cy="829080"/>
            <a:chOff x="354960" y="1497600"/>
            <a:chExt cx="1019880" cy="829080"/>
          </a:xfrm>
        </p:grpSpPr>
        <p:grpSp>
          <p:nvGrpSpPr>
            <p:cNvPr id="49" name="Group 12"/>
            <p:cNvGrpSpPr/>
            <p:nvPr/>
          </p:nvGrpSpPr>
          <p:grpSpPr>
            <a:xfrm>
              <a:off x="708120" y="1497600"/>
              <a:ext cx="309960" cy="587880"/>
              <a:chOff x="708120" y="1497600"/>
              <a:chExt cx="309960" cy="587880"/>
            </a:xfrm>
          </p:grpSpPr>
          <p:sp>
            <p:nvSpPr>
              <p:cNvPr id="50" name="CustomShape 13"/>
              <p:cNvSpPr/>
              <p:nvPr/>
            </p:nvSpPr>
            <p:spPr>
              <a:xfrm>
                <a:off x="770040" y="149760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14"/>
              <p:cNvSpPr/>
              <p:nvPr/>
            </p:nvSpPr>
            <p:spPr>
              <a:xfrm flipH="1">
                <a:off x="862560" y="169344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CustomShape 15"/>
              <p:cNvSpPr/>
              <p:nvPr/>
            </p:nvSpPr>
            <p:spPr>
              <a:xfrm>
                <a:off x="726480" y="178164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16"/>
              <p:cNvSpPr/>
              <p:nvPr/>
            </p:nvSpPr>
            <p:spPr>
              <a:xfrm flipH="1">
                <a:off x="707760" y="189612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17"/>
              <p:cNvSpPr/>
              <p:nvPr/>
            </p:nvSpPr>
            <p:spPr>
              <a:xfrm rot="10800000">
                <a:off x="865080" y="189792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" name="CustomShape 18"/>
            <p:cNvSpPr/>
            <p:nvPr/>
          </p:nvSpPr>
          <p:spPr>
            <a:xfrm>
              <a:off x="354960" y="198504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56" name="CustomShape 19"/>
          <p:cNvSpPr/>
          <p:nvPr/>
        </p:nvSpPr>
        <p:spPr>
          <a:xfrm>
            <a:off x="1375920" y="2156760"/>
            <a:ext cx="1130400" cy="6674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 flipV="1">
            <a:off x="1276920" y="3354120"/>
            <a:ext cx="1229760" cy="587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1"/>
          <p:cNvSpPr/>
          <p:nvPr/>
        </p:nvSpPr>
        <p:spPr>
          <a:xfrm>
            <a:off x="2170800" y="1516680"/>
            <a:ext cx="3032640" cy="111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Controle do fluxo de caixa.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e pagamento das contas a pagar.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e pagamento das contas a receber.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2170800" y="3547080"/>
            <a:ext cx="3032640" cy="8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Planejamento Financeiro do local.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da folha de pagamento dos funcionários do estabelecimento.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e pagamento de todos os impostos do estabelecimento.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7924680" y="4591800"/>
            <a:ext cx="115812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Controle dos produtos perecíveis.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242" name="Group 3"/>
          <p:cNvGrpSpPr/>
          <p:nvPr/>
        </p:nvGrpSpPr>
        <p:grpSpPr>
          <a:xfrm>
            <a:off x="1423080" y="1888560"/>
            <a:ext cx="1134000" cy="829440"/>
            <a:chOff x="1423080" y="1888560"/>
            <a:chExt cx="1134000" cy="829440"/>
          </a:xfrm>
        </p:grpSpPr>
        <p:grpSp>
          <p:nvGrpSpPr>
            <p:cNvPr id="243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244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9" name="CustomShape 10"/>
            <p:cNvSpPr/>
            <p:nvPr/>
          </p:nvSpPr>
          <p:spPr>
            <a:xfrm>
              <a:off x="1423080" y="2376360"/>
              <a:ext cx="113400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50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2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4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5"/>
          <p:cNvSpPr/>
          <p:nvPr/>
        </p:nvSpPr>
        <p:spPr>
          <a:xfrm>
            <a:off x="4807800" y="3266640"/>
            <a:ext cx="226224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Verificar periodicamente o estado dos produtos perecíveis.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55" name="CustomShape 16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Controle do estoque.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258" name="Group 3"/>
          <p:cNvGrpSpPr/>
          <p:nvPr/>
        </p:nvGrpSpPr>
        <p:grpSpPr>
          <a:xfrm>
            <a:off x="1423080" y="1888560"/>
            <a:ext cx="1134000" cy="829440"/>
            <a:chOff x="1423080" y="1888560"/>
            <a:chExt cx="1134000" cy="829440"/>
          </a:xfrm>
        </p:grpSpPr>
        <p:grpSp>
          <p:nvGrpSpPr>
            <p:cNvPr id="259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260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5" name="CustomShape 10"/>
            <p:cNvSpPr/>
            <p:nvPr/>
          </p:nvSpPr>
          <p:spPr>
            <a:xfrm>
              <a:off x="1423080" y="2376360"/>
              <a:ext cx="113400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66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68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4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5"/>
          <p:cNvSpPr/>
          <p:nvPr/>
        </p:nvSpPr>
        <p:spPr>
          <a:xfrm>
            <a:off x="4807800" y="3266640"/>
            <a:ext cx="226224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Verifica os itens em falta, com quantidade baixa ou alta.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71" name="CustomShape 16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Relatório sobre o estoque.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274" name="Group 3"/>
          <p:cNvGrpSpPr/>
          <p:nvPr/>
        </p:nvGrpSpPr>
        <p:grpSpPr>
          <a:xfrm>
            <a:off x="1423080" y="1888560"/>
            <a:ext cx="1134000" cy="829440"/>
            <a:chOff x="1423080" y="1888560"/>
            <a:chExt cx="1134000" cy="829440"/>
          </a:xfrm>
        </p:grpSpPr>
        <p:grpSp>
          <p:nvGrpSpPr>
            <p:cNvPr id="275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276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1" name="CustomShape 10"/>
            <p:cNvSpPr/>
            <p:nvPr/>
          </p:nvSpPr>
          <p:spPr>
            <a:xfrm>
              <a:off x="1423080" y="2376360"/>
              <a:ext cx="113400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82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4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14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15"/>
          <p:cNvSpPr/>
          <p:nvPr/>
        </p:nvSpPr>
        <p:spPr>
          <a:xfrm>
            <a:off x="4807800" y="3266640"/>
            <a:ext cx="226224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Gerar o relatório sobre os status dos produtos.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87" name="CustomShape 16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Abastecimento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290" name="Group 3"/>
          <p:cNvGrpSpPr/>
          <p:nvPr/>
        </p:nvGrpSpPr>
        <p:grpSpPr>
          <a:xfrm>
            <a:off x="1423080" y="1888560"/>
            <a:ext cx="1134000" cy="829440"/>
            <a:chOff x="1423080" y="1888560"/>
            <a:chExt cx="1134000" cy="829440"/>
          </a:xfrm>
        </p:grpSpPr>
        <p:grpSp>
          <p:nvGrpSpPr>
            <p:cNvPr id="291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292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7" name="CustomShape 10"/>
            <p:cNvSpPr/>
            <p:nvPr/>
          </p:nvSpPr>
          <p:spPr>
            <a:xfrm>
              <a:off x="1423080" y="2376360"/>
              <a:ext cx="113400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98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0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14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5"/>
          <p:cNvSpPr/>
          <p:nvPr/>
        </p:nvSpPr>
        <p:spPr>
          <a:xfrm>
            <a:off x="4807800" y="3266640"/>
            <a:ext cx="226224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Abastecer o estoque com os produtos recebidos.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03" name="CustomShape 16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Atualizar o valor dos produtos.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306" name="Group 3"/>
          <p:cNvGrpSpPr/>
          <p:nvPr/>
        </p:nvGrpSpPr>
        <p:grpSpPr>
          <a:xfrm>
            <a:off x="1423080" y="1888560"/>
            <a:ext cx="1134000" cy="829440"/>
            <a:chOff x="1423080" y="1888560"/>
            <a:chExt cx="1134000" cy="829440"/>
          </a:xfrm>
        </p:grpSpPr>
        <p:grpSp>
          <p:nvGrpSpPr>
            <p:cNvPr id="307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308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3" name="CustomShape 10"/>
            <p:cNvSpPr/>
            <p:nvPr/>
          </p:nvSpPr>
          <p:spPr>
            <a:xfrm>
              <a:off x="1423080" y="2376360"/>
              <a:ext cx="113400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314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16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14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5"/>
          <p:cNvSpPr/>
          <p:nvPr/>
        </p:nvSpPr>
        <p:spPr>
          <a:xfrm>
            <a:off x="4807800" y="3266640"/>
            <a:ext cx="246384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Atualizar o valor dos produtos.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19" name="CustomShape 16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Compras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1882080" y="2825640"/>
            <a:ext cx="124992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Compras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322" name="Group 3"/>
          <p:cNvGrpSpPr/>
          <p:nvPr/>
        </p:nvGrpSpPr>
        <p:grpSpPr>
          <a:xfrm>
            <a:off x="354960" y="1497600"/>
            <a:ext cx="1019880" cy="829080"/>
            <a:chOff x="354960" y="1497600"/>
            <a:chExt cx="1019880" cy="829080"/>
          </a:xfrm>
        </p:grpSpPr>
        <p:grpSp>
          <p:nvGrpSpPr>
            <p:cNvPr id="323" name="Group 4"/>
            <p:cNvGrpSpPr/>
            <p:nvPr/>
          </p:nvGrpSpPr>
          <p:grpSpPr>
            <a:xfrm>
              <a:off x="708120" y="1497600"/>
              <a:ext cx="309960" cy="587880"/>
              <a:chOff x="708120" y="1497600"/>
              <a:chExt cx="309960" cy="587880"/>
            </a:xfrm>
          </p:grpSpPr>
          <p:sp>
            <p:nvSpPr>
              <p:cNvPr id="324" name="CustomShape 5"/>
              <p:cNvSpPr/>
              <p:nvPr/>
            </p:nvSpPr>
            <p:spPr>
              <a:xfrm>
                <a:off x="770040" y="149760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CustomShape 6"/>
              <p:cNvSpPr/>
              <p:nvPr/>
            </p:nvSpPr>
            <p:spPr>
              <a:xfrm flipH="1">
                <a:off x="862560" y="169344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CustomShape 7"/>
              <p:cNvSpPr/>
              <p:nvPr/>
            </p:nvSpPr>
            <p:spPr>
              <a:xfrm>
                <a:off x="726480" y="178164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8"/>
              <p:cNvSpPr/>
              <p:nvPr/>
            </p:nvSpPr>
            <p:spPr>
              <a:xfrm flipH="1">
                <a:off x="707760" y="189612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9"/>
              <p:cNvSpPr/>
              <p:nvPr/>
            </p:nvSpPr>
            <p:spPr>
              <a:xfrm rot="10800000">
                <a:off x="865080" y="189792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CustomShape 10"/>
            <p:cNvSpPr/>
            <p:nvPr/>
          </p:nvSpPr>
          <p:spPr>
            <a:xfrm>
              <a:off x="354960" y="198504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330" name="CustomShape 11"/>
          <p:cNvSpPr/>
          <p:nvPr/>
        </p:nvSpPr>
        <p:spPr>
          <a:xfrm>
            <a:off x="1375920" y="2156760"/>
            <a:ext cx="1130400" cy="6674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2"/>
          <p:cNvSpPr/>
          <p:nvPr/>
        </p:nvSpPr>
        <p:spPr>
          <a:xfrm>
            <a:off x="2170800" y="1568160"/>
            <a:ext cx="3032640" cy="8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Orçamento de mercadorias.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Compra de mercadorias.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Devolução de mercadorias com avarias.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332" name="CustomShape 13"/>
          <p:cNvSpPr/>
          <p:nvPr/>
        </p:nvSpPr>
        <p:spPr>
          <a:xfrm>
            <a:off x="7924680" y="4591800"/>
            <a:ext cx="115812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Orçamento de mercadoria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335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336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337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2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343" name="CustomShape 11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44" name="CustomShape 12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3"/>
          <p:cNvSpPr/>
          <p:nvPr/>
        </p:nvSpPr>
        <p:spPr>
          <a:xfrm flipH="1" rot="16200000">
            <a:off x="3880080" y="2604600"/>
            <a:ext cx="1160640" cy="6919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14"/>
          <p:cNvSpPr/>
          <p:nvPr/>
        </p:nvSpPr>
        <p:spPr>
          <a:xfrm>
            <a:off x="4807800" y="3266640"/>
            <a:ext cx="2372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orçamento das compras a serem feitas e definir o local com melhores benefícios.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47" name="CustomShape 15"/>
          <p:cNvSpPr/>
          <p:nvPr/>
        </p:nvSpPr>
        <p:spPr>
          <a:xfrm>
            <a:off x="3564360" y="1838880"/>
            <a:ext cx="10983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48" name="CustomShape 16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Compra de mercadorias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351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352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353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8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359" name="CustomShape 11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0" name="CustomShape 12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13"/>
          <p:cNvSpPr/>
          <p:nvPr/>
        </p:nvSpPr>
        <p:spPr>
          <a:xfrm flipH="1" rot="16200000">
            <a:off x="3880080" y="2604600"/>
            <a:ext cx="1160640" cy="6919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14"/>
          <p:cNvSpPr/>
          <p:nvPr/>
        </p:nvSpPr>
        <p:spPr>
          <a:xfrm>
            <a:off x="4807800" y="3266640"/>
            <a:ext cx="2372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pagamento ao fornecedor e marcar a data para a entrega ou ir ao mercado para fazer a compra.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63" name="CustomShape 15"/>
          <p:cNvSpPr/>
          <p:nvPr/>
        </p:nvSpPr>
        <p:spPr>
          <a:xfrm>
            <a:off x="3564360" y="1838880"/>
            <a:ext cx="10983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64" name="CustomShape 16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Devolução de mercadorias com avarias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367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368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369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4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375" name="CustomShape 11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76" name="CustomShape 12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3"/>
          <p:cNvSpPr/>
          <p:nvPr/>
        </p:nvSpPr>
        <p:spPr>
          <a:xfrm flipH="1" rot="16200000">
            <a:off x="3880080" y="2604600"/>
            <a:ext cx="1160640" cy="6919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4"/>
          <p:cNvSpPr/>
          <p:nvPr/>
        </p:nvSpPr>
        <p:spPr>
          <a:xfrm>
            <a:off x="4807800" y="3266640"/>
            <a:ext cx="2372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Sinalizar para o fornecedor a devolução e fazer as trocas ou sinalizar para o mercado e fazer as trocas se possível.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79" name="CustomShape 15"/>
          <p:cNvSpPr/>
          <p:nvPr/>
        </p:nvSpPr>
        <p:spPr>
          <a:xfrm>
            <a:off x="3564360" y="1838880"/>
            <a:ext cx="10983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Compras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380" name="CustomShape 16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 Atendimento/Balcão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1882080" y="2825640"/>
            <a:ext cx="124992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Atendimento/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Balcão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383" name="Group 3"/>
          <p:cNvGrpSpPr/>
          <p:nvPr/>
        </p:nvGrpSpPr>
        <p:grpSpPr>
          <a:xfrm>
            <a:off x="354960" y="1497600"/>
            <a:ext cx="1019880" cy="829080"/>
            <a:chOff x="354960" y="1497600"/>
            <a:chExt cx="1019880" cy="829080"/>
          </a:xfrm>
        </p:grpSpPr>
        <p:grpSp>
          <p:nvGrpSpPr>
            <p:cNvPr id="384" name="Group 4"/>
            <p:cNvGrpSpPr/>
            <p:nvPr/>
          </p:nvGrpSpPr>
          <p:grpSpPr>
            <a:xfrm>
              <a:off x="708120" y="1497600"/>
              <a:ext cx="309960" cy="587880"/>
              <a:chOff x="708120" y="1497600"/>
              <a:chExt cx="309960" cy="587880"/>
            </a:xfrm>
          </p:grpSpPr>
          <p:sp>
            <p:nvSpPr>
              <p:cNvPr id="385" name="CustomShape 5"/>
              <p:cNvSpPr/>
              <p:nvPr/>
            </p:nvSpPr>
            <p:spPr>
              <a:xfrm>
                <a:off x="770040" y="149760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CustomShape 6"/>
              <p:cNvSpPr/>
              <p:nvPr/>
            </p:nvSpPr>
            <p:spPr>
              <a:xfrm flipH="1">
                <a:off x="862560" y="169344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CustomShape 7"/>
              <p:cNvSpPr/>
              <p:nvPr/>
            </p:nvSpPr>
            <p:spPr>
              <a:xfrm>
                <a:off x="726480" y="178164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CustomShape 8"/>
              <p:cNvSpPr/>
              <p:nvPr/>
            </p:nvSpPr>
            <p:spPr>
              <a:xfrm flipH="1">
                <a:off x="707760" y="189612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CustomShape 9"/>
              <p:cNvSpPr/>
              <p:nvPr/>
            </p:nvSpPr>
            <p:spPr>
              <a:xfrm rot="10800000">
                <a:off x="865080" y="189792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0" name="CustomShape 10"/>
            <p:cNvSpPr/>
            <p:nvPr/>
          </p:nvSpPr>
          <p:spPr>
            <a:xfrm>
              <a:off x="354960" y="198504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Atendentes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391" name="CustomShape 11"/>
          <p:cNvSpPr/>
          <p:nvPr/>
        </p:nvSpPr>
        <p:spPr>
          <a:xfrm>
            <a:off x="1375920" y="2156760"/>
            <a:ext cx="1130400" cy="6674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2"/>
          <p:cNvSpPr/>
          <p:nvPr/>
        </p:nvSpPr>
        <p:spPr>
          <a:xfrm>
            <a:off x="2170800" y="1568160"/>
            <a:ext cx="3032640" cy="81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Recebimento de pedidos.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 do pedido ao cliente.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pagamentos de pedidos.</a:t>
            </a: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393" name="CustomShape 13"/>
          <p:cNvSpPr/>
          <p:nvPr/>
        </p:nvSpPr>
        <p:spPr>
          <a:xfrm>
            <a:off x="7924680" y="4591800"/>
            <a:ext cx="115812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Fluxo de caixa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63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64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65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0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71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" name="Group 14"/>
          <p:cNvGrpSpPr/>
          <p:nvPr/>
        </p:nvGrpSpPr>
        <p:grpSpPr>
          <a:xfrm>
            <a:off x="6116040" y="1714320"/>
            <a:ext cx="821160" cy="829080"/>
            <a:chOff x="6116040" y="1714320"/>
            <a:chExt cx="821160" cy="829080"/>
          </a:xfrm>
        </p:grpSpPr>
        <p:grpSp>
          <p:nvGrpSpPr>
            <p:cNvPr id="75" name="Group 15"/>
            <p:cNvGrpSpPr/>
            <p:nvPr/>
          </p:nvGrpSpPr>
          <p:grpSpPr>
            <a:xfrm>
              <a:off x="6372000" y="1714320"/>
              <a:ext cx="309960" cy="587520"/>
              <a:chOff x="6372000" y="1714320"/>
              <a:chExt cx="309960" cy="587520"/>
            </a:xfrm>
          </p:grpSpPr>
          <p:sp>
            <p:nvSpPr>
              <p:cNvPr id="76" name="CustomShape 16"/>
              <p:cNvSpPr/>
              <p:nvPr/>
            </p:nvSpPr>
            <p:spPr>
              <a:xfrm>
                <a:off x="6433920" y="171432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" name="CustomShape 17"/>
              <p:cNvSpPr/>
              <p:nvPr/>
            </p:nvSpPr>
            <p:spPr>
              <a:xfrm flipH="1">
                <a:off x="6526080" y="19101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CustomShape 18"/>
              <p:cNvSpPr/>
              <p:nvPr/>
            </p:nvSpPr>
            <p:spPr>
              <a:xfrm>
                <a:off x="6390000" y="19983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CustomShape 19"/>
              <p:cNvSpPr/>
              <p:nvPr/>
            </p:nvSpPr>
            <p:spPr>
              <a:xfrm flipH="1">
                <a:off x="6371640" y="21128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CustomShape 20"/>
              <p:cNvSpPr/>
              <p:nvPr/>
            </p:nvSpPr>
            <p:spPr>
              <a:xfrm rot="10800000">
                <a:off x="6528960" y="21142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1" name="CustomShape 21"/>
            <p:cNvSpPr/>
            <p:nvPr/>
          </p:nvSpPr>
          <p:spPr>
            <a:xfrm>
              <a:off x="6116040" y="2201760"/>
              <a:ext cx="82116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82" name="CustomShape 22"/>
          <p:cNvSpPr/>
          <p:nvPr/>
        </p:nvSpPr>
        <p:spPr>
          <a:xfrm flipH="1" rot="5400000">
            <a:off x="5142600" y="327240"/>
            <a:ext cx="808560" cy="196272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3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4"/>
          <p:cNvSpPr/>
          <p:nvPr/>
        </p:nvSpPr>
        <p:spPr>
          <a:xfrm>
            <a:off x="4807800" y="3266640"/>
            <a:ext cx="2372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controle do fluxo de caixa (entradas e saídas do dinheiro advindo das vendas).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85" name="CustomShape 25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Recebimento de Pedidos.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396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397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398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3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Atendente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404" name="CustomShape 11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05" name="CustomShape 12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CustomShape 13"/>
          <p:cNvSpPr/>
          <p:nvPr/>
        </p:nvSpPr>
        <p:spPr>
          <a:xfrm flipH="1" rot="16200000">
            <a:off x="3880080" y="2604600"/>
            <a:ext cx="1160640" cy="6919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14"/>
          <p:cNvSpPr/>
          <p:nvPr/>
        </p:nvSpPr>
        <p:spPr>
          <a:xfrm>
            <a:off x="4807800" y="3266640"/>
            <a:ext cx="2372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atendimento ao cliente, receber o pedido e encaminhá-lo a cozinha.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8" name="CustomShape 15"/>
          <p:cNvSpPr/>
          <p:nvPr/>
        </p:nvSpPr>
        <p:spPr>
          <a:xfrm>
            <a:off x="3564360" y="1838880"/>
            <a:ext cx="10983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Atendimento/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Balcão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9" name="CustomShape 16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Entrega do pedido ao cliente.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412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413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414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9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Atendente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420" name="CustomShape 11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1" name="CustomShape 12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13"/>
          <p:cNvSpPr/>
          <p:nvPr/>
        </p:nvSpPr>
        <p:spPr>
          <a:xfrm flipH="1" rot="16200000">
            <a:off x="3880080" y="2604600"/>
            <a:ext cx="1160640" cy="6919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14"/>
          <p:cNvSpPr/>
          <p:nvPr/>
        </p:nvSpPr>
        <p:spPr>
          <a:xfrm>
            <a:off x="4807800" y="3266640"/>
            <a:ext cx="2372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Entregar o pedido já pronto a mesa de seu respectivo cliente.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4" name="CustomShape 15"/>
          <p:cNvSpPr/>
          <p:nvPr/>
        </p:nvSpPr>
        <p:spPr>
          <a:xfrm>
            <a:off x="3564360" y="1838880"/>
            <a:ext cx="10983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Atendimento/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Balcão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25" name="CustomShape 16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3659400" y="72000"/>
            <a:ext cx="1813680" cy="8845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Receber pagamentos de pedidos. 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428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429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430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5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Atendente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436" name="CustomShape 11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437" name="CustomShape 12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3"/>
          <p:cNvSpPr/>
          <p:nvPr/>
        </p:nvSpPr>
        <p:spPr>
          <a:xfrm flipH="1" rot="16200000">
            <a:off x="3880080" y="2604600"/>
            <a:ext cx="1160640" cy="6919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14"/>
          <p:cNvSpPr/>
          <p:nvPr/>
        </p:nvSpPr>
        <p:spPr>
          <a:xfrm>
            <a:off x="4807800" y="3266640"/>
            <a:ext cx="2372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Finalizar a comanda e receber o pagamento do cliente.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40" name="CustomShape 15"/>
          <p:cNvSpPr/>
          <p:nvPr/>
        </p:nvSpPr>
        <p:spPr>
          <a:xfrm>
            <a:off x="3564360" y="1838880"/>
            <a:ext cx="10983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Atendimento/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Balcão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41" name="CustomShape 16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DejaVu Sans"/>
              </a:rPr>
              <a:t>Contexto Cozinha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Departamento Cozinha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444" name="Group 3"/>
          <p:cNvGrpSpPr/>
          <p:nvPr/>
        </p:nvGrpSpPr>
        <p:grpSpPr>
          <a:xfrm>
            <a:off x="371160" y="3286800"/>
            <a:ext cx="998640" cy="892080"/>
            <a:chOff x="371160" y="3286800"/>
            <a:chExt cx="998640" cy="892080"/>
          </a:xfrm>
        </p:grpSpPr>
        <p:grpSp>
          <p:nvGrpSpPr>
            <p:cNvPr id="445" name="Group 4"/>
            <p:cNvGrpSpPr/>
            <p:nvPr/>
          </p:nvGrpSpPr>
          <p:grpSpPr>
            <a:xfrm>
              <a:off x="710640" y="3286800"/>
              <a:ext cx="309240" cy="587880"/>
              <a:chOff x="710640" y="3286800"/>
              <a:chExt cx="309240" cy="587880"/>
            </a:xfrm>
          </p:grpSpPr>
          <p:sp>
            <p:nvSpPr>
              <p:cNvPr id="446" name="CustomShape 5"/>
              <p:cNvSpPr/>
              <p:nvPr/>
            </p:nvSpPr>
            <p:spPr>
              <a:xfrm>
                <a:off x="771840" y="32868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CustomShape 6"/>
              <p:cNvSpPr/>
              <p:nvPr/>
            </p:nvSpPr>
            <p:spPr>
              <a:xfrm flipH="1">
                <a:off x="865080" y="3483000"/>
                <a:ext cx="288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CustomShape 7"/>
              <p:cNvSpPr/>
              <p:nvPr/>
            </p:nvSpPr>
            <p:spPr>
              <a:xfrm>
                <a:off x="728280" y="3571200"/>
                <a:ext cx="281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CustomShape 8"/>
              <p:cNvSpPr/>
              <p:nvPr/>
            </p:nvSpPr>
            <p:spPr>
              <a:xfrm flipH="1">
                <a:off x="710280" y="368568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CustomShape 9"/>
              <p:cNvSpPr/>
              <p:nvPr/>
            </p:nvSpPr>
            <p:spPr>
              <a:xfrm rot="10800000">
                <a:off x="866160" y="368640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1" name="CustomShape 10"/>
            <p:cNvSpPr/>
            <p:nvPr/>
          </p:nvSpPr>
          <p:spPr>
            <a:xfrm>
              <a:off x="371160" y="3826440"/>
              <a:ext cx="998640" cy="352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Ajudante</a:t>
              </a:r>
              <a:endParaRPr b="0" lang="pt-BR" sz="1200" spc="-1" strike="noStrike">
                <a:latin typeface="Arial"/>
              </a:endParaRPr>
            </a:p>
          </p:txBody>
        </p:sp>
      </p:grpSp>
      <p:grpSp>
        <p:nvGrpSpPr>
          <p:cNvPr id="452" name="Group 11"/>
          <p:cNvGrpSpPr/>
          <p:nvPr/>
        </p:nvGrpSpPr>
        <p:grpSpPr>
          <a:xfrm>
            <a:off x="314640" y="1497600"/>
            <a:ext cx="1097640" cy="830520"/>
            <a:chOff x="314640" y="1497600"/>
            <a:chExt cx="1097640" cy="830520"/>
          </a:xfrm>
        </p:grpSpPr>
        <p:grpSp>
          <p:nvGrpSpPr>
            <p:cNvPr id="453" name="Group 12"/>
            <p:cNvGrpSpPr/>
            <p:nvPr/>
          </p:nvGrpSpPr>
          <p:grpSpPr>
            <a:xfrm>
              <a:off x="708840" y="1497600"/>
              <a:ext cx="309240" cy="587880"/>
              <a:chOff x="708840" y="1497600"/>
              <a:chExt cx="309240" cy="587880"/>
            </a:xfrm>
          </p:grpSpPr>
          <p:sp>
            <p:nvSpPr>
              <p:cNvPr id="454" name="CustomShape 13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CustomShape 14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CustomShape 15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CustomShape 16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CustomShape 17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9" name="CustomShape 18"/>
            <p:cNvSpPr/>
            <p:nvPr/>
          </p:nvSpPr>
          <p:spPr>
            <a:xfrm>
              <a:off x="314640" y="1986120"/>
              <a:ext cx="1097640" cy="342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Cozinheiro Chapeiro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460" name="CustomShape 19"/>
          <p:cNvSpPr/>
          <p:nvPr/>
        </p:nvSpPr>
        <p:spPr>
          <a:xfrm>
            <a:off x="1412640" y="2157480"/>
            <a:ext cx="1094400" cy="6674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20"/>
          <p:cNvSpPr/>
          <p:nvPr/>
        </p:nvSpPr>
        <p:spPr>
          <a:xfrm flipV="1">
            <a:off x="1370160" y="3356280"/>
            <a:ext cx="1136880" cy="6451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21"/>
          <p:cNvSpPr/>
          <p:nvPr/>
        </p:nvSpPr>
        <p:spPr>
          <a:xfrm>
            <a:off x="2846160" y="3522240"/>
            <a:ext cx="3521520" cy="11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StarSymbo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Cortar legumes e carnes</a:t>
            </a: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  <a:p>
            <a:pPr marL="165240">
              <a:lnSpc>
                <a:spcPct val="100000"/>
              </a:lnSpc>
            </a:pPr>
            <a:endParaRPr b="0" lang="pt-BR" sz="1000" spc="-1" strike="noStrike">
              <a:latin typeface="Arial"/>
            </a:endParaRPr>
          </a:p>
        </p:txBody>
      </p:sp>
      <p:sp>
        <p:nvSpPr>
          <p:cNvPr id="463" name="CustomShape 22"/>
          <p:cNvSpPr/>
          <p:nvPr/>
        </p:nvSpPr>
        <p:spPr>
          <a:xfrm>
            <a:off x="7903800" y="4643640"/>
            <a:ext cx="171972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StarSymbo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64" name="CustomShape 23"/>
          <p:cNvSpPr/>
          <p:nvPr/>
        </p:nvSpPr>
        <p:spPr>
          <a:xfrm>
            <a:off x="2639520" y="1617480"/>
            <a:ext cx="3480120" cy="11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StarSymbo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Informar sobre o status do pedido.</a:t>
            </a:r>
            <a:endParaRPr b="0" lang="pt-BR" sz="1000" spc="-1" strike="noStrike">
              <a:latin typeface="Arial"/>
            </a:endParaRPr>
          </a:p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StarSymbo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Montar o prato conforme o pedido do cliente.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Nós Operacionais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StarSymbo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Cortar legumes e carnes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4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Capacidades Operacionais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469" name="Group 5"/>
          <p:cNvGrpSpPr/>
          <p:nvPr/>
        </p:nvGrpSpPr>
        <p:grpSpPr>
          <a:xfrm>
            <a:off x="6116040" y="1714320"/>
            <a:ext cx="889920" cy="829800"/>
            <a:chOff x="6116040" y="1714320"/>
            <a:chExt cx="889920" cy="829800"/>
          </a:xfrm>
        </p:grpSpPr>
        <p:grpSp>
          <p:nvGrpSpPr>
            <p:cNvPr id="470" name="Group 6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471" name="CustomShape 7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CustomShape 8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CustomShape 9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CustomShape 10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CustomShape 11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6" name="CustomShape 12"/>
            <p:cNvSpPr/>
            <p:nvPr/>
          </p:nvSpPr>
          <p:spPr>
            <a:xfrm>
              <a:off x="6116040" y="2201760"/>
              <a:ext cx="88992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Ajudante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477" name="CustomShape 13"/>
          <p:cNvSpPr/>
          <p:nvPr/>
        </p:nvSpPr>
        <p:spPr>
          <a:xfrm flipH="1" rot="5400000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CustomShape 14"/>
          <p:cNvSpPr/>
          <p:nvPr/>
        </p:nvSpPr>
        <p:spPr>
          <a:xfrm flipH="1" rot="16200000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CustomShape 15"/>
          <p:cNvSpPr/>
          <p:nvPr/>
        </p:nvSpPr>
        <p:spPr>
          <a:xfrm>
            <a:off x="4807800" y="3266640"/>
            <a:ext cx="299664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Ajudante realiza o preparo dos produtos (Organizando e cortando os alimentos para o preparo).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80" name="CustomShape 1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Departamento Cozinha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Nós Operacionais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StarSymbo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Realizar o preparo dos pratos do dia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483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484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485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90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Cozinheiro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491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2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Capacidades Operacionais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3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94" name="Group 14"/>
          <p:cNvGrpSpPr/>
          <p:nvPr/>
        </p:nvGrpSpPr>
        <p:grpSpPr>
          <a:xfrm>
            <a:off x="6116040" y="1714320"/>
            <a:ext cx="900720" cy="829800"/>
            <a:chOff x="6116040" y="1714320"/>
            <a:chExt cx="900720" cy="829800"/>
          </a:xfrm>
        </p:grpSpPr>
        <p:grpSp>
          <p:nvGrpSpPr>
            <p:cNvPr id="495" name="Group 15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496" name="CustomShape 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CustomShape 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CustomShape 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CustomShape 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CustomShape 20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1" name="CustomShape 21"/>
            <p:cNvSpPr/>
            <p:nvPr/>
          </p:nvSpPr>
          <p:spPr>
            <a:xfrm>
              <a:off x="6116040" y="2201760"/>
              <a:ext cx="90072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Chapeiro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502" name="CustomShape 22"/>
          <p:cNvSpPr/>
          <p:nvPr/>
        </p:nvSpPr>
        <p:spPr>
          <a:xfrm flipH="1" rot="5400000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23"/>
          <p:cNvSpPr/>
          <p:nvPr/>
        </p:nvSpPr>
        <p:spPr>
          <a:xfrm flipH="1" rot="16200000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24"/>
          <p:cNvSpPr/>
          <p:nvPr/>
        </p:nvSpPr>
        <p:spPr>
          <a:xfrm>
            <a:off x="4807800" y="3266640"/>
            <a:ext cx="300060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Iniciam o preparo da refeição, seguindo a programação da semana.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5" name="CustomShape 2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Departamento Cozinha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Nós Operacionais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StarSymbo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Montar o prato conforme o pedido do cliente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508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509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510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5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Cozinheiro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516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Capacidades Operacionais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18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9" name="Group 14"/>
          <p:cNvGrpSpPr/>
          <p:nvPr/>
        </p:nvGrpSpPr>
        <p:grpSpPr>
          <a:xfrm>
            <a:off x="6116040" y="1714320"/>
            <a:ext cx="994680" cy="829800"/>
            <a:chOff x="6116040" y="1714320"/>
            <a:chExt cx="994680" cy="829800"/>
          </a:xfrm>
        </p:grpSpPr>
        <p:grpSp>
          <p:nvGrpSpPr>
            <p:cNvPr id="520" name="Group 15"/>
            <p:cNvGrpSpPr/>
            <p:nvPr/>
          </p:nvGrpSpPr>
          <p:grpSpPr>
            <a:xfrm>
              <a:off x="6372720" y="1714320"/>
              <a:ext cx="309240" cy="587520"/>
              <a:chOff x="6372720" y="1714320"/>
              <a:chExt cx="309240" cy="587520"/>
            </a:xfrm>
          </p:grpSpPr>
          <p:sp>
            <p:nvSpPr>
              <p:cNvPr id="521" name="CustomShape 16"/>
              <p:cNvSpPr/>
              <p:nvPr/>
            </p:nvSpPr>
            <p:spPr>
              <a:xfrm>
                <a:off x="6433920" y="171432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2" name="CustomShape 17"/>
              <p:cNvSpPr/>
              <p:nvPr/>
            </p:nvSpPr>
            <p:spPr>
              <a:xfrm flipH="1">
                <a:off x="6526800" y="1910160"/>
                <a:ext cx="288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3" name="CustomShape 18"/>
              <p:cNvSpPr/>
              <p:nvPr/>
            </p:nvSpPr>
            <p:spPr>
              <a:xfrm>
                <a:off x="6390000" y="1998360"/>
                <a:ext cx="281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4" name="CustomShape 19"/>
              <p:cNvSpPr/>
              <p:nvPr/>
            </p:nvSpPr>
            <p:spPr>
              <a:xfrm flipH="1">
                <a:off x="6372360" y="211284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5" name="CustomShape 20"/>
              <p:cNvSpPr/>
              <p:nvPr/>
            </p:nvSpPr>
            <p:spPr>
              <a:xfrm rot="10800000">
                <a:off x="6528240" y="211356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26" name="CustomShape 21"/>
            <p:cNvSpPr/>
            <p:nvPr/>
          </p:nvSpPr>
          <p:spPr>
            <a:xfrm>
              <a:off x="6116040" y="2201760"/>
              <a:ext cx="99468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Ajudante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527" name="CustomShape 22"/>
          <p:cNvSpPr/>
          <p:nvPr/>
        </p:nvSpPr>
        <p:spPr>
          <a:xfrm flipH="1" rot="5400000">
            <a:off x="5143320" y="327240"/>
            <a:ext cx="809280" cy="196344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23"/>
          <p:cNvSpPr/>
          <p:nvPr/>
        </p:nvSpPr>
        <p:spPr>
          <a:xfrm flipH="1" rot="16200000">
            <a:off x="3863520" y="2572200"/>
            <a:ext cx="1155960" cy="7516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24"/>
          <p:cNvSpPr/>
          <p:nvPr/>
        </p:nvSpPr>
        <p:spPr>
          <a:xfrm>
            <a:off x="4818240" y="3266640"/>
            <a:ext cx="2474280" cy="5202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Realiza a montagem do prato conforme o tipo do prato ou preferência do cliente.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30" name="CustomShape 25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Departamento Cozinha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130320" y="144576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Nós Operacionais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StarSymbo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Informar sobre o status do pedido.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533" name="Group 3"/>
          <p:cNvGrpSpPr/>
          <p:nvPr/>
        </p:nvGrpSpPr>
        <p:grpSpPr>
          <a:xfrm>
            <a:off x="1485360" y="1888560"/>
            <a:ext cx="1020600" cy="830160"/>
            <a:chOff x="1485360" y="1888560"/>
            <a:chExt cx="1020600" cy="830160"/>
          </a:xfrm>
        </p:grpSpPr>
        <p:grpSp>
          <p:nvGrpSpPr>
            <p:cNvPr id="534" name="Group 4"/>
            <p:cNvGrpSpPr/>
            <p:nvPr/>
          </p:nvGrpSpPr>
          <p:grpSpPr>
            <a:xfrm>
              <a:off x="1839240" y="1888560"/>
              <a:ext cx="309240" cy="587880"/>
              <a:chOff x="1839240" y="1888560"/>
              <a:chExt cx="309240" cy="587880"/>
            </a:xfrm>
          </p:grpSpPr>
          <p:sp>
            <p:nvSpPr>
              <p:cNvPr id="535" name="CustomShape 5"/>
              <p:cNvSpPr/>
              <p:nvPr/>
            </p:nvSpPr>
            <p:spPr>
              <a:xfrm>
                <a:off x="1900440" y="188856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CustomShape 6"/>
              <p:cNvSpPr/>
              <p:nvPr/>
            </p:nvSpPr>
            <p:spPr>
              <a:xfrm flipH="1">
                <a:off x="1993680" y="2084760"/>
                <a:ext cx="2880" cy="203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CustomShape 7"/>
              <p:cNvSpPr/>
              <p:nvPr/>
            </p:nvSpPr>
            <p:spPr>
              <a:xfrm>
                <a:off x="1856880" y="2172960"/>
                <a:ext cx="281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CustomShape 8"/>
              <p:cNvSpPr/>
              <p:nvPr/>
            </p:nvSpPr>
            <p:spPr>
              <a:xfrm flipH="1">
                <a:off x="1838880" y="228744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9" name="CustomShape 9"/>
              <p:cNvSpPr/>
              <p:nvPr/>
            </p:nvSpPr>
            <p:spPr>
              <a:xfrm rot="10800000">
                <a:off x="1994760" y="2288160"/>
                <a:ext cx="153720" cy="188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0" name="CustomShape 10"/>
            <p:cNvSpPr/>
            <p:nvPr/>
          </p:nvSpPr>
          <p:spPr>
            <a:xfrm>
              <a:off x="1485360" y="237636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Cozinheiro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541" name="CustomShape 11"/>
          <p:cNvSpPr/>
          <p:nvPr/>
        </p:nvSpPr>
        <p:spPr>
          <a:xfrm rot="16200000">
            <a:off x="3849120" y="1121400"/>
            <a:ext cx="933840" cy="50076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CustomShape 12"/>
          <p:cNvSpPr/>
          <p:nvPr/>
        </p:nvSpPr>
        <p:spPr>
          <a:xfrm>
            <a:off x="130320" y="2813040"/>
            <a:ext cx="8541720" cy="136656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Capacidades Operacionais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543" name="CustomShape 13"/>
          <p:cNvSpPr/>
          <p:nvPr/>
        </p:nvSpPr>
        <p:spPr>
          <a:xfrm rot="16200000">
            <a:off x="2790360" y="112320"/>
            <a:ext cx="983880" cy="256860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CustomShape 14"/>
          <p:cNvSpPr/>
          <p:nvPr/>
        </p:nvSpPr>
        <p:spPr>
          <a:xfrm flipH="1" rot="16200000">
            <a:off x="3855600" y="2580120"/>
            <a:ext cx="1161360" cy="7412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5"/>
          <p:cNvSpPr/>
          <p:nvPr/>
        </p:nvSpPr>
        <p:spPr>
          <a:xfrm>
            <a:off x="4807800" y="3266640"/>
            <a:ext cx="3023640" cy="53100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124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Sinalizar e informar ao garçom sobre o status dos pedidos ( Tempo, Falta de ingredientes possíveis substituições)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46" name="CustomShape 16"/>
          <p:cNvSpPr/>
          <p:nvPr/>
        </p:nvSpPr>
        <p:spPr>
          <a:xfrm>
            <a:off x="3564360" y="1838880"/>
            <a:ext cx="1001880" cy="531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latin typeface="Arial"/>
                <a:ea typeface="DejaVu Sans"/>
              </a:rPr>
              <a:t>Departamento Cozinha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e pagamento das contas a pagar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88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89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90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5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96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98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" name="Group 14"/>
          <p:cNvGrpSpPr/>
          <p:nvPr/>
        </p:nvGrpSpPr>
        <p:grpSpPr>
          <a:xfrm>
            <a:off x="6116040" y="1714320"/>
            <a:ext cx="821160" cy="829080"/>
            <a:chOff x="6116040" y="1714320"/>
            <a:chExt cx="821160" cy="829080"/>
          </a:xfrm>
        </p:grpSpPr>
        <p:grpSp>
          <p:nvGrpSpPr>
            <p:cNvPr id="100" name="Group 15"/>
            <p:cNvGrpSpPr/>
            <p:nvPr/>
          </p:nvGrpSpPr>
          <p:grpSpPr>
            <a:xfrm>
              <a:off x="6372000" y="1714320"/>
              <a:ext cx="309960" cy="587520"/>
              <a:chOff x="6372000" y="1714320"/>
              <a:chExt cx="309960" cy="587520"/>
            </a:xfrm>
          </p:grpSpPr>
          <p:sp>
            <p:nvSpPr>
              <p:cNvPr id="101" name="CustomShape 16"/>
              <p:cNvSpPr/>
              <p:nvPr/>
            </p:nvSpPr>
            <p:spPr>
              <a:xfrm>
                <a:off x="6433920" y="171432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" name="CustomShape 17"/>
              <p:cNvSpPr/>
              <p:nvPr/>
            </p:nvSpPr>
            <p:spPr>
              <a:xfrm flipH="1">
                <a:off x="6526080" y="19101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" name="CustomShape 18"/>
              <p:cNvSpPr/>
              <p:nvPr/>
            </p:nvSpPr>
            <p:spPr>
              <a:xfrm>
                <a:off x="6390000" y="19983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CustomShape 19"/>
              <p:cNvSpPr/>
              <p:nvPr/>
            </p:nvSpPr>
            <p:spPr>
              <a:xfrm flipH="1">
                <a:off x="6371640" y="21128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5" name="CustomShape 20"/>
              <p:cNvSpPr/>
              <p:nvPr/>
            </p:nvSpPr>
            <p:spPr>
              <a:xfrm rot="10800000">
                <a:off x="6528960" y="21142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6" name="CustomShape 21"/>
            <p:cNvSpPr/>
            <p:nvPr/>
          </p:nvSpPr>
          <p:spPr>
            <a:xfrm>
              <a:off x="6116040" y="2201760"/>
              <a:ext cx="82116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07" name="CustomShape 22"/>
          <p:cNvSpPr/>
          <p:nvPr/>
        </p:nvSpPr>
        <p:spPr>
          <a:xfrm flipH="1" rot="5400000">
            <a:off x="5142600" y="327240"/>
            <a:ext cx="808560" cy="196272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3"/>
          <p:cNvSpPr/>
          <p:nvPr/>
        </p:nvSpPr>
        <p:spPr>
          <a:xfrm flipH="1" rot="16200000">
            <a:off x="3855600" y="2580120"/>
            <a:ext cx="1160640" cy="7408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4"/>
          <p:cNvSpPr/>
          <p:nvPr/>
        </p:nvSpPr>
        <p:spPr>
          <a:xfrm>
            <a:off x="4807800" y="3266640"/>
            <a:ext cx="172188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pagamento das contas a pagar.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10" name="CustomShape 25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e pagamento das contas a receber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13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114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115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0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21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4" name="Group 14"/>
          <p:cNvGrpSpPr/>
          <p:nvPr/>
        </p:nvGrpSpPr>
        <p:grpSpPr>
          <a:xfrm>
            <a:off x="6116040" y="1714320"/>
            <a:ext cx="821160" cy="829080"/>
            <a:chOff x="6116040" y="1714320"/>
            <a:chExt cx="821160" cy="829080"/>
          </a:xfrm>
        </p:grpSpPr>
        <p:grpSp>
          <p:nvGrpSpPr>
            <p:cNvPr id="125" name="Group 15"/>
            <p:cNvGrpSpPr/>
            <p:nvPr/>
          </p:nvGrpSpPr>
          <p:grpSpPr>
            <a:xfrm>
              <a:off x="6372000" y="1714320"/>
              <a:ext cx="309960" cy="587520"/>
              <a:chOff x="6372000" y="1714320"/>
              <a:chExt cx="309960" cy="587520"/>
            </a:xfrm>
          </p:grpSpPr>
          <p:sp>
            <p:nvSpPr>
              <p:cNvPr id="126" name="CustomShape 16"/>
              <p:cNvSpPr/>
              <p:nvPr/>
            </p:nvSpPr>
            <p:spPr>
              <a:xfrm>
                <a:off x="6433920" y="171432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17"/>
              <p:cNvSpPr/>
              <p:nvPr/>
            </p:nvSpPr>
            <p:spPr>
              <a:xfrm flipH="1">
                <a:off x="6526080" y="19101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CustomShape 18"/>
              <p:cNvSpPr/>
              <p:nvPr/>
            </p:nvSpPr>
            <p:spPr>
              <a:xfrm>
                <a:off x="6390000" y="19983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CustomShape 19"/>
              <p:cNvSpPr/>
              <p:nvPr/>
            </p:nvSpPr>
            <p:spPr>
              <a:xfrm flipH="1">
                <a:off x="6371640" y="21128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CustomShape 20"/>
              <p:cNvSpPr/>
              <p:nvPr/>
            </p:nvSpPr>
            <p:spPr>
              <a:xfrm rot="10800000">
                <a:off x="6528960" y="21142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31" name="CustomShape 21"/>
            <p:cNvSpPr/>
            <p:nvPr/>
          </p:nvSpPr>
          <p:spPr>
            <a:xfrm>
              <a:off x="6116040" y="2201760"/>
              <a:ext cx="82116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32" name="CustomShape 22"/>
          <p:cNvSpPr/>
          <p:nvPr/>
        </p:nvSpPr>
        <p:spPr>
          <a:xfrm flipH="1" rot="5400000">
            <a:off x="5142600" y="327240"/>
            <a:ext cx="808560" cy="196272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23"/>
          <p:cNvSpPr/>
          <p:nvPr/>
        </p:nvSpPr>
        <p:spPr>
          <a:xfrm flipH="1" rot="16200000">
            <a:off x="3855600" y="2580120"/>
            <a:ext cx="1160640" cy="74088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4"/>
          <p:cNvSpPr/>
          <p:nvPr/>
        </p:nvSpPr>
        <p:spPr>
          <a:xfrm>
            <a:off x="4807800" y="3266640"/>
            <a:ext cx="172188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recebimento das contas a receber.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35" name="CustomShape 25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Planejamento Financeiro do local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38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139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140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46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8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9" name="Group 14"/>
          <p:cNvGrpSpPr/>
          <p:nvPr/>
        </p:nvGrpSpPr>
        <p:grpSpPr>
          <a:xfrm>
            <a:off x="6116040" y="1714320"/>
            <a:ext cx="821160" cy="829080"/>
            <a:chOff x="6116040" y="1714320"/>
            <a:chExt cx="821160" cy="829080"/>
          </a:xfrm>
        </p:grpSpPr>
        <p:grpSp>
          <p:nvGrpSpPr>
            <p:cNvPr id="150" name="Group 15"/>
            <p:cNvGrpSpPr/>
            <p:nvPr/>
          </p:nvGrpSpPr>
          <p:grpSpPr>
            <a:xfrm>
              <a:off x="6372000" y="1714320"/>
              <a:ext cx="309960" cy="587520"/>
              <a:chOff x="6372000" y="1714320"/>
              <a:chExt cx="309960" cy="587520"/>
            </a:xfrm>
          </p:grpSpPr>
          <p:sp>
            <p:nvSpPr>
              <p:cNvPr id="151" name="CustomShape 16"/>
              <p:cNvSpPr/>
              <p:nvPr/>
            </p:nvSpPr>
            <p:spPr>
              <a:xfrm>
                <a:off x="6433920" y="171432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CustomShape 17"/>
              <p:cNvSpPr/>
              <p:nvPr/>
            </p:nvSpPr>
            <p:spPr>
              <a:xfrm flipH="1">
                <a:off x="6526080" y="19101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CustomShape 18"/>
              <p:cNvSpPr/>
              <p:nvPr/>
            </p:nvSpPr>
            <p:spPr>
              <a:xfrm>
                <a:off x="6390000" y="19983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CustomShape 19"/>
              <p:cNvSpPr/>
              <p:nvPr/>
            </p:nvSpPr>
            <p:spPr>
              <a:xfrm flipH="1">
                <a:off x="6371640" y="21128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CustomShape 20"/>
              <p:cNvSpPr/>
              <p:nvPr/>
            </p:nvSpPr>
            <p:spPr>
              <a:xfrm rot="10800000">
                <a:off x="6528960" y="21142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6" name="CustomShape 21"/>
            <p:cNvSpPr/>
            <p:nvPr/>
          </p:nvSpPr>
          <p:spPr>
            <a:xfrm>
              <a:off x="6116040" y="2201760"/>
              <a:ext cx="82116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57" name="CustomShape 22"/>
          <p:cNvSpPr/>
          <p:nvPr/>
        </p:nvSpPr>
        <p:spPr>
          <a:xfrm flipH="1" rot="5400000">
            <a:off x="5142600" y="327240"/>
            <a:ext cx="808560" cy="196272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3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4"/>
          <p:cNvSpPr/>
          <p:nvPr/>
        </p:nvSpPr>
        <p:spPr>
          <a:xfrm>
            <a:off x="4807800" y="3266640"/>
            <a:ext cx="2129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planejamento financeiro do local.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60" name="CustomShape 25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da folha de pagamento dos funcionários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63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164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165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0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71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3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4" name="Group 14"/>
          <p:cNvGrpSpPr/>
          <p:nvPr/>
        </p:nvGrpSpPr>
        <p:grpSpPr>
          <a:xfrm>
            <a:off x="6116040" y="1714320"/>
            <a:ext cx="821160" cy="829080"/>
            <a:chOff x="6116040" y="1714320"/>
            <a:chExt cx="821160" cy="829080"/>
          </a:xfrm>
        </p:grpSpPr>
        <p:grpSp>
          <p:nvGrpSpPr>
            <p:cNvPr id="175" name="Group 15"/>
            <p:cNvGrpSpPr/>
            <p:nvPr/>
          </p:nvGrpSpPr>
          <p:grpSpPr>
            <a:xfrm>
              <a:off x="6372000" y="1714320"/>
              <a:ext cx="309960" cy="587520"/>
              <a:chOff x="6372000" y="1714320"/>
              <a:chExt cx="309960" cy="587520"/>
            </a:xfrm>
          </p:grpSpPr>
          <p:sp>
            <p:nvSpPr>
              <p:cNvPr id="176" name="CustomShape 16"/>
              <p:cNvSpPr/>
              <p:nvPr/>
            </p:nvSpPr>
            <p:spPr>
              <a:xfrm>
                <a:off x="6433920" y="171432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CustomShape 17"/>
              <p:cNvSpPr/>
              <p:nvPr/>
            </p:nvSpPr>
            <p:spPr>
              <a:xfrm flipH="1">
                <a:off x="6526080" y="19101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CustomShape 18"/>
              <p:cNvSpPr/>
              <p:nvPr/>
            </p:nvSpPr>
            <p:spPr>
              <a:xfrm>
                <a:off x="6390000" y="19983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CustomShape 19"/>
              <p:cNvSpPr/>
              <p:nvPr/>
            </p:nvSpPr>
            <p:spPr>
              <a:xfrm flipH="1">
                <a:off x="6371640" y="21128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CustomShape 20"/>
              <p:cNvSpPr/>
              <p:nvPr/>
            </p:nvSpPr>
            <p:spPr>
              <a:xfrm rot="10800000">
                <a:off x="6528960" y="21142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1" name="CustomShape 21"/>
            <p:cNvSpPr/>
            <p:nvPr/>
          </p:nvSpPr>
          <p:spPr>
            <a:xfrm>
              <a:off x="6116040" y="2201760"/>
              <a:ext cx="82116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82" name="CustomShape 22"/>
          <p:cNvSpPr/>
          <p:nvPr/>
        </p:nvSpPr>
        <p:spPr>
          <a:xfrm flipH="1" rot="5400000">
            <a:off x="5142600" y="327240"/>
            <a:ext cx="808560" cy="196272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3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24"/>
          <p:cNvSpPr/>
          <p:nvPr/>
        </p:nvSpPr>
        <p:spPr>
          <a:xfrm>
            <a:off x="4807800" y="3266640"/>
            <a:ext cx="2129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pagamento do salário para todos os funcionários. 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Gestão e pagamento de todos os impostos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188" name="Group 3"/>
          <p:cNvGrpSpPr/>
          <p:nvPr/>
        </p:nvGrpSpPr>
        <p:grpSpPr>
          <a:xfrm>
            <a:off x="1485360" y="1888560"/>
            <a:ext cx="1019880" cy="829440"/>
            <a:chOff x="1485360" y="1888560"/>
            <a:chExt cx="1019880" cy="829440"/>
          </a:xfrm>
        </p:grpSpPr>
        <p:grpSp>
          <p:nvGrpSpPr>
            <p:cNvPr id="189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190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5" name="CustomShape 10"/>
            <p:cNvSpPr/>
            <p:nvPr/>
          </p:nvSpPr>
          <p:spPr>
            <a:xfrm>
              <a:off x="1485360" y="2376360"/>
              <a:ext cx="101988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Dono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196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9" name="Group 14"/>
          <p:cNvGrpSpPr/>
          <p:nvPr/>
        </p:nvGrpSpPr>
        <p:grpSpPr>
          <a:xfrm>
            <a:off x="6116040" y="1714320"/>
            <a:ext cx="821160" cy="829080"/>
            <a:chOff x="6116040" y="1714320"/>
            <a:chExt cx="821160" cy="829080"/>
          </a:xfrm>
        </p:grpSpPr>
        <p:grpSp>
          <p:nvGrpSpPr>
            <p:cNvPr id="200" name="Group 15"/>
            <p:cNvGrpSpPr/>
            <p:nvPr/>
          </p:nvGrpSpPr>
          <p:grpSpPr>
            <a:xfrm>
              <a:off x="6372000" y="1714320"/>
              <a:ext cx="309960" cy="587520"/>
              <a:chOff x="6372000" y="1714320"/>
              <a:chExt cx="309960" cy="587520"/>
            </a:xfrm>
          </p:grpSpPr>
          <p:sp>
            <p:nvSpPr>
              <p:cNvPr id="201" name="CustomShape 16"/>
              <p:cNvSpPr/>
              <p:nvPr/>
            </p:nvSpPr>
            <p:spPr>
              <a:xfrm>
                <a:off x="6433920" y="171432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CustomShape 17"/>
              <p:cNvSpPr/>
              <p:nvPr/>
            </p:nvSpPr>
            <p:spPr>
              <a:xfrm flipH="1">
                <a:off x="6526080" y="19101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CustomShape 18"/>
              <p:cNvSpPr/>
              <p:nvPr/>
            </p:nvSpPr>
            <p:spPr>
              <a:xfrm>
                <a:off x="6390000" y="19983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CustomShape 19"/>
              <p:cNvSpPr/>
              <p:nvPr/>
            </p:nvSpPr>
            <p:spPr>
              <a:xfrm flipH="1">
                <a:off x="6371640" y="21128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CustomShape 20"/>
              <p:cNvSpPr/>
              <p:nvPr/>
            </p:nvSpPr>
            <p:spPr>
              <a:xfrm rot="10800000">
                <a:off x="6528960" y="21142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6" name="CustomShape 21"/>
            <p:cNvSpPr/>
            <p:nvPr/>
          </p:nvSpPr>
          <p:spPr>
            <a:xfrm>
              <a:off x="6116040" y="2201760"/>
              <a:ext cx="82116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Gerente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07" name="CustomShape 22"/>
          <p:cNvSpPr/>
          <p:nvPr/>
        </p:nvSpPr>
        <p:spPr>
          <a:xfrm flipH="1" rot="5400000">
            <a:off x="5142600" y="327240"/>
            <a:ext cx="808560" cy="1962720"/>
          </a:xfrm>
          <a:prstGeom prst="curvedConnector3">
            <a:avLst>
              <a:gd name="adj1" fmla="val 46793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3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4"/>
          <p:cNvSpPr/>
          <p:nvPr/>
        </p:nvSpPr>
        <p:spPr>
          <a:xfrm>
            <a:off x="4807800" y="3266640"/>
            <a:ext cx="212940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Realizar o pagamento de todos os impostos.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Departamento financeiro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Contexto 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Estoque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882080" y="2825640"/>
            <a:ext cx="115704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213" name="Group 3"/>
          <p:cNvGrpSpPr/>
          <p:nvPr/>
        </p:nvGrpSpPr>
        <p:grpSpPr>
          <a:xfrm>
            <a:off x="302760" y="1497600"/>
            <a:ext cx="1113120" cy="829080"/>
            <a:chOff x="302760" y="1497600"/>
            <a:chExt cx="1113120" cy="829080"/>
          </a:xfrm>
        </p:grpSpPr>
        <p:grpSp>
          <p:nvGrpSpPr>
            <p:cNvPr id="214" name="Group 4"/>
            <p:cNvGrpSpPr/>
            <p:nvPr/>
          </p:nvGrpSpPr>
          <p:grpSpPr>
            <a:xfrm>
              <a:off x="708120" y="1497600"/>
              <a:ext cx="309960" cy="587880"/>
              <a:chOff x="708120" y="1497600"/>
              <a:chExt cx="309960" cy="587880"/>
            </a:xfrm>
          </p:grpSpPr>
          <p:sp>
            <p:nvSpPr>
              <p:cNvPr id="215" name="CustomShape 5"/>
              <p:cNvSpPr/>
              <p:nvPr/>
            </p:nvSpPr>
            <p:spPr>
              <a:xfrm>
                <a:off x="770040" y="149760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6"/>
              <p:cNvSpPr/>
              <p:nvPr/>
            </p:nvSpPr>
            <p:spPr>
              <a:xfrm flipH="1">
                <a:off x="862560" y="169344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7"/>
              <p:cNvSpPr/>
              <p:nvPr/>
            </p:nvSpPr>
            <p:spPr>
              <a:xfrm>
                <a:off x="726480" y="178164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8"/>
              <p:cNvSpPr/>
              <p:nvPr/>
            </p:nvSpPr>
            <p:spPr>
              <a:xfrm flipH="1">
                <a:off x="707760" y="189612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9"/>
              <p:cNvSpPr/>
              <p:nvPr/>
            </p:nvSpPr>
            <p:spPr>
              <a:xfrm rot="10800000">
                <a:off x="865080" y="189792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20" name="CustomShape 10"/>
            <p:cNvSpPr/>
            <p:nvPr/>
          </p:nvSpPr>
          <p:spPr>
            <a:xfrm>
              <a:off x="302760" y="1985040"/>
              <a:ext cx="111312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21" name="CustomShape 11"/>
          <p:cNvSpPr/>
          <p:nvPr/>
        </p:nvSpPr>
        <p:spPr>
          <a:xfrm>
            <a:off x="1417680" y="2156760"/>
            <a:ext cx="1042200" cy="66744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2440800" y="1500120"/>
            <a:ext cx="303264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Controle da validade dos produtos.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Controle dos produtos perecíveis.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Controle de estoque.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Relatório sobre o estoque.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Abastecimento dos produtos.</a:t>
            </a:r>
            <a:endParaRPr b="0" lang="pt-BR" sz="1000" spc="-1" strike="noStrike">
              <a:latin typeface="Arial"/>
            </a:endParaRPr>
          </a:p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Atualizar o valor dos produtos.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23" name="CustomShape 13"/>
          <p:cNvSpPr/>
          <p:nvPr/>
        </p:nvSpPr>
        <p:spPr>
          <a:xfrm>
            <a:off x="7903800" y="4633560"/>
            <a:ext cx="1179000" cy="47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Legenda:</a:t>
            </a:r>
            <a:endParaRPr b="0" lang="pt-BR" sz="1000" spc="-1" strike="noStrike">
              <a:latin typeface="Arial"/>
            </a:endParaRPr>
          </a:p>
          <a:p>
            <a:pPr marL="457200" indent="-29016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DejaVu Sans"/>
              </a:rPr>
              <a:t>Cenários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30320" y="144576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Nós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659400" y="186120"/>
            <a:ext cx="1813680" cy="7704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❖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Controle da validade dos produtos.</a:t>
            </a:r>
            <a:endParaRPr b="0" lang="pt-BR" sz="1000" spc="-1" strike="noStrike">
              <a:latin typeface="Arial"/>
            </a:endParaRPr>
          </a:p>
        </p:txBody>
      </p:sp>
      <p:grpSp>
        <p:nvGrpSpPr>
          <p:cNvPr id="226" name="Group 3"/>
          <p:cNvGrpSpPr/>
          <p:nvPr/>
        </p:nvGrpSpPr>
        <p:grpSpPr>
          <a:xfrm>
            <a:off x="1423080" y="1888560"/>
            <a:ext cx="1134000" cy="829440"/>
            <a:chOff x="1423080" y="1888560"/>
            <a:chExt cx="1134000" cy="829440"/>
          </a:xfrm>
        </p:grpSpPr>
        <p:grpSp>
          <p:nvGrpSpPr>
            <p:cNvPr id="227" name="Group 4"/>
            <p:cNvGrpSpPr/>
            <p:nvPr/>
          </p:nvGrpSpPr>
          <p:grpSpPr>
            <a:xfrm>
              <a:off x="1838520" y="1888560"/>
              <a:ext cx="309960" cy="587880"/>
              <a:chOff x="1838520" y="1888560"/>
              <a:chExt cx="309960" cy="587880"/>
            </a:xfrm>
          </p:grpSpPr>
          <p:sp>
            <p:nvSpPr>
              <p:cNvPr id="228" name="CustomShape 5"/>
              <p:cNvSpPr/>
              <p:nvPr/>
            </p:nvSpPr>
            <p:spPr>
              <a:xfrm>
                <a:off x="1900440" y="1888560"/>
                <a:ext cx="192960" cy="194760"/>
              </a:xfrm>
              <a:prstGeom prst="flowChartConnector">
                <a:avLst/>
              </a:prstGeom>
              <a:solidFill>
                <a:srgbClr val="eeeeee"/>
              </a:solidFill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CustomShape 6"/>
              <p:cNvSpPr/>
              <p:nvPr/>
            </p:nvSpPr>
            <p:spPr>
              <a:xfrm flipH="1">
                <a:off x="1992960" y="2084760"/>
                <a:ext cx="2160" cy="2026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CustomShape 7"/>
              <p:cNvSpPr/>
              <p:nvPr/>
            </p:nvSpPr>
            <p:spPr>
              <a:xfrm>
                <a:off x="1856880" y="2172960"/>
                <a:ext cx="2804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CustomShape 8"/>
              <p:cNvSpPr/>
              <p:nvPr/>
            </p:nvSpPr>
            <p:spPr>
              <a:xfrm flipH="1">
                <a:off x="1838160" y="228744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CustomShape 9"/>
              <p:cNvSpPr/>
              <p:nvPr/>
            </p:nvSpPr>
            <p:spPr>
              <a:xfrm rot="10800000">
                <a:off x="1995480" y="2288880"/>
                <a:ext cx="153000" cy="187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360">
                <a:solidFill>
                  <a:srgbClr val="59595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3" name="CustomShape 10"/>
            <p:cNvSpPr/>
            <p:nvPr/>
          </p:nvSpPr>
          <p:spPr>
            <a:xfrm>
              <a:off x="1423080" y="2376360"/>
              <a:ext cx="1134000" cy="341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pt-BR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Funcionário</a:t>
              </a:r>
              <a:endParaRPr b="0" lang="pt-BR" sz="1200" spc="-1" strike="noStrike">
                <a:latin typeface="Arial"/>
              </a:endParaRPr>
            </a:p>
          </p:txBody>
        </p:sp>
      </p:grpSp>
      <p:sp>
        <p:nvSpPr>
          <p:cNvPr id="234" name="CustomShape 11"/>
          <p:cNvSpPr/>
          <p:nvPr/>
        </p:nvSpPr>
        <p:spPr>
          <a:xfrm rot="16200000">
            <a:off x="3849120" y="1122120"/>
            <a:ext cx="933120" cy="500040"/>
          </a:xfrm>
          <a:prstGeom prst="curvedConnector3">
            <a:avLst>
              <a:gd name="adj1" fmla="val 47226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>
            <a:off x="130320" y="2813040"/>
            <a:ext cx="8541000" cy="1365840"/>
          </a:xfrm>
          <a:prstGeom prst="rect">
            <a:avLst/>
          </a:prstGeom>
          <a:noFill/>
          <a:ln w="9360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Capacidades Operacionais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 rot="16200000">
            <a:off x="2790360" y="113040"/>
            <a:ext cx="983160" cy="2567880"/>
          </a:xfrm>
          <a:prstGeom prst="curvedConnector3">
            <a:avLst>
              <a:gd name="adj1" fmla="val 47358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4"/>
          <p:cNvSpPr/>
          <p:nvPr/>
        </p:nvSpPr>
        <p:spPr>
          <a:xfrm flipH="1" rot="16200000">
            <a:off x="3855600" y="2580120"/>
            <a:ext cx="1160640" cy="74052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5"/>
          <p:cNvSpPr/>
          <p:nvPr/>
        </p:nvSpPr>
        <p:spPr>
          <a:xfrm>
            <a:off x="4807800" y="3266640"/>
            <a:ext cx="2262240" cy="530280"/>
          </a:xfrm>
          <a:prstGeom prst="bracketPair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indent="-29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Verificar periodicamente a validade dos produtos.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3564360" y="1838880"/>
            <a:ext cx="1001160" cy="5302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</a:gradFill>
          <a:ln w="9360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Arial"/>
              </a:rPr>
              <a:t>Estoque do local</a:t>
            </a:r>
            <a:endParaRPr b="0" lang="pt-B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LibreOffice/6.3.4.2$Windows_X86_64 LibreOffice_project/60da17e045e08f1793c57c00ba83cdfce946d0aa</Application>
  <Words>764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Giulia Sernanda</dc:creator>
  <dc:description/>
  <dc:language>pt-BR</dc:language>
  <cp:lastModifiedBy/>
  <dcterms:modified xsi:type="dcterms:W3CDTF">2020-03-29T17:11:09Z</dcterms:modified>
  <cp:revision>108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Apresentação na tela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28</vt:i4>
  </property>
</Properties>
</file>