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0DB23F-E2F4-484A-999A-0CFB08A013F8}" v="5" dt="2020-03-08T22:15:23.315"/>
    <p1510:client id="{FE370898-3C14-4D74-B7A1-B1055B322CD8}" v="284" dt="2020-03-08T22:06:50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HK" userId="fac5eedcc2dce223" providerId="Windows Live" clId="Web-{ED0DB23F-E2F4-484A-999A-0CFB08A013F8}"/>
    <pc:docChg chg="modSld">
      <pc:chgData name="Renato HK" userId="fac5eedcc2dce223" providerId="Windows Live" clId="Web-{ED0DB23F-E2F4-484A-999A-0CFB08A013F8}" dt="2020-03-08T22:15:21.581" v="3" actId="20577"/>
      <pc:docMkLst>
        <pc:docMk/>
      </pc:docMkLst>
      <pc:sldChg chg="modSp">
        <pc:chgData name="Renato HK" userId="fac5eedcc2dce223" providerId="Windows Live" clId="Web-{ED0DB23F-E2F4-484A-999A-0CFB08A013F8}" dt="2020-03-08T22:15:21.581" v="3" actId="20577"/>
        <pc:sldMkLst>
          <pc:docMk/>
          <pc:sldMk cId="2149080552" sldId="281"/>
        </pc:sldMkLst>
        <pc:spChg chg="mod">
          <ac:chgData name="Renato HK" userId="fac5eedcc2dce223" providerId="Windows Live" clId="Web-{ED0DB23F-E2F4-484A-999A-0CFB08A013F8}" dt="2020-03-08T22:15:21.581" v="3" actId="20577"/>
          <ac:spMkLst>
            <pc:docMk/>
            <pc:sldMk cId="2149080552" sldId="281"/>
            <ac:spMk id="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835C4-8E76-47F7-A0B1-AF336C41649D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58BD0-FFF6-4A5C-89FC-8FB8A760A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1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79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43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82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51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51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Contexto Financeiro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882080" y="2825640"/>
            <a:ext cx="125064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Departamento Financeiro</a:t>
            </a:r>
            <a:endParaRPr lang="pt-BR" sz="1000" b="0" strike="noStrike" spc="-1">
              <a:latin typeface="Arial"/>
            </a:endParaRPr>
          </a:p>
        </p:txBody>
      </p:sp>
      <p:grpSp>
        <p:nvGrpSpPr>
          <p:cNvPr id="40" name="Group 3"/>
          <p:cNvGrpSpPr/>
          <p:nvPr/>
        </p:nvGrpSpPr>
        <p:grpSpPr>
          <a:xfrm>
            <a:off x="454320" y="3286800"/>
            <a:ext cx="821880" cy="830160"/>
            <a:chOff x="454320" y="3286800"/>
            <a:chExt cx="821880" cy="830160"/>
          </a:xfrm>
        </p:grpSpPr>
        <p:grpSp>
          <p:nvGrpSpPr>
            <p:cNvPr id="41" name="Group 4"/>
            <p:cNvGrpSpPr/>
            <p:nvPr/>
          </p:nvGrpSpPr>
          <p:grpSpPr>
            <a:xfrm>
              <a:off x="710640" y="3286800"/>
              <a:ext cx="309240" cy="587880"/>
              <a:chOff x="710640" y="3286800"/>
              <a:chExt cx="309240" cy="587880"/>
            </a:xfrm>
          </p:grpSpPr>
          <p:sp>
            <p:nvSpPr>
              <p:cNvPr id="42" name="CustomShape 5"/>
              <p:cNvSpPr/>
              <p:nvPr/>
            </p:nvSpPr>
            <p:spPr>
              <a:xfrm>
                <a:off x="771840" y="32868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" name="CustomShape 6"/>
              <p:cNvSpPr/>
              <p:nvPr/>
            </p:nvSpPr>
            <p:spPr>
              <a:xfrm flipH="1">
                <a:off x="865080" y="348300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7"/>
              <p:cNvSpPr/>
              <p:nvPr/>
            </p:nvSpPr>
            <p:spPr>
              <a:xfrm>
                <a:off x="728280" y="357120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" name="CustomShape 8"/>
              <p:cNvSpPr/>
              <p:nvPr/>
            </p:nvSpPr>
            <p:spPr>
              <a:xfrm flipH="1">
                <a:off x="710280" y="368568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" name="CustomShape 9"/>
              <p:cNvSpPr/>
              <p:nvPr/>
            </p:nvSpPr>
            <p:spPr>
              <a:xfrm rot="10800000">
                <a:off x="866160" y="368640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7" name="CustomShape 10"/>
            <p:cNvSpPr/>
            <p:nvPr/>
          </p:nvSpPr>
          <p:spPr>
            <a:xfrm>
              <a:off x="454320" y="3774600"/>
              <a:ext cx="82188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lang="pt-BR" sz="1200" b="0" strike="noStrike" spc="-1">
                <a:latin typeface="Arial"/>
              </a:endParaRPr>
            </a:p>
          </p:txBody>
        </p:sp>
      </p:grpSp>
      <p:grpSp>
        <p:nvGrpSpPr>
          <p:cNvPr id="48" name="Group 11"/>
          <p:cNvGrpSpPr/>
          <p:nvPr/>
        </p:nvGrpSpPr>
        <p:grpSpPr>
          <a:xfrm>
            <a:off x="354960" y="1497600"/>
            <a:ext cx="1020600" cy="829800"/>
            <a:chOff x="354960" y="1497600"/>
            <a:chExt cx="1020600" cy="829800"/>
          </a:xfrm>
        </p:grpSpPr>
        <p:grpSp>
          <p:nvGrpSpPr>
            <p:cNvPr id="49" name="Group 12"/>
            <p:cNvGrpSpPr/>
            <p:nvPr/>
          </p:nvGrpSpPr>
          <p:grpSpPr>
            <a:xfrm>
              <a:off x="708840" y="1497600"/>
              <a:ext cx="309240" cy="587880"/>
              <a:chOff x="708840" y="1497600"/>
              <a:chExt cx="309240" cy="587880"/>
            </a:xfrm>
          </p:grpSpPr>
          <p:sp>
            <p:nvSpPr>
              <p:cNvPr id="50" name="CustomShape 13"/>
              <p:cNvSpPr/>
              <p:nvPr/>
            </p:nvSpPr>
            <p:spPr>
              <a:xfrm>
                <a:off x="770040" y="14976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" name="CustomShape 14"/>
              <p:cNvSpPr/>
              <p:nvPr/>
            </p:nvSpPr>
            <p:spPr>
              <a:xfrm flipH="1">
                <a:off x="863280" y="169344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" name="CustomShape 15"/>
              <p:cNvSpPr/>
              <p:nvPr/>
            </p:nvSpPr>
            <p:spPr>
              <a:xfrm>
                <a:off x="726480" y="178164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CustomShape 16"/>
              <p:cNvSpPr/>
              <p:nvPr/>
            </p:nvSpPr>
            <p:spPr>
              <a:xfrm flipH="1">
                <a:off x="708480" y="189612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CustomShape 17"/>
              <p:cNvSpPr/>
              <p:nvPr/>
            </p:nvSpPr>
            <p:spPr>
              <a:xfrm rot="10800000">
                <a:off x="864360" y="189720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5" name="CustomShape 18"/>
            <p:cNvSpPr/>
            <p:nvPr/>
          </p:nvSpPr>
          <p:spPr>
            <a:xfrm>
              <a:off x="354960" y="198504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Dono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56" name="CustomShape 19"/>
          <p:cNvSpPr/>
          <p:nvPr/>
        </p:nvSpPr>
        <p:spPr>
          <a:xfrm>
            <a:off x="1375920" y="2156760"/>
            <a:ext cx="1131120" cy="66816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20"/>
          <p:cNvSpPr/>
          <p:nvPr/>
        </p:nvSpPr>
        <p:spPr>
          <a:xfrm flipV="1">
            <a:off x="1276920" y="3355560"/>
            <a:ext cx="1230480" cy="5882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2170800" y="1516680"/>
            <a:ext cx="3033360" cy="111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Controle do fluxo de caixa.</a:t>
            </a:r>
            <a:endParaRPr lang="pt-BR" sz="1000" b="0" strike="noStrike" spc="-1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Gestão e pagamento das contas a pagar.</a:t>
            </a:r>
            <a:endParaRPr lang="pt-BR" sz="1000" b="0" strike="noStrike" spc="-1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Gestão e pagamento das contas a receber.</a:t>
            </a:r>
            <a:endParaRPr lang="pt-BR" sz="1000" b="0" strike="noStrike" spc="-1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Contabilidade, efetua o cálculo das contas a pagar e receber do estabelecimento.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2170800" y="3547080"/>
            <a:ext cx="3033360" cy="8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Planejamento Financeiro do local.</a:t>
            </a:r>
            <a:endParaRPr lang="pt-BR" sz="1000" b="0" strike="noStrike" spc="-1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Gestão da folha de pagamento dos funcionários do estabelecimento.</a:t>
            </a:r>
            <a:endParaRPr lang="pt-BR" sz="1000" b="0" strike="noStrike" spc="-1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Gestão e pagamento de todos os impostos do estabelecimento.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7924680" y="4591800"/>
            <a:ext cx="1158840" cy="47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Legenda:</a:t>
            </a:r>
            <a:endParaRPr lang="pt-BR" sz="1000" b="0" strike="noStrike" spc="-1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Cenários</a:t>
            </a:r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Controle da validade dos produtos.</a:t>
            </a:r>
            <a:endParaRPr lang="pt-BR" sz="1000" b="0" strike="noStrike" spc="-1">
              <a:latin typeface="Arial"/>
            </a:endParaRPr>
          </a:p>
        </p:txBody>
      </p:sp>
      <p:grpSp>
        <p:nvGrpSpPr>
          <p:cNvPr id="251" name="Group 3"/>
          <p:cNvGrpSpPr/>
          <p:nvPr/>
        </p:nvGrpSpPr>
        <p:grpSpPr>
          <a:xfrm>
            <a:off x="1423080" y="1888560"/>
            <a:ext cx="1134720" cy="830160"/>
            <a:chOff x="1423080" y="1888560"/>
            <a:chExt cx="1134720" cy="830160"/>
          </a:xfrm>
        </p:grpSpPr>
        <p:grpSp>
          <p:nvGrpSpPr>
            <p:cNvPr id="252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253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4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5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6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7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58" name="CustomShape 10"/>
            <p:cNvSpPr/>
            <p:nvPr/>
          </p:nvSpPr>
          <p:spPr>
            <a:xfrm>
              <a:off x="1423080" y="2376360"/>
              <a:ext cx="113472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Funcionário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259" name="CustomShape 11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1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61" name="CustomShape 13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14"/>
          <p:cNvSpPr/>
          <p:nvPr/>
        </p:nvSpPr>
        <p:spPr>
          <a:xfrm rot="16200000" flipH="1">
            <a:off x="3855600" y="2580120"/>
            <a:ext cx="1161360" cy="7412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5"/>
          <p:cNvSpPr/>
          <p:nvPr/>
        </p:nvSpPr>
        <p:spPr>
          <a:xfrm>
            <a:off x="4807800" y="3266640"/>
            <a:ext cx="226296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Verificar periodicamente a validade dos produtos.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264" name="CustomShape 16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Estoque do local</a:t>
            </a:r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Controle dos produtos perecíveis.</a:t>
            </a:r>
            <a:endParaRPr lang="pt-BR" sz="1000" b="0" strike="noStrike" spc="-1">
              <a:latin typeface="Arial"/>
            </a:endParaRPr>
          </a:p>
        </p:txBody>
      </p:sp>
      <p:grpSp>
        <p:nvGrpSpPr>
          <p:cNvPr id="267" name="Group 3"/>
          <p:cNvGrpSpPr/>
          <p:nvPr/>
        </p:nvGrpSpPr>
        <p:grpSpPr>
          <a:xfrm>
            <a:off x="1423080" y="1888560"/>
            <a:ext cx="1134720" cy="830160"/>
            <a:chOff x="1423080" y="1888560"/>
            <a:chExt cx="1134720" cy="830160"/>
          </a:xfrm>
        </p:grpSpPr>
        <p:grpSp>
          <p:nvGrpSpPr>
            <p:cNvPr id="268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269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0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1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2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3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74" name="CustomShape 10"/>
            <p:cNvSpPr/>
            <p:nvPr/>
          </p:nvSpPr>
          <p:spPr>
            <a:xfrm>
              <a:off x="1423080" y="2376360"/>
              <a:ext cx="113472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Funcionário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275" name="CustomShape 11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1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77" name="CustomShape 13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14"/>
          <p:cNvSpPr/>
          <p:nvPr/>
        </p:nvSpPr>
        <p:spPr>
          <a:xfrm rot="16200000" flipH="1">
            <a:off x="3855600" y="2580120"/>
            <a:ext cx="1161360" cy="7412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15"/>
          <p:cNvSpPr/>
          <p:nvPr/>
        </p:nvSpPr>
        <p:spPr>
          <a:xfrm>
            <a:off x="4807800" y="3266640"/>
            <a:ext cx="226296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Verificar periodicamente o estado dos produtos perecíveis.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280" name="CustomShape 16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Estoque do local</a:t>
            </a:r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Contagem dos item com estoque baixo.</a:t>
            </a:r>
            <a:endParaRPr lang="pt-BR" sz="1000" b="0" strike="noStrike" spc="-1">
              <a:latin typeface="Arial"/>
            </a:endParaRPr>
          </a:p>
        </p:txBody>
      </p:sp>
      <p:grpSp>
        <p:nvGrpSpPr>
          <p:cNvPr id="283" name="Group 3"/>
          <p:cNvGrpSpPr/>
          <p:nvPr/>
        </p:nvGrpSpPr>
        <p:grpSpPr>
          <a:xfrm>
            <a:off x="1423080" y="1888560"/>
            <a:ext cx="1134720" cy="830160"/>
            <a:chOff x="1423080" y="1888560"/>
            <a:chExt cx="1134720" cy="830160"/>
          </a:xfrm>
        </p:grpSpPr>
        <p:grpSp>
          <p:nvGrpSpPr>
            <p:cNvPr id="284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285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6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7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8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9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90" name="CustomShape 10"/>
            <p:cNvSpPr/>
            <p:nvPr/>
          </p:nvSpPr>
          <p:spPr>
            <a:xfrm>
              <a:off x="1423080" y="2376360"/>
              <a:ext cx="113472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Funcionário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291" name="CustomShape 11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1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93" name="CustomShape 13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14"/>
          <p:cNvSpPr/>
          <p:nvPr/>
        </p:nvSpPr>
        <p:spPr>
          <a:xfrm rot="16200000" flipH="1">
            <a:off x="3855600" y="2580120"/>
            <a:ext cx="1161360" cy="7412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15"/>
          <p:cNvSpPr/>
          <p:nvPr/>
        </p:nvSpPr>
        <p:spPr>
          <a:xfrm>
            <a:off x="4807800" y="3266640"/>
            <a:ext cx="226296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Verifica os itens em falta ou com quantidade baixa.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296" name="CustomShape 16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Estoque do local</a:t>
            </a:r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Contagem dos item em excesso.</a:t>
            </a:r>
            <a:endParaRPr lang="pt-BR" sz="1000" b="0" strike="noStrike" spc="-1">
              <a:latin typeface="Arial"/>
            </a:endParaRPr>
          </a:p>
        </p:txBody>
      </p:sp>
      <p:grpSp>
        <p:nvGrpSpPr>
          <p:cNvPr id="299" name="Group 3"/>
          <p:cNvGrpSpPr/>
          <p:nvPr/>
        </p:nvGrpSpPr>
        <p:grpSpPr>
          <a:xfrm>
            <a:off x="1423080" y="1888560"/>
            <a:ext cx="1134720" cy="830160"/>
            <a:chOff x="1423080" y="1888560"/>
            <a:chExt cx="1134720" cy="830160"/>
          </a:xfrm>
        </p:grpSpPr>
        <p:grpSp>
          <p:nvGrpSpPr>
            <p:cNvPr id="300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301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2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3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4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5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06" name="CustomShape 10"/>
            <p:cNvSpPr/>
            <p:nvPr/>
          </p:nvSpPr>
          <p:spPr>
            <a:xfrm>
              <a:off x="1423080" y="2376360"/>
              <a:ext cx="113472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Funcionário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307" name="CustomShape 11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1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09" name="CustomShape 13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14"/>
          <p:cNvSpPr/>
          <p:nvPr/>
        </p:nvSpPr>
        <p:spPr>
          <a:xfrm rot="16200000" flipH="1">
            <a:off x="3855600" y="2580120"/>
            <a:ext cx="1161360" cy="7412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15"/>
          <p:cNvSpPr/>
          <p:nvPr/>
        </p:nvSpPr>
        <p:spPr>
          <a:xfrm>
            <a:off x="4807800" y="3266640"/>
            <a:ext cx="226296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Verifica os produtos com excesso no estoque.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312" name="CustomShape 16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Estoque do local</a:t>
            </a:r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Relatório sobre o estoque.</a:t>
            </a:r>
            <a:endParaRPr lang="pt-BR" sz="1000" b="0" strike="noStrike" spc="-1">
              <a:latin typeface="Arial"/>
            </a:endParaRPr>
          </a:p>
        </p:txBody>
      </p:sp>
      <p:grpSp>
        <p:nvGrpSpPr>
          <p:cNvPr id="315" name="Group 3"/>
          <p:cNvGrpSpPr/>
          <p:nvPr/>
        </p:nvGrpSpPr>
        <p:grpSpPr>
          <a:xfrm>
            <a:off x="1423080" y="1888560"/>
            <a:ext cx="1134720" cy="830160"/>
            <a:chOff x="1423080" y="1888560"/>
            <a:chExt cx="1134720" cy="830160"/>
          </a:xfrm>
        </p:grpSpPr>
        <p:grpSp>
          <p:nvGrpSpPr>
            <p:cNvPr id="316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317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8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9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0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1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22" name="CustomShape 10"/>
            <p:cNvSpPr/>
            <p:nvPr/>
          </p:nvSpPr>
          <p:spPr>
            <a:xfrm>
              <a:off x="1423080" y="2376360"/>
              <a:ext cx="113472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Funcionário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323" name="CustomShape 11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1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25" name="CustomShape 13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14"/>
          <p:cNvSpPr/>
          <p:nvPr/>
        </p:nvSpPr>
        <p:spPr>
          <a:xfrm rot="16200000" flipH="1">
            <a:off x="3855600" y="2580120"/>
            <a:ext cx="1161360" cy="7412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15"/>
          <p:cNvSpPr/>
          <p:nvPr/>
        </p:nvSpPr>
        <p:spPr>
          <a:xfrm>
            <a:off x="4807800" y="3266640"/>
            <a:ext cx="226296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Gerar o relatório sobre os status dos produtos.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328" name="CustomShape 16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Estoque do local</a:t>
            </a:r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Abastecimento</a:t>
            </a:r>
            <a:endParaRPr lang="pt-BR" sz="1000" b="0" strike="noStrike" spc="-1">
              <a:latin typeface="Arial"/>
            </a:endParaRPr>
          </a:p>
        </p:txBody>
      </p:sp>
      <p:grpSp>
        <p:nvGrpSpPr>
          <p:cNvPr id="331" name="Group 3"/>
          <p:cNvGrpSpPr/>
          <p:nvPr/>
        </p:nvGrpSpPr>
        <p:grpSpPr>
          <a:xfrm>
            <a:off x="1423080" y="1888560"/>
            <a:ext cx="1134720" cy="830160"/>
            <a:chOff x="1423080" y="1888560"/>
            <a:chExt cx="1134720" cy="830160"/>
          </a:xfrm>
        </p:grpSpPr>
        <p:grpSp>
          <p:nvGrpSpPr>
            <p:cNvPr id="332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333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4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5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6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7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38" name="CustomShape 10"/>
            <p:cNvSpPr/>
            <p:nvPr/>
          </p:nvSpPr>
          <p:spPr>
            <a:xfrm>
              <a:off x="1423080" y="2376360"/>
              <a:ext cx="113472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Funcionário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339" name="CustomShape 11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1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41" name="CustomShape 13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14"/>
          <p:cNvSpPr/>
          <p:nvPr/>
        </p:nvSpPr>
        <p:spPr>
          <a:xfrm rot="16200000" flipH="1">
            <a:off x="3855600" y="2580120"/>
            <a:ext cx="1161360" cy="7412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15"/>
          <p:cNvSpPr/>
          <p:nvPr/>
        </p:nvSpPr>
        <p:spPr>
          <a:xfrm>
            <a:off x="4807800" y="3266640"/>
            <a:ext cx="226296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Abastecer o estoque com os produtos recebidos.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344" name="CustomShape 16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Estoque do local</a:t>
            </a:r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Contexto Compras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1882080" y="2825640"/>
            <a:ext cx="125064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Departamento Compras</a:t>
            </a:r>
            <a:endParaRPr lang="pt-BR" sz="1000" b="0" strike="noStrike" spc="-1">
              <a:latin typeface="Arial"/>
            </a:endParaRPr>
          </a:p>
        </p:txBody>
      </p:sp>
      <p:grpSp>
        <p:nvGrpSpPr>
          <p:cNvPr id="347" name="Group 3"/>
          <p:cNvGrpSpPr/>
          <p:nvPr/>
        </p:nvGrpSpPr>
        <p:grpSpPr>
          <a:xfrm>
            <a:off x="354960" y="1497600"/>
            <a:ext cx="1020600" cy="829800"/>
            <a:chOff x="354960" y="1497600"/>
            <a:chExt cx="1020600" cy="829800"/>
          </a:xfrm>
        </p:grpSpPr>
        <p:grpSp>
          <p:nvGrpSpPr>
            <p:cNvPr id="348" name="Group 4"/>
            <p:cNvGrpSpPr/>
            <p:nvPr/>
          </p:nvGrpSpPr>
          <p:grpSpPr>
            <a:xfrm>
              <a:off x="708840" y="1497600"/>
              <a:ext cx="309240" cy="587880"/>
              <a:chOff x="708840" y="1497600"/>
              <a:chExt cx="309240" cy="587880"/>
            </a:xfrm>
          </p:grpSpPr>
          <p:sp>
            <p:nvSpPr>
              <p:cNvPr id="349" name="CustomShape 5"/>
              <p:cNvSpPr/>
              <p:nvPr/>
            </p:nvSpPr>
            <p:spPr>
              <a:xfrm>
                <a:off x="770040" y="14976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0" name="CustomShape 6"/>
              <p:cNvSpPr/>
              <p:nvPr/>
            </p:nvSpPr>
            <p:spPr>
              <a:xfrm flipH="1">
                <a:off x="863280" y="169344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1" name="CustomShape 7"/>
              <p:cNvSpPr/>
              <p:nvPr/>
            </p:nvSpPr>
            <p:spPr>
              <a:xfrm>
                <a:off x="726480" y="178164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2" name="CustomShape 8"/>
              <p:cNvSpPr/>
              <p:nvPr/>
            </p:nvSpPr>
            <p:spPr>
              <a:xfrm flipH="1">
                <a:off x="708480" y="189612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3" name="CustomShape 9"/>
              <p:cNvSpPr/>
              <p:nvPr/>
            </p:nvSpPr>
            <p:spPr>
              <a:xfrm rot="10800000">
                <a:off x="864360" y="189720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54" name="CustomShape 10"/>
            <p:cNvSpPr/>
            <p:nvPr/>
          </p:nvSpPr>
          <p:spPr>
            <a:xfrm>
              <a:off x="354960" y="198504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355" name="CustomShape 11"/>
          <p:cNvSpPr/>
          <p:nvPr/>
        </p:nvSpPr>
        <p:spPr>
          <a:xfrm>
            <a:off x="1375920" y="2156760"/>
            <a:ext cx="1131120" cy="66816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12"/>
          <p:cNvSpPr/>
          <p:nvPr/>
        </p:nvSpPr>
        <p:spPr>
          <a:xfrm>
            <a:off x="2170800" y="1568160"/>
            <a:ext cx="3033360" cy="81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Orçamento de mercadorias.</a:t>
            </a:r>
            <a:endParaRPr lang="pt-BR" sz="1000" b="0" strike="noStrike" spc="-1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Compra de mercadorias.</a:t>
            </a:r>
            <a:endParaRPr lang="pt-BR" sz="1000" b="0" strike="noStrike" spc="-1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Devolução de mercadorias com avarias.</a:t>
            </a:r>
            <a:endParaRPr lang="pt-BR" sz="1000" b="0" strike="noStrike" spc="-1">
              <a:latin typeface="Arial"/>
            </a:endParaRPr>
          </a:p>
          <a:p>
            <a:pPr marL="165240"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357" name="CustomShape 13"/>
          <p:cNvSpPr/>
          <p:nvPr/>
        </p:nvSpPr>
        <p:spPr>
          <a:xfrm>
            <a:off x="7924680" y="4591800"/>
            <a:ext cx="1158840" cy="47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Legenda:</a:t>
            </a:r>
            <a:endParaRPr lang="pt-BR" sz="1000" b="0" strike="noStrike" spc="-1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Cenários</a:t>
            </a:r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Orçamento de mercadoria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60" name="Group 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361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362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3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4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5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6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67" name="CustomShape 10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368" name="CustomShape 11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69" name="CustomShape 12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13"/>
          <p:cNvSpPr/>
          <p:nvPr/>
        </p:nvSpPr>
        <p:spPr>
          <a:xfrm rot="16200000" flipH="1">
            <a:off x="3880080" y="2604600"/>
            <a:ext cx="1161360" cy="6926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14"/>
          <p:cNvSpPr/>
          <p:nvPr/>
        </p:nvSpPr>
        <p:spPr>
          <a:xfrm>
            <a:off x="4807800" y="3266640"/>
            <a:ext cx="237312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Realizar o orçamento das compras a serem feitas e definir o local com melhores benefícios.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372" name="CustomShape 15"/>
          <p:cNvSpPr/>
          <p:nvPr/>
        </p:nvSpPr>
        <p:spPr>
          <a:xfrm>
            <a:off x="3564360" y="1838880"/>
            <a:ext cx="10990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Departamento Compras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373" name="CustomShape 16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Compra de mercadorias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76" name="Group 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377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378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9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0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1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2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83" name="CustomShape 10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384" name="CustomShape 11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85" name="CustomShape 12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13"/>
          <p:cNvSpPr/>
          <p:nvPr/>
        </p:nvSpPr>
        <p:spPr>
          <a:xfrm rot="16200000" flipH="1">
            <a:off x="3880080" y="2604600"/>
            <a:ext cx="1161360" cy="6926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14"/>
          <p:cNvSpPr/>
          <p:nvPr/>
        </p:nvSpPr>
        <p:spPr>
          <a:xfrm>
            <a:off x="4807800" y="3266640"/>
            <a:ext cx="237312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Realizar o pagamento ao fornecedor e marcar a data para a entrega ou ir ao mercado para fazer a compra.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388" name="CustomShape 15"/>
          <p:cNvSpPr/>
          <p:nvPr/>
        </p:nvSpPr>
        <p:spPr>
          <a:xfrm>
            <a:off x="3564360" y="1838880"/>
            <a:ext cx="10990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Departamento Compras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389" name="CustomShape 16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Devolução de mercadorias com avarias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92" name="Group 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393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394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5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6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7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8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99" name="CustomShape 10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400" name="CustomShape 11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01" name="CustomShape 12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13"/>
          <p:cNvSpPr/>
          <p:nvPr/>
        </p:nvSpPr>
        <p:spPr>
          <a:xfrm rot="16200000" flipH="1">
            <a:off x="3880080" y="2604600"/>
            <a:ext cx="1161360" cy="6926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14"/>
          <p:cNvSpPr/>
          <p:nvPr/>
        </p:nvSpPr>
        <p:spPr>
          <a:xfrm>
            <a:off x="4807800" y="3266640"/>
            <a:ext cx="237312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Sinalizar para o fornecedor a devolução e fazer as trocas ou sinalizar para o mercado e fazer as trocas se possível.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404" name="CustomShape 15"/>
          <p:cNvSpPr/>
          <p:nvPr/>
        </p:nvSpPr>
        <p:spPr>
          <a:xfrm>
            <a:off x="3564360" y="1838880"/>
            <a:ext cx="10990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Departamento Compras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405" name="CustomShape 16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Fluxo de caixa</a:t>
            </a:r>
            <a:endParaRPr lang="pt-BR" sz="1000" b="0" strike="noStrike" spc="-1">
              <a:latin typeface="Arial"/>
            </a:endParaRPr>
          </a:p>
        </p:txBody>
      </p:sp>
      <p:grpSp>
        <p:nvGrpSpPr>
          <p:cNvPr id="63" name="Group 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64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65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70" name="CustomShape 10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Dono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71" name="CustomShape 11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1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3" name="CustomShape 13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4" name="Group 14"/>
          <p:cNvGrpSpPr/>
          <p:nvPr/>
        </p:nvGrpSpPr>
        <p:grpSpPr>
          <a:xfrm>
            <a:off x="6116040" y="1714320"/>
            <a:ext cx="821880" cy="829800"/>
            <a:chOff x="6116040" y="1714320"/>
            <a:chExt cx="821880" cy="829800"/>
          </a:xfrm>
        </p:grpSpPr>
        <p:grpSp>
          <p:nvGrpSpPr>
            <p:cNvPr id="75" name="Group 15"/>
            <p:cNvGrpSpPr/>
            <p:nvPr/>
          </p:nvGrpSpPr>
          <p:grpSpPr>
            <a:xfrm>
              <a:off x="6372720" y="1714320"/>
              <a:ext cx="309240" cy="587520"/>
              <a:chOff x="6372720" y="1714320"/>
              <a:chExt cx="309240" cy="587520"/>
            </a:xfrm>
          </p:grpSpPr>
          <p:sp>
            <p:nvSpPr>
              <p:cNvPr id="76" name="CustomShape 16"/>
              <p:cNvSpPr/>
              <p:nvPr/>
            </p:nvSpPr>
            <p:spPr>
              <a:xfrm>
                <a:off x="6433920" y="171432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" name="CustomShape 17"/>
              <p:cNvSpPr/>
              <p:nvPr/>
            </p:nvSpPr>
            <p:spPr>
              <a:xfrm flipH="1">
                <a:off x="6526800" y="19101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" name="CustomShape 18"/>
              <p:cNvSpPr/>
              <p:nvPr/>
            </p:nvSpPr>
            <p:spPr>
              <a:xfrm>
                <a:off x="6390000" y="19983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" name="CustomShape 19"/>
              <p:cNvSpPr/>
              <p:nvPr/>
            </p:nvSpPr>
            <p:spPr>
              <a:xfrm flipH="1">
                <a:off x="6372360" y="21128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" name="CustomShape 20"/>
              <p:cNvSpPr/>
              <p:nvPr/>
            </p:nvSpPr>
            <p:spPr>
              <a:xfrm rot="10800000">
                <a:off x="6528240" y="21135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81" name="CustomShape 21"/>
            <p:cNvSpPr/>
            <p:nvPr/>
          </p:nvSpPr>
          <p:spPr>
            <a:xfrm>
              <a:off x="6116040" y="2201760"/>
              <a:ext cx="82188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82" name="CustomShape 22"/>
          <p:cNvSpPr/>
          <p:nvPr/>
        </p:nvSpPr>
        <p:spPr>
          <a:xfrm rot="5400000" flipH="1">
            <a:off x="5143320" y="327240"/>
            <a:ext cx="809280" cy="1963440"/>
          </a:xfrm>
          <a:prstGeom prst="curvedConnector3">
            <a:avLst>
              <a:gd name="adj1" fmla="val 4679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3"/>
          <p:cNvSpPr/>
          <p:nvPr/>
        </p:nvSpPr>
        <p:spPr>
          <a:xfrm rot="16200000" flipH="1">
            <a:off x="3855600" y="2580120"/>
            <a:ext cx="1161360" cy="7412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4"/>
          <p:cNvSpPr/>
          <p:nvPr/>
        </p:nvSpPr>
        <p:spPr>
          <a:xfrm>
            <a:off x="4807800" y="3266640"/>
            <a:ext cx="237312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Realizar o controle do fluxo de caixa (entradas e saídas do dinheiro advindo das vendas).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85" name="CustomShape 25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Departamento financeiro</a:t>
            </a:r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Contexto Atendimento/Balcão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1882080" y="2825640"/>
            <a:ext cx="125064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Departamento Atendimento/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Balcão</a:t>
            </a:r>
            <a:endParaRPr lang="pt-BR" sz="1000" b="0" strike="noStrike" spc="-1">
              <a:latin typeface="Arial"/>
            </a:endParaRPr>
          </a:p>
        </p:txBody>
      </p:sp>
      <p:grpSp>
        <p:nvGrpSpPr>
          <p:cNvPr id="408" name="Group 3"/>
          <p:cNvGrpSpPr/>
          <p:nvPr/>
        </p:nvGrpSpPr>
        <p:grpSpPr>
          <a:xfrm>
            <a:off x="354960" y="1497600"/>
            <a:ext cx="1020600" cy="829800"/>
            <a:chOff x="354960" y="1497600"/>
            <a:chExt cx="1020600" cy="829800"/>
          </a:xfrm>
        </p:grpSpPr>
        <p:grpSp>
          <p:nvGrpSpPr>
            <p:cNvPr id="409" name="Group 4"/>
            <p:cNvGrpSpPr/>
            <p:nvPr/>
          </p:nvGrpSpPr>
          <p:grpSpPr>
            <a:xfrm>
              <a:off x="708840" y="1497600"/>
              <a:ext cx="309240" cy="587880"/>
              <a:chOff x="708840" y="1497600"/>
              <a:chExt cx="309240" cy="587880"/>
            </a:xfrm>
          </p:grpSpPr>
          <p:sp>
            <p:nvSpPr>
              <p:cNvPr id="410" name="CustomShape 5"/>
              <p:cNvSpPr/>
              <p:nvPr/>
            </p:nvSpPr>
            <p:spPr>
              <a:xfrm>
                <a:off x="770040" y="14976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1" name="CustomShape 6"/>
              <p:cNvSpPr/>
              <p:nvPr/>
            </p:nvSpPr>
            <p:spPr>
              <a:xfrm flipH="1">
                <a:off x="863280" y="169344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2" name="CustomShape 7"/>
              <p:cNvSpPr/>
              <p:nvPr/>
            </p:nvSpPr>
            <p:spPr>
              <a:xfrm>
                <a:off x="726480" y="178164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3" name="CustomShape 8"/>
              <p:cNvSpPr/>
              <p:nvPr/>
            </p:nvSpPr>
            <p:spPr>
              <a:xfrm flipH="1">
                <a:off x="708480" y="189612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4" name="CustomShape 9"/>
              <p:cNvSpPr/>
              <p:nvPr/>
            </p:nvSpPr>
            <p:spPr>
              <a:xfrm rot="10800000">
                <a:off x="864360" y="189720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15" name="CustomShape 10"/>
            <p:cNvSpPr/>
            <p:nvPr/>
          </p:nvSpPr>
          <p:spPr>
            <a:xfrm>
              <a:off x="354960" y="198504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Atendentes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416" name="CustomShape 11"/>
          <p:cNvSpPr/>
          <p:nvPr/>
        </p:nvSpPr>
        <p:spPr>
          <a:xfrm>
            <a:off x="1375920" y="2156760"/>
            <a:ext cx="1131120" cy="66816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2"/>
          <p:cNvSpPr/>
          <p:nvPr/>
        </p:nvSpPr>
        <p:spPr>
          <a:xfrm>
            <a:off x="2170800" y="1568160"/>
            <a:ext cx="3033360" cy="81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Recebimento de pedidos.</a:t>
            </a:r>
            <a:endParaRPr lang="pt-BR" sz="1000" b="0" strike="noStrike" spc="-1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Entrega do pedido ao cliente.</a:t>
            </a:r>
            <a:endParaRPr lang="pt-BR" sz="1000" b="0" strike="noStrike" spc="-1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Receber pagamentos de pedidos.</a:t>
            </a:r>
            <a:endParaRPr lang="pt-BR" sz="1000" b="0" strike="noStrike" spc="-1">
              <a:latin typeface="Arial"/>
            </a:endParaRPr>
          </a:p>
          <a:p>
            <a:pPr marL="165240"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418" name="CustomShape 13"/>
          <p:cNvSpPr/>
          <p:nvPr/>
        </p:nvSpPr>
        <p:spPr>
          <a:xfrm>
            <a:off x="7924680" y="4591800"/>
            <a:ext cx="1158840" cy="47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Legenda:</a:t>
            </a:r>
            <a:endParaRPr lang="pt-BR" sz="1000" b="0" strike="noStrike" spc="-1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Cenários</a:t>
            </a:r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Recebimento de Pedidos.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421" name="Group 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422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423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4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5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6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7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28" name="CustomShape 10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Atendente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429" name="CustomShape 11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30" name="CustomShape 12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13"/>
          <p:cNvSpPr/>
          <p:nvPr/>
        </p:nvSpPr>
        <p:spPr>
          <a:xfrm rot="16200000" flipH="1">
            <a:off x="3880080" y="2604600"/>
            <a:ext cx="1161360" cy="6926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14"/>
          <p:cNvSpPr/>
          <p:nvPr/>
        </p:nvSpPr>
        <p:spPr>
          <a:xfrm>
            <a:off x="4807800" y="3266640"/>
            <a:ext cx="237312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Realizar o atendimento ao cliente, receber o pedido e encaminhá-lo a cozinha.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433" name="CustomShape 15"/>
          <p:cNvSpPr/>
          <p:nvPr/>
        </p:nvSpPr>
        <p:spPr>
          <a:xfrm>
            <a:off x="3564360" y="1838880"/>
            <a:ext cx="10990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Departamento Atendimento/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Balcão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434" name="CustomShape 16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Entrega do pedido ao cliente.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437" name="Group 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438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439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0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1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2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3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44" name="CustomShape 10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Atendente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445" name="CustomShape 11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46" name="CustomShape 12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13"/>
          <p:cNvSpPr/>
          <p:nvPr/>
        </p:nvSpPr>
        <p:spPr>
          <a:xfrm rot="16200000" flipH="1">
            <a:off x="3880080" y="2604600"/>
            <a:ext cx="1161360" cy="6926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14"/>
          <p:cNvSpPr/>
          <p:nvPr/>
        </p:nvSpPr>
        <p:spPr>
          <a:xfrm>
            <a:off x="4807800" y="3266640"/>
            <a:ext cx="237312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Entregar o pedido já pronto a mesa de seu respectivo cliente.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449" name="CustomShape 15"/>
          <p:cNvSpPr/>
          <p:nvPr/>
        </p:nvSpPr>
        <p:spPr>
          <a:xfrm>
            <a:off x="3564360" y="1838880"/>
            <a:ext cx="10990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Departamento Atendimento/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Balcão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450" name="CustomShape 16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3659400" y="72000"/>
            <a:ext cx="1814400" cy="88524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Receber pagamentos de pedidos. 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453" name="Group 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454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455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6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7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8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9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60" name="CustomShape 10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Atendente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461" name="CustomShape 11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62" name="CustomShape 12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13"/>
          <p:cNvSpPr/>
          <p:nvPr/>
        </p:nvSpPr>
        <p:spPr>
          <a:xfrm rot="16200000" flipH="1">
            <a:off x="3880080" y="2604600"/>
            <a:ext cx="1161360" cy="6926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14"/>
          <p:cNvSpPr/>
          <p:nvPr/>
        </p:nvSpPr>
        <p:spPr>
          <a:xfrm>
            <a:off x="4807800" y="3266640"/>
            <a:ext cx="237312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Finalizar a comanda e receber o pagamento do cliente.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465" name="CustomShape 15"/>
          <p:cNvSpPr/>
          <p:nvPr/>
        </p:nvSpPr>
        <p:spPr>
          <a:xfrm>
            <a:off x="3564360" y="1838880"/>
            <a:ext cx="10990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Departamento Atendimento/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Balcão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466" name="CustomShape 16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Cozinha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1882176" y="2825575"/>
            <a:ext cx="1251441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000" dirty="0"/>
              <a:t>Departamento Cozinha</a:t>
            </a:r>
          </a:p>
        </p:txBody>
      </p:sp>
      <p:grpSp>
        <p:nvGrpSpPr>
          <p:cNvPr id="56" name="Google Shape;56;p13"/>
          <p:cNvGrpSpPr/>
          <p:nvPr/>
        </p:nvGrpSpPr>
        <p:grpSpPr>
          <a:xfrm>
            <a:off x="371050" y="3286976"/>
            <a:ext cx="999245" cy="892834"/>
            <a:chOff x="6704748" y="3204287"/>
            <a:chExt cx="999245" cy="892834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04748" y="3743831"/>
              <a:ext cx="999245" cy="353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Ajudante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14554" y="1497565"/>
            <a:ext cx="1098242" cy="831322"/>
            <a:chOff x="2811677" y="3424900"/>
            <a:chExt cx="1098242" cy="831322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11677" y="3913322"/>
              <a:ext cx="1098242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BR" sz="1200" b="1" dirty="0"/>
                <a:t>Cozinheiro </a:t>
              </a:r>
              <a:r>
                <a:rPr lang="pt-BR" sz="1200" b="1" dirty="0" err="1"/>
                <a:t>Chapeiro</a:t>
              </a:r>
              <a:endParaRPr lang="pt-BR" dirty="0" err="1"/>
            </a:p>
          </p:txBody>
        </p:sp>
      </p:grpSp>
      <p:cxnSp>
        <p:nvCxnSpPr>
          <p:cNvPr id="72" name="Google Shape;72;p13"/>
          <p:cNvCxnSpPr>
            <a:cxnSpLocks/>
            <a:stCxn id="71" idx="3"/>
            <a:endCxn id="55" idx="0"/>
          </p:cNvCxnSpPr>
          <p:nvPr/>
        </p:nvCxnSpPr>
        <p:spPr>
          <a:xfrm>
            <a:off x="1412796" y="2157437"/>
            <a:ext cx="1095101" cy="668138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flipV="1">
            <a:off x="1370295" y="3357175"/>
            <a:ext cx="1137602" cy="64599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846209" y="3522121"/>
            <a:ext cx="3522272" cy="111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Tx/>
              <a:buChar char="❖"/>
            </a:pPr>
            <a:r>
              <a:rPr lang="pt-BR" sz="1000" dirty="0">
                <a:solidFill>
                  <a:schemeClr val="dk1"/>
                </a:solidFill>
                <a:ea typeface="+mn-lt"/>
                <a:cs typeface="+mn-lt"/>
              </a:rPr>
              <a:t>Cortar legumes e carnes</a:t>
            </a:r>
            <a:endParaRPr lang="pt-BR" dirty="0">
              <a:solidFill>
                <a:schemeClr val="dk1"/>
              </a:solidFill>
              <a:ea typeface="+mn-lt"/>
              <a:cs typeface="+mn-lt"/>
            </a:endParaRPr>
          </a:p>
          <a:p>
            <a:pPr marL="457200" indent="-292100">
              <a:buClr>
                <a:schemeClr val="dk1"/>
              </a:buClr>
              <a:buSzPts val="1000"/>
              <a:buFontTx/>
              <a:buChar char="❖"/>
            </a:pPr>
            <a:r>
              <a:rPr lang="pt-BR" sz="1000" dirty="0">
                <a:solidFill>
                  <a:schemeClr val="dk1"/>
                </a:solidFill>
                <a:cs typeface="Arial"/>
              </a:rPr>
              <a:t>Montar o prato conforme o pedido do cliente</a:t>
            </a:r>
          </a:p>
          <a:p>
            <a:pPr marL="165100">
              <a:buClr>
                <a:schemeClr val="dk1"/>
              </a:buClr>
              <a:buSzPts val="1000"/>
            </a:pPr>
            <a:endParaRPr lang="pt-BR" sz="1000" dirty="0">
              <a:solidFill>
                <a:schemeClr val="dk1"/>
              </a:solidFill>
              <a:cs typeface="Arial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903718" y="4643805"/>
            <a:ext cx="1720609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</a:rPr>
              <a:t>Legenda:</a:t>
            </a:r>
            <a:endParaRPr sz="1000" dirty="0">
              <a:solidFill>
                <a:schemeClr val="dk1"/>
              </a:solidFill>
            </a:endParaRPr>
          </a:p>
          <a:p>
            <a:pPr marL="457200" indent="-292100"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Cenários</a:t>
            </a:r>
          </a:p>
        </p:txBody>
      </p:sp>
      <p:sp>
        <p:nvSpPr>
          <p:cNvPr id="25" name="Google Shape;74;p13">
            <a:extLst>
              <a:ext uri="{FF2B5EF4-FFF2-40B4-BE49-F238E27FC236}">
                <a16:creationId xmlns:a16="http://schemas.microsoft.com/office/drawing/2014/main" id="{0C0B05FA-7D26-46F0-8163-498A6F142E12}"/>
              </a:ext>
            </a:extLst>
          </p:cNvPr>
          <p:cNvSpPr txBox="1"/>
          <p:nvPr/>
        </p:nvSpPr>
        <p:spPr>
          <a:xfrm>
            <a:off x="2846208" y="1599802"/>
            <a:ext cx="3480709" cy="111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Tx/>
              <a:buChar char="❖"/>
            </a:pPr>
            <a:r>
              <a:rPr lang="pt-BR" sz="1000" dirty="0">
                <a:solidFill>
                  <a:schemeClr val="dk1"/>
                </a:solidFill>
                <a:ea typeface="+mn-lt"/>
                <a:cs typeface="+mn-lt"/>
              </a:rPr>
              <a:t>Realizar o preparo dos pratos do dia.</a:t>
            </a:r>
            <a:endParaRPr lang="pt-BR" dirty="0">
              <a:solidFill>
                <a:schemeClr val="dk1"/>
              </a:solidFill>
            </a:endParaRPr>
          </a:p>
          <a:p>
            <a:pPr marL="457200" indent="-292100">
              <a:buClr>
                <a:schemeClr val="dk1"/>
              </a:buClr>
              <a:buSzPts val="1000"/>
              <a:buFontTx/>
              <a:buChar char="❖"/>
            </a:pPr>
            <a:r>
              <a:rPr lang="pt-BR" sz="1000" dirty="0">
                <a:solidFill>
                  <a:schemeClr val="dk1"/>
                </a:solidFill>
                <a:cs typeface="Arial"/>
              </a:rPr>
              <a:t>Informar sobre o status do pedido.</a:t>
            </a:r>
          </a:p>
          <a:p>
            <a:pPr marL="457200" indent="-292100">
              <a:buClr>
                <a:schemeClr val="dk1"/>
              </a:buClr>
              <a:buSzPts val="1000"/>
              <a:buFontTx/>
              <a:buChar char="❖"/>
            </a:pPr>
            <a:r>
              <a:rPr lang="pt-BR" sz="1000" dirty="0">
                <a:solidFill>
                  <a:schemeClr val="dk1"/>
                </a:solidFill>
                <a:cs typeface="Arial"/>
              </a:rPr>
              <a:t>Montar o prato conforme o pedido do cliente.</a:t>
            </a:r>
          </a:p>
        </p:txBody>
      </p:sp>
    </p:spTree>
    <p:extLst>
      <p:ext uri="{BB962C8B-B14F-4D97-AF65-F5344CB8AC3E}">
        <p14:creationId xmlns:p14="http://schemas.microsoft.com/office/powerpoint/2010/main" val="2149080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Cortar legumes e carnes</a:t>
            </a:r>
            <a:endParaRPr sz="1200" dirty="0"/>
          </a:p>
        </p:txBody>
      </p: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6116076" y="1714176"/>
            <a:ext cx="890779" cy="830488"/>
            <a:chOff x="6787874" y="3204287"/>
            <a:chExt cx="890779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89077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Ajudante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16200000" flipH="1">
            <a:off x="3855757" y="2580333"/>
            <a:ext cx="1162012" cy="742122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4" y="3266600"/>
            <a:ext cx="2997266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Ajudante realiza o preparo dos produtos (Organizando e cortando os alimentos para o preparo).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900" dirty="0"/>
              <a:t>Departamento Cozinha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414239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o preparo dos pratos do dia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Cozinheiro</a:t>
              </a:r>
              <a:endParaRPr lang="pt-BR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" name="Google Shape;115;p15"/>
          <p:cNvGrpSpPr/>
          <p:nvPr/>
        </p:nvGrpSpPr>
        <p:grpSpPr>
          <a:xfrm>
            <a:off x="6116076" y="1714176"/>
            <a:ext cx="901411" cy="830488"/>
            <a:chOff x="6787874" y="3204287"/>
            <a:chExt cx="901411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901411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err="1"/>
                <a:t>Chapeiro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16200000" flipH="1">
            <a:off x="3855757" y="2580332"/>
            <a:ext cx="1162012" cy="742123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3001281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Iniciam o preparo da refeição, seguindo a programação da semana.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900" dirty="0"/>
              <a:t>Departamento Cozinha</a:t>
            </a:r>
          </a:p>
        </p:txBody>
      </p:sp>
    </p:spTree>
    <p:extLst>
      <p:ext uri="{BB962C8B-B14F-4D97-AF65-F5344CB8AC3E}">
        <p14:creationId xmlns:p14="http://schemas.microsoft.com/office/powerpoint/2010/main" val="4279912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Montar o prato conforme o pedido do cliente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Cozinheiro</a:t>
              </a:r>
              <a:endParaRPr lang="pt-BR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" name="Google Shape;115;p15"/>
          <p:cNvGrpSpPr/>
          <p:nvPr/>
        </p:nvGrpSpPr>
        <p:grpSpPr>
          <a:xfrm>
            <a:off x="6116077" y="1714176"/>
            <a:ext cx="995520" cy="830488"/>
            <a:chOff x="6787875" y="3204287"/>
            <a:chExt cx="995520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5" y="3691875"/>
              <a:ext cx="99552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Ajudante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cxnSpLocks/>
            <a:stCxn id="112" idx="2"/>
            <a:endCxn id="125" idx="1"/>
          </p:cNvCxnSpPr>
          <p:nvPr/>
        </p:nvCxnSpPr>
        <p:spPr>
          <a:xfrm rot="16200000" flipH="1">
            <a:off x="3863637" y="2572453"/>
            <a:ext cx="1156642" cy="752512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18214" y="3266600"/>
            <a:ext cx="2475155" cy="520859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SzPts val="1000"/>
              <a:buChar char="●"/>
            </a:pPr>
            <a:r>
              <a:rPr lang="pt-BR" sz="1000" dirty="0"/>
              <a:t>Realiza a montagem do prato conforme o tipo do prato ou preferência do cliente.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900" dirty="0"/>
              <a:t>Departamento Cozinha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2378624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 Informar sobre o status do pedido.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Cozinheiro</a:t>
              </a:r>
              <a:endParaRPr lang="pt-BR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16200000" flipH="1">
            <a:off x="3855757" y="2580333"/>
            <a:ext cx="1162012" cy="742122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4" y="3266600"/>
            <a:ext cx="3024471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SzPts val="1000"/>
              <a:buChar char="●"/>
            </a:pPr>
            <a:r>
              <a:rPr lang="pt-BR" sz="1000" dirty="0"/>
              <a:t>Sinalizar e informar ao garçom sobre o status dos pedidos ( Tempo, Falta de ingredientes possíveis substituições)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900" dirty="0"/>
              <a:t>Departamento Cozinha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148881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Gestão e pagamento das contas a pagar</a:t>
            </a:r>
            <a:endParaRPr lang="pt-BR" sz="1000" b="0" strike="noStrike" spc="-1">
              <a:latin typeface="Arial"/>
            </a:endParaRPr>
          </a:p>
        </p:txBody>
      </p:sp>
      <p:grpSp>
        <p:nvGrpSpPr>
          <p:cNvPr id="88" name="Group 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89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90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95" name="CustomShape 10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Dono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96" name="CustomShape 11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1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98" name="CustomShape 13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9" name="Group 14"/>
          <p:cNvGrpSpPr/>
          <p:nvPr/>
        </p:nvGrpSpPr>
        <p:grpSpPr>
          <a:xfrm>
            <a:off x="6116040" y="1714320"/>
            <a:ext cx="821880" cy="829800"/>
            <a:chOff x="6116040" y="1714320"/>
            <a:chExt cx="821880" cy="829800"/>
          </a:xfrm>
        </p:grpSpPr>
        <p:grpSp>
          <p:nvGrpSpPr>
            <p:cNvPr id="100" name="Group 15"/>
            <p:cNvGrpSpPr/>
            <p:nvPr/>
          </p:nvGrpSpPr>
          <p:grpSpPr>
            <a:xfrm>
              <a:off x="6372720" y="1714320"/>
              <a:ext cx="309240" cy="587520"/>
              <a:chOff x="6372720" y="1714320"/>
              <a:chExt cx="309240" cy="587520"/>
            </a:xfrm>
          </p:grpSpPr>
          <p:sp>
            <p:nvSpPr>
              <p:cNvPr id="101" name="CustomShape 16"/>
              <p:cNvSpPr/>
              <p:nvPr/>
            </p:nvSpPr>
            <p:spPr>
              <a:xfrm>
                <a:off x="6433920" y="171432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" name="CustomShape 17"/>
              <p:cNvSpPr/>
              <p:nvPr/>
            </p:nvSpPr>
            <p:spPr>
              <a:xfrm flipH="1">
                <a:off x="6526800" y="19101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" name="CustomShape 18"/>
              <p:cNvSpPr/>
              <p:nvPr/>
            </p:nvSpPr>
            <p:spPr>
              <a:xfrm>
                <a:off x="6390000" y="19983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" name="CustomShape 19"/>
              <p:cNvSpPr/>
              <p:nvPr/>
            </p:nvSpPr>
            <p:spPr>
              <a:xfrm flipH="1">
                <a:off x="6372360" y="21128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" name="CustomShape 20"/>
              <p:cNvSpPr/>
              <p:nvPr/>
            </p:nvSpPr>
            <p:spPr>
              <a:xfrm rot="10800000">
                <a:off x="6528240" y="21135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06" name="CustomShape 21"/>
            <p:cNvSpPr/>
            <p:nvPr/>
          </p:nvSpPr>
          <p:spPr>
            <a:xfrm>
              <a:off x="6116040" y="2201760"/>
              <a:ext cx="82188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107" name="CustomShape 22"/>
          <p:cNvSpPr/>
          <p:nvPr/>
        </p:nvSpPr>
        <p:spPr>
          <a:xfrm rot="5400000" flipH="1">
            <a:off x="5143320" y="327240"/>
            <a:ext cx="809280" cy="1963440"/>
          </a:xfrm>
          <a:prstGeom prst="curvedConnector3">
            <a:avLst>
              <a:gd name="adj1" fmla="val 4679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3"/>
          <p:cNvSpPr/>
          <p:nvPr/>
        </p:nvSpPr>
        <p:spPr>
          <a:xfrm rot="16200000" flipH="1">
            <a:off x="3855600" y="2580120"/>
            <a:ext cx="1161360" cy="74160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4"/>
          <p:cNvSpPr/>
          <p:nvPr/>
        </p:nvSpPr>
        <p:spPr>
          <a:xfrm>
            <a:off x="4807800" y="3266640"/>
            <a:ext cx="172260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Realizar o pagamento das contas a pagar.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110" name="CustomShape 25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Departamento financeiro</a:t>
            </a:r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Gestão e pagamento das contas a receber</a:t>
            </a:r>
            <a:endParaRPr lang="pt-BR" sz="1000" b="0" strike="noStrike" spc="-1">
              <a:latin typeface="Arial"/>
            </a:endParaRPr>
          </a:p>
        </p:txBody>
      </p:sp>
      <p:grpSp>
        <p:nvGrpSpPr>
          <p:cNvPr id="113" name="Group 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14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115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20" name="CustomShape 10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Dono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121" name="CustomShape 11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23" name="CustomShape 13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4" name="Group 14"/>
          <p:cNvGrpSpPr/>
          <p:nvPr/>
        </p:nvGrpSpPr>
        <p:grpSpPr>
          <a:xfrm>
            <a:off x="6116040" y="1714320"/>
            <a:ext cx="821880" cy="829800"/>
            <a:chOff x="6116040" y="1714320"/>
            <a:chExt cx="821880" cy="829800"/>
          </a:xfrm>
        </p:grpSpPr>
        <p:grpSp>
          <p:nvGrpSpPr>
            <p:cNvPr id="125" name="Group 15"/>
            <p:cNvGrpSpPr/>
            <p:nvPr/>
          </p:nvGrpSpPr>
          <p:grpSpPr>
            <a:xfrm>
              <a:off x="6372720" y="1714320"/>
              <a:ext cx="309240" cy="587520"/>
              <a:chOff x="6372720" y="1714320"/>
              <a:chExt cx="309240" cy="587520"/>
            </a:xfrm>
          </p:grpSpPr>
          <p:sp>
            <p:nvSpPr>
              <p:cNvPr id="126" name="CustomShape 16"/>
              <p:cNvSpPr/>
              <p:nvPr/>
            </p:nvSpPr>
            <p:spPr>
              <a:xfrm>
                <a:off x="6433920" y="171432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7" name="CustomShape 17"/>
              <p:cNvSpPr/>
              <p:nvPr/>
            </p:nvSpPr>
            <p:spPr>
              <a:xfrm flipH="1">
                <a:off x="6526800" y="19101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" name="CustomShape 18"/>
              <p:cNvSpPr/>
              <p:nvPr/>
            </p:nvSpPr>
            <p:spPr>
              <a:xfrm>
                <a:off x="6390000" y="19983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" name="CustomShape 19"/>
              <p:cNvSpPr/>
              <p:nvPr/>
            </p:nvSpPr>
            <p:spPr>
              <a:xfrm flipH="1">
                <a:off x="6372360" y="21128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0" name="CustomShape 20"/>
              <p:cNvSpPr/>
              <p:nvPr/>
            </p:nvSpPr>
            <p:spPr>
              <a:xfrm rot="10800000">
                <a:off x="6528240" y="21135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31" name="CustomShape 21"/>
            <p:cNvSpPr/>
            <p:nvPr/>
          </p:nvSpPr>
          <p:spPr>
            <a:xfrm>
              <a:off x="6116040" y="2201760"/>
              <a:ext cx="82188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132" name="CustomShape 22"/>
          <p:cNvSpPr/>
          <p:nvPr/>
        </p:nvSpPr>
        <p:spPr>
          <a:xfrm rot="5400000" flipH="1">
            <a:off x="5143320" y="327240"/>
            <a:ext cx="809280" cy="1963440"/>
          </a:xfrm>
          <a:prstGeom prst="curvedConnector3">
            <a:avLst>
              <a:gd name="adj1" fmla="val 4679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3"/>
          <p:cNvSpPr/>
          <p:nvPr/>
        </p:nvSpPr>
        <p:spPr>
          <a:xfrm rot="16200000" flipH="1">
            <a:off x="3855600" y="2580120"/>
            <a:ext cx="1161360" cy="74160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4"/>
          <p:cNvSpPr/>
          <p:nvPr/>
        </p:nvSpPr>
        <p:spPr>
          <a:xfrm>
            <a:off x="4807800" y="3266640"/>
            <a:ext cx="172260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Realizar o recebimento das contas a receber.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135" name="CustomShape 25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Departamento financeiro</a:t>
            </a:r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Contabilidade</a:t>
            </a:r>
            <a:endParaRPr lang="pt-BR" sz="1000" b="0" strike="noStrike" spc="-1">
              <a:latin typeface="Arial"/>
            </a:endParaRPr>
          </a:p>
        </p:txBody>
      </p:sp>
      <p:grpSp>
        <p:nvGrpSpPr>
          <p:cNvPr id="138" name="Group 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39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140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45" name="CustomShape 10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Dono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146" name="CustomShape 11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48" name="CustomShape 13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9" name="Group 14"/>
          <p:cNvGrpSpPr/>
          <p:nvPr/>
        </p:nvGrpSpPr>
        <p:grpSpPr>
          <a:xfrm>
            <a:off x="6116040" y="1714320"/>
            <a:ext cx="821880" cy="829800"/>
            <a:chOff x="6116040" y="1714320"/>
            <a:chExt cx="821880" cy="829800"/>
          </a:xfrm>
        </p:grpSpPr>
        <p:grpSp>
          <p:nvGrpSpPr>
            <p:cNvPr id="150" name="Group 15"/>
            <p:cNvGrpSpPr/>
            <p:nvPr/>
          </p:nvGrpSpPr>
          <p:grpSpPr>
            <a:xfrm>
              <a:off x="6372720" y="1714320"/>
              <a:ext cx="309240" cy="587520"/>
              <a:chOff x="6372720" y="1714320"/>
              <a:chExt cx="309240" cy="587520"/>
            </a:xfrm>
          </p:grpSpPr>
          <p:sp>
            <p:nvSpPr>
              <p:cNvPr id="151" name="CustomShape 16"/>
              <p:cNvSpPr/>
              <p:nvPr/>
            </p:nvSpPr>
            <p:spPr>
              <a:xfrm>
                <a:off x="6433920" y="171432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2" name="CustomShape 17"/>
              <p:cNvSpPr/>
              <p:nvPr/>
            </p:nvSpPr>
            <p:spPr>
              <a:xfrm flipH="1">
                <a:off x="6526800" y="19101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3" name="CustomShape 18"/>
              <p:cNvSpPr/>
              <p:nvPr/>
            </p:nvSpPr>
            <p:spPr>
              <a:xfrm>
                <a:off x="6390000" y="19983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4" name="CustomShape 19"/>
              <p:cNvSpPr/>
              <p:nvPr/>
            </p:nvSpPr>
            <p:spPr>
              <a:xfrm flipH="1">
                <a:off x="6372360" y="21128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5" name="CustomShape 20"/>
              <p:cNvSpPr/>
              <p:nvPr/>
            </p:nvSpPr>
            <p:spPr>
              <a:xfrm rot="10800000">
                <a:off x="6528240" y="21135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56" name="CustomShape 21"/>
            <p:cNvSpPr/>
            <p:nvPr/>
          </p:nvSpPr>
          <p:spPr>
            <a:xfrm>
              <a:off x="6116040" y="2201760"/>
              <a:ext cx="82188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157" name="CustomShape 22"/>
          <p:cNvSpPr/>
          <p:nvPr/>
        </p:nvSpPr>
        <p:spPr>
          <a:xfrm rot="5400000" flipH="1">
            <a:off x="5143320" y="327240"/>
            <a:ext cx="809280" cy="1963440"/>
          </a:xfrm>
          <a:prstGeom prst="curvedConnector3">
            <a:avLst>
              <a:gd name="adj1" fmla="val 4679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3"/>
          <p:cNvSpPr/>
          <p:nvPr/>
        </p:nvSpPr>
        <p:spPr>
          <a:xfrm rot="16200000" flipH="1">
            <a:off x="3855600" y="2580120"/>
            <a:ext cx="1161360" cy="7412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4"/>
          <p:cNvSpPr/>
          <p:nvPr/>
        </p:nvSpPr>
        <p:spPr>
          <a:xfrm>
            <a:off x="4807800" y="3266640"/>
            <a:ext cx="213012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Realizar o cálculo das contas a pagar e receber do estabelecimento.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160" name="CustomShape 25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Departamento financeiro</a:t>
            </a:r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Planejamento Financeiro do local</a:t>
            </a:r>
            <a:endParaRPr lang="pt-BR" sz="1000" b="0" strike="noStrike" spc="-1">
              <a:latin typeface="Arial"/>
            </a:endParaRPr>
          </a:p>
        </p:txBody>
      </p:sp>
      <p:grpSp>
        <p:nvGrpSpPr>
          <p:cNvPr id="163" name="Group 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64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165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6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8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9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70" name="CustomShape 10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Dono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171" name="CustomShape 11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73" name="CustomShape 13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4" name="Group 14"/>
          <p:cNvGrpSpPr/>
          <p:nvPr/>
        </p:nvGrpSpPr>
        <p:grpSpPr>
          <a:xfrm>
            <a:off x="6116040" y="1714320"/>
            <a:ext cx="821880" cy="829800"/>
            <a:chOff x="6116040" y="1714320"/>
            <a:chExt cx="821880" cy="829800"/>
          </a:xfrm>
        </p:grpSpPr>
        <p:grpSp>
          <p:nvGrpSpPr>
            <p:cNvPr id="175" name="Group 15"/>
            <p:cNvGrpSpPr/>
            <p:nvPr/>
          </p:nvGrpSpPr>
          <p:grpSpPr>
            <a:xfrm>
              <a:off x="6372720" y="1714320"/>
              <a:ext cx="309240" cy="587520"/>
              <a:chOff x="6372720" y="1714320"/>
              <a:chExt cx="309240" cy="587520"/>
            </a:xfrm>
          </p:grpSpPr>
          <p:sp>
            <p:nvSpPr>
              <p:cNvPr id="176" name="CustomShape 16"/>
              <p:cNvSpPr/>
              <p:nvPr/>
            </p:nvSpPr>
            <p:spPr>
              <a:xfrm>
                <a:off x="6433920" y="171432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7" name="CustomShape 17"/>
              <p:cNvSpPr/>
              <p:nvPr/>
            </p:nvSpPr>
            <p:spPr>
              <a:xfrm flipH="1">
                <a:off x="6526800" y="19101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CustomShape 18"/>
              <p:cNvSpPr/>
              <p:nvPr/>
            </p:nvSpPr>
            <p:spPr>
              <a:xfrm>
                <a:off x="6390000" y="19983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9" name="CustomShape 19"/>
              <p:cNvSpPr/>
              <p:nvPr/>
            </p:nvSpPr>
            <p:spPr>
              <a:xfrm flipH="1">
                <a:off x="6372360" y="21128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0" name="CustomShape 20"/>
              <p:cNvSpPr/>
              <p:nvPr/>
            </p:nvSpPr>
            <p:spPr>
              <a:xfrm rot="10800000">
                <a:off x="6528240" y="21135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81" name="CustomShape 21"/>
            <p:cNvSpPr/>
            <p:nvPr/>
          </p:nvSpPr>
          <p:spPr>
            <a:xfrm>
              <a:off x="6116040" y="2201760"/>
              <a:ext cx="82188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182" name="CustomShape 22"/>
          <p:cNvSpPr/>
          <p:nvPr/>
        </p:nvSpPr>
        <p:spPr>
          <a:xfrm rot="5400000" flipH="1">
            <a:off x="5143320" y="327240"/>
            <a:ext cx="809280" cy="1963440"/>
          </a:xfrm>
          <a:prstGeom prst="curvedConnector3">
            <a:avLst>
              <a:gd name="adj1" fmla="val 4679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23"/>
          <p:cNvSpPr/>
          <p:nvPr/>
        </p:nvSpPr>
        <p:spPr>
          <a:xfrm rot="16200000" flipH="1">
            <a:off x="3855600" y="2580120"/>
            <a:ext cx="1161360" cy="7412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24"/>
          <p:cNvSpPr/>
          <p:nvPr/>
        </p:nvSpPr>
        <p:spPr>
          <a:xfrm>
            <a:off x="4807800" y="3266640"/>
            <a:ext cx="213012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Realizar o planejamento financeiro do local.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185" name="CustomShape 25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Departamento financeiro</a:t>
            </a:r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Gestão da folha de pagamento dos funcionários</a:t>
            </a:r>
            <a:endParaRPr lang="pt-BR" sz="1000" b="0" strike="noStrike" spc="-1">
              <a:latin typeface="Arial"/>
            </a:endParaRPr>
          </a:p>
        </p:txBody>
      </p:sp>
      <p:grpSp>
        <p:nvGrpSpPr>
          <p:cNvPr id="188" name="Group 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189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190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1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2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3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4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95" name="CustomShape 10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Dono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196" name="CustomShape 11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1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9" name="Group 14"/>
          <p:cNvGrpSpPr/>
          <p:nvPr/>
        </p:nvGrpSpPr>
        <p:grpSpPr>
          <a:xfrm>
            <a:off x="6116040" y="1714320"/>
            <a:ext cx="821880" cy="829800"/>
            <a:chOff x="6116040" y="1714320"/>
            <a:chExt cx="821880" cy="829800"/>
          </a:xfrm>
        </p:grpSpPr>
        <p:grpSp>
          <p:nvGrpSpPr>
            <p:cNvPr id="200" name="Group 15"/>
            <p:cNvGrpSpPr/>
            <p:nvPr/>
          </p:nvGrpSpPr>
          <p:grpSpPr>
            <a:xfrm>
              <a:off x="6372720" y="1714320"/>
              <a:ext cx="309240" cy="587520"/>
              <a:chOff x="6372720" y="1714320"/>
              <a:chExt cx="309240" cy="587520"/>
            </a:xfrm>
          </p:grpSpPr>
          <p:sp>
            <p:nvSpPr>
              <p:cNvPr id="201" name="CustomShape 16"/>
              <p:cNvSpPr/>
              <p:nvPr/>
            </p:nvSpPr>
            <p:spPr>
              <a:xfrm>
                <a:off x="6433920" y="171432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2" name="CustomShape 17"/>
              <p:cNvSpPr/>
              <p:nvPr/>
            </p:nvSpPr>
            <p:spPr>
              <a:xfrm flipH="1">
                <a:off x="6526800" y="19101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3" name="CustomShape 18"/>
              <p:cNvSpPr/>
              <p:nvPr/>
            </p:nvSpPr>
            <p:spPr>
              <a:xfrm>
                <a:off x="6390000" y="19983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4" name="CustomShape 19"/>
              <p:cNvSpPr/>
              <p:nvPr/>
            </p:nvSpPr>
            <p:spPr>
              <a:xfrm flipH="1">
                <a:off x="6372360" y="21128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CustomShape 20"/>
              <p:cNvSpPr/>
              <p:nvPr/>
            </p:nvSpPr>
            <p:spPr>
              <a:xfrm rot="10800000">
                <a:off x="6528240" y="21135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06" name="CustomShape 21"/>
            <p:cNvSpPr/>
            <p:nvPr/>
          </p:nvSpPr>
          <p:spPr>
            <a:xfrm>
              <a:off x="6116040" y="2201760"/>
              <a:ext cx="82188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207" name="CustomShape 22"/>
          <p:cNvSpPr/>
          <p:nvPr/>
        </p:nvSpPr>
        <p:spPr>
          <a:xfrm rot="5400000" flipH="1">
            <a:off x="5143320" y="327240"/>
            <a:ext cx="809280" cy="1963440"/>
          </a:xfrm>
          <a:prstGeom prst="curvedConnector3">
            <a:avLst>
              <a:gd name="adj1" fmla="val 4679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3"/>
          <p:cNvSpPr/>
          <p:nvPr/>
        </p:nvSpPr>
        <p:spPr>
          <a:xfrm rot="16200000" flipH="1">
            <a:off x="3855600" y="2580120"/>
            <a:ext cx="1161360" cy="7412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24"/>
          <p:cNvSpPr/>
          <p:nvPr/>
        </p:nvSpPr>
        <p:spPr>
          <a:xfrm>
            <a:off x="4807800" y="3266640"/>
            <a:ext cx="213012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Realizar o pagamento do salário para todos os funcionários. 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Departamento financeiro</a:t>
            </a:r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Gestão e pagamento de todos os impostos</a:t>
            </a:r>
            <a:endParaRPr lang="pt-BR" sz="1000" b="0" strike="noStrike" spc="-1">
              <a:latin typeface="Arial"/>
            </a:endParaRPr>
          </a:p>
        </p:txBody>
      </p:sp>
      <p:grpSp>
        <p:nvGrpSpPr>
          <p:cNvPr id="213" name="Group 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214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215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6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20" name="CustomShape 10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Dono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221" name="CustomShape 11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1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4" name="Group 14"/>
          <p:cNvGrpSpPr/>
          <p:nvPr/>
        </p:nvGrpSpPr>
        <p:grpSpPr>
          <a:xfrm>
            <a:off x="6116040" y="1714320"/>
            <a:ext cx="821880" cy="829800"/>
            <a:chOff x="6116040" y="1714320"/>
            <a:chExt cx="821880" cy="829800"/>
          </a:xfrm>
        </p:grpSpPr>
        <p:grpSp>
          <p:nvGrpSpPr>
            <p:cNvPr id="225" name="Group 15"/>
            <p:cNvGrpSpPr/>
            <p:nvPr/>
          </p:nvGrpSpPr>
          <p:grpSpPr>
            <a:xfrm>
              <a:off x="6372720" y="1714320"/>
              <a:ext cx="309240" cy="587520"/>
              <a:chOff x="6372720" y="1714320"/>
              <a:chExt cx="309240" cy="587520"/>
            </a:xfrm>
          </p:grpSpPr>
          <p:sp>
            <p:nvSpPr>
              <p:cNvPr id="226" name="CustomShape 16"/>
              <p:cNvSpPr/>
              <p:nvPr/>
            </p:nvSpPr>
            <p:spPr>
              <a:xfrm>
                <a:off x="6433920" y="171432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7" name="CustomShape 17"/>
              <p:cNvSpPr/>
              <p:nvPr/>
            </p:nvSpPr>
            <p:spPr>
              <a:xfrm flipH="1">
                <a:off x="6526800" y="191016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8" name="CustomShape 18"/>
              <p:cNvSpPr/>
              <p:nvPr/>
            </p:nvSpPr>
            <p:spPr>
              <a:xfrm>
                <a:off x="6390000" y="199836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9" name="CustomShape 19"/>
              <p:cNvSpPr/>
              <p:nvPr/>
            </p:nvSpPr>
            <p:spPr>
              <a:xfrm flipH="1">
                <a:off x="6372360" y="211284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0" name="CustomShape 20"/>
              <p:cNvSpPr/>
              <p:nvPr/>
            </p:nvSpPr>
            <p:spPr>
              <a:xfrm rot="10800000">
                <a:off x="6528240" y="211356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31" name="CustomShape 21"/>
            <p:cNvSpPr/>
            <p:nvPr/>
          </p:nvSpPr>
          <p:spPr>
            <a:xfrm>
              <a:off x="6116040" y="2201760"/>
              <a:ext cx="82188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232" name="CustomShape 22"/>
          <p:cNvSpPr/>
          <p:nvPr/>
        </p:nvSpPr>
        <p:spPr>
          <a:xfrm rot="5400000" flipH="1">
            <a:off x="5143320" y="327240"/>
            <a:ext cx="809280" cy="1963440"/>
          </a:xfrm>
          <a:prstGeom prst="curvedConnector3">
            <a:avLst>
              <a:gd name="adj1" fmla="val 4679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23"/>
          <p:cNvSpPr/>
          <p:nvPr/>
        </p:nvSpPr>
        <p:spPr>
          <a:xfrm rot="16200000" flipH="1">
            <a:off x="3855600" y="2580120"/>
            <a:ext cx="1161360" cy="7412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24"/>
          <p:cNvSpPr/>
          <p:nvPr/>
        </p:nvSpPr>
        <p:spPr>
          <a:xfrm>
            <a:off x="4807800" y="3266640"/>
            <a:ext cx="213012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Realizar o pagamento de todos os impostos.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235" name="CustomShape 25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Departamento financeiro</a:t>
            </a:r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Contexto </a:t>
            </a:r>
            <a:endParaRPr lang="pt-B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  <a:ea typeface="Arial"/>
              </a:rPr>
              <a:t>Estoque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882080" y="2825640"/>
            <a:ext cx="115776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Estoque do local</a:t>
            </a:r>
            <a:endParaRPr lang="pt-BR" sz="1000" b="0" strike="noStrike" spc="-1">
              <a:latin typeface="Arial"/>
            </a:endParaRPr>
          </a:p>
        </p:txBody>
      </p:sp>
      <p:grpSp>
        <p:nvGrpSpPr>
          <p:cNvPr id="238" name="Group 3"/>
          <p:cNvGrpSpPr/>
          <p:nvPr/>
        </p:nvGrpSpPr>
        <p:grpSpPr>
          <a:xfrm>
            <a:off x="302760" y="1497600"/>
            <a:ext cx="1113840" cy="829800"/>
            <a:chOff x="302760" y="1497600"/>
            <a:chExt cx="1113840" cy="829800"/>
          </a:xfrm>
        </p:grpSpPr>
        <p:grpSp>
          <p:nvGrpSpPr>
            <p:cNvPr id="239" name="Group 4"/>
            <p:cNvGrpSpPr/>
            <p:nvPr/>
          </p:nvGrpSpPr>
          <p:grpSpPr>
            <a:xfrm>
              <a:off x="708840" y="1497600"/>
              <a:ext cx="309240" cy="587880"/>
              <a:chOff x="708840" y="1497600"/>
              <a:chExt cx="309240" cy="587880"/>
            </a:xfrm>
          </p:grpSpPr>
          <p:sp>
            <p:nvSpPr>
              <p:cNvPr id="240" name="CustomShape 5"/>
              <p:cNvSpPr/>
              <p:nvPr/>
            </p:nvSpPr>
            <p:spPr>
              <a:xfrm>
                <a:off x="770040" y="14976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1" name="CustomShape 6"/>
              <p:cNvSpPr/>
              <p:nvPr/>
            </p:nvSpPr>
            <p:spPr>
              <a:xfrm flipH="1">
                <a:off x="863280" y="169344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2" name="CustomShape 7"/>
              <p:cNvSpPr/>
              <p:nvPr/>
            </p:nvSpPr>
            <p:spPr>
              <a:xfrm>
                <a:off x="726480" y="178164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3" name="CustomShape 8"/>
              <p:cNvSpPr/>
              <p:nvPr/>
            </p:nvSpPr>
            <p:spPr>
              <a:xfrm flipH="1">
                <a:off x="708480" y="189612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4" name="CustomShape 9"/>
              <p:cNvSpPr/>
              <p:nvPr/>
            </p:nvSpPr>
            <p:spPr>
              <a:xfrm rot="10800000">
                <a:off x="864360" y="189720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45" name="CustomShape 10"/>
            <p:cNvSpPr/>
            <p:nvPr/>
          </p:nvSpPr>
          <p:spPr>
            <a:xfrm>
              <a:off x="302760" y="1985040"/>
              <a:ext cx="111384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Funcionário</a:t>
              </a:r>
              <a:endParaRPr lang="pt-BR" sz="1200" b="0" strike="noStrike" spc="-1">
                <a:latin typeface="Arial"/>
              </a:endParaRPr>
            </a:p>
          </p:txBody>
        </p:sp>
      </p:grpSp>
      <p:sp>
        <p:nvSpPr>
          <p:cNvPr id="246" name="CustomShape 11"/>
          <p:cNvSpPr/>
          <p:nvPr/>
        </p:nvSpPr>
        <p:spPr>
          <a:xfrm>
            <a:off x="1417680" y="2156760"/>
            <a:ext cx="1042920" cy="66816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12"/>
          <p:cNvSpPr/>
          <p:nvPr/>
        </p:nvSpPr>
        <p:spPr>
          <a:xfrm>
            <a:off x="2440800" y="1500120"/>
            <a:ext cx="3033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Controle da validade dos produtos.</a:t>
            </a:r>
            <a:endParaRPr lang="pt-BR" sz="1000" b="0" strike="noStrike" spc="-1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Controle dos produtos perecíveis.</a:t>
            </a:r>
            <a:endParaRPr lang="pt-BR" sz="1000" b="0" strike="noStrike" spc="-1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Contagem dos item com estoque baixo.</a:t>
            </a:r>
            <a:endParaRPr lang="pt-BR" sz="1000" b="0" strike="noStrike" spc="-1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Contagem dos item em excesso.</a:t>
            </a:r>
            <a:endParaRPr lang="pt-BR" sz="1000" b="0" strike="noStrike" spc="-1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Relatório sobre o estoque.</a:t>
            </a:r>
            <a:endParaRPr lang="pt-BR" sz="1000" b="0" strike="noStrike" spc="-1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Abastecimento dos produtos.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248" name="CustomShape 13"/>
          <p:cNvSpPr/>
          <p:nvPr/>
        </p:nvSpPr>
        <p:spPr>
          <a:xfrm>
            <a:off x="7903817" y="4633576"/>
            <a:ext cx="1179639" cy="47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Legenda:</a:t>
            </a:r>
            <a:endParaRPr lang="pt-BR" sz="1000" b="0" strike="noStrike" spc="-1" dirty="0">
              <a:latin typeface="Arial"/>
            </a:endParaRPr>
          </a:p>
          <a:p>
            <a:pPr marL="457200" indent="-29083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lang="pt-BR" sz="1000" spc="-1" dirty="0">
                <a:solidFill>
                  <a:srgbClr val="000000"/>
                </a:solidFill>
                <a:latin typeface="Arial"/>
              </a:rPr>
              <a:t>Cenários</a:t>
            </a:r>
            <a:endParaRPr lang="pt-BR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764</Words>
  <Application>Microsoft Office PowerPoint</Application>
  <PresentationFormat>Apresentação na tela (16:9)</PresentationFormat>
  <Paragraphs>202</Paragraphs>
  <Slides>28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Giulia Sernanda</dc:creator>
  <dc:description/>
  <cp:lastModifiedBy>Gabriel Rocha</cp:lastModifiedBy>
  <cp:revision>103</cp:revision>
  <dcterms:modified xsi:type="dcterms:W3CDTF">2020-03-08T22:15:25Z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