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2" r:id="rId1"/>
  </p:sldMasterIdLst>
  <p:sldIdLst>
    <p:sldId id="256" r:id="rId2"/>
    <p:sldId id="272" r:id="rId3"/>
    <p:sldId id="268" r:id="rId4"/>
    <p:sldId id="269" r:id="rId5"/>
    <p:sldId id="275" r:id="rId6"/>
    <p:sldId id="273" r:id="rId7"/>
    <p:sldId id="274" r:id="rId8"/>
    <p:sldId id="257" r:id="rId9"/>
    <p:sldId id="258" r:id="rId10"/>
    <p:sldId id="276" r:id="rId11"/>
    <p:sldId id="259" r:id="rId12"/>
    <p:sldId id="260" r:id="rId13"/>
    <p:sldId id="261" r:id="rId14"/>
    <p:sldId id="266" r:id="rId15"/>
    <p:sldId id="262" r:id="rId16"/>
    <p:sldId id="263" r:id="rId17"/>
    <p:sldId id="264" r:id="rId18"/>
    <p:sldId id="265" r:id="rId19"/>
    <p:sldId id="270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4CF"/>
    <a:srgbClr val="B73CB3"/>
    <a:srgbClr val="FF53F8"/>
    <a:srgbClr val="EA4CE5"/>
    <a:srgbClr val="AE1172"/>
    <a:srgbClr val="FF7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9"/>
    <p:restoredTop sz="94740"/>
  </p:normalViewPr>
  <p:slideViewPr>
    <p:cSldViewPr snapToGrid="0" snapToObjects="1">
      <p:cViewPr varScale="1">
        <p:scale>
          <a:sx n="130" d="100"/>
          <a:sy n="13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8413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094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1554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63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7232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410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6803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65099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8816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008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494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2669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9826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898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2380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9398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6715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5B7832-7C49-134E-88B9-F1F4AC597175}" type="datetimeFigureOut">
              <a:rPr lang="en-UA" smtClean="0"/>
              <a:t>13.05.2022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9214-DA29-9242-8F86-B04EFF17A1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17844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utility-typ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otrwitek/utility-types" TargetMode="External"/><Relationship Id="rId2" Type="http://schemas.openxmlformats.org/officeDocument/2006/relationships/hyperlink" Target="https://www.npmjs.com/package/utility-typ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ypescript-definitive-guide.ru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2/generics.html" TargetMode="External"/><Relationship Id="rId3" Type="http://schemas.openxmlformats.org/officeDocument/2006/relationships/hyperlink" Target="https://www.typescriptlang.org/docs/handbook/2/typeof-types.html" TargetMode="External"/><Relationship Id="rId7" Type="http://schemas.openxmlformats.org/officeDocument/2006/relationships/hyperlink" Target="https://www.typescriptlang.org/docs/handbook/2/mapped-types.html" TargetMode="External"/><Relationship Id="rId2" Type="http://schemas.openxmlformats.org/officeDocument/2006/relationships/hyperlink" Target="https://www.typescriptlang.org/docs/handbook/2/keyof-type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ypescriptlang.org/docs/handbook/2/template-literal-types.html" TargetMode="External"/><Relationship Id="rId5" Type="http://schemas.openxmlformats.org/officeDocument/2006/relationships/hyperlink" Target="https://www.typescriptlang.org/docs/handbook/2/conditional-types.html" TargetMode="External"/><Relationship Id="rId4" Type="http://schemas.openxmlformats.org/officeDocument/2006/relationships/hyperlink" Target="https://www.typescriptlang.org/docs/handbook/2/indexed-access-types.html" TargetMode="External"/><Relationship Id="rId9" Type="http://schemas.openxmlformats.org/officeDocument/2006/relationships/hyperlink" Target="https://www.typescriptlang.org/docs/handbook/2/types-from-typ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421"/>
            <a:ext cx="9144000" cy="2189721"/>
          </a:xfrm>
        </p:spPr>
        <p:txBody>
          <a:bodyPr>
            <a:normAutofit/>
          </a:bodyPr>
          <a:lstStyle/>
          <a:p>
            <a:endParaRPr lang="en-UA" dirty="0"/>
          </a:p>
          <a:p>
            <a:endParaRPr lang="en-UA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47D7C71-7031-6D44-BFDE-10313F92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52" y="395416"/>
            <a:ext cx="8953896" cy="582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A247B-8B13-A249-845A-D1E1068FC48D}"/>
              </a:ext>
            </a:extLst>
          </p:cNvPr>
          <p:cNvSpPr txBox="1"/>
          <p:nvPr/>
        </p:nvSpPr>
        <p:spPr>
          <a:xfrm>
            <a:off x="98855" y="6377457"/>
            <a:ext cx="4669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sz="1400" dirty="0"/>
              <a:t>created by Dariia Drobotko ddrobotko@lohika.com</a:t>
            </a:r>
          </a:p>
        </p:txBody>
      </p:sp>
    </p:spTree>
    <p:extLst>
      <p:ext uri="{BB962C8B-B14F-4D97-AF65-F5344CB8AC3E}">
        <p14:creationId xmlns:p14="http://schemas.microsoft.com/office/powerpoint/2010/main" val="5734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081"/>
            <a:ext cx="9144000" cy="618514"/>
          </a:xfrm>
        </p:spPr>
        <p:txBody>
          <a:bodyPr>
            <a:normAutofit fontScale="90000"/>
          </a:bodyPr>
          <a:lstStyle/>
          <a:p>
            <a:r>
              <a:rPr lang="en-UA" sz="4000" dirty="0"/>
              <a:t>Union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1708"/>
            <a:ext cx="9144000" cy="16381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Specify several valid types for a value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Vertical bar is used to separate valid types </a:t>
            </a:r>
            <a:endParaRPr lang="en-GB" dirty="0">
              <a:effectLst/>
            </a:endParaRP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99F5B-5329-D448-A14B-A4063179D759}"/>
              </a:ext>
            </a:extLst>
          </p:cNvPr>
          <p:cNvSpPr txBox="1"/>
          <p:nvPr/>
        </p:nvSpPr>
        <p:spPr>
          <a:xfrm>
            <a:off x="1524000" y="3429000"/>
            <a:ext cx="8940800" cy="25856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bIns="406799">
            <a:spAutoFit/>
          </a:bodyPr>
          <a:lstStyle/>
          <a:p>
            <a:pPr lvl="1">
              <a:lnSpc>
                <a:spcPct val="20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function  </a:t>
            </a:r>
            <a:r>
              <a:rPr lang="en-GB" dirty="0">
                <a:solidFill>
                  <a:srgbClr val="FFC66D"/>
                </a:solidFill>
                <a:effectLst/>
              </a:rPr>
              <a:t>logId  </a:t>
            </a:r>
            <a:r>
              <a:rPr lang="en-GB" dirty="0"/>
              <a:t>( id: </a:t>
            </a:r>
            <a:r>
              <a:rPr lang="en-GB" dirty="0">
                <a:solidFill>
                  <a:srgbClr val="CC7832"/>
                </a:solidFill>
                <a:effectLst/>
              </a:rPr>
              <a:t>string </a:t>
            </a:r>
            <a:r>
              <a:rPr lang="en-GB" dirty="0"/>
              <a:t>| </a:t>
            </a:r>
            <a:r>
              <a:rPr lang="en-GB" dirty="0">
                <a:solidFill>
                  <a:srgbClr val="CC7832"/>
                </a:solidFill>
                <a:effectLst/>
              </a:rPr>
              <a:t>number </a:t>
            </a:r>
            <a:r>
              <a:rPr lang="en-GB" dirty="0"/>
              <a:t>):  Logger | null  {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effectLst/>
              </a:rPr>
              <a:t>logger?.log(id);</a:t>
            </a:r>
          </a:p>
          <a:p>
            <a:pPr lvl="1">
              <a:lnSpc>
                <a:spcPct val="200000"/>
              </a:lnSpc>
            </a:pPr>
            <a:r>
              <a:rPr lang="en-GB" dirty="0">
                <a:solidFill>
                  <a:srgbClr val="FFC000"/>
                </a:solidFill>
                <a:effectLst/>
              </a:rPr>
              <a:t>  return</a:t>
            </a:r>
            <a:r>
              <a:rPr lang="en-GB" dirty="0">
                <a:solidFill>
                  <a:srgbClr val="808080"/>
                </a:solidFill>
                <a:effectLst/>
              </a:rPr>
              <a:t> </a:t>
            </a:r>
            <a:r>
              <a:rPr lang="en-GB" dirty="0">
                <a:effectLst/>
              </a:rPr>
              <a:t>logger || </a:t>
            </a:r>
            <a:r>
              <a:rPr lang="en-GB" dirty="0"/>
              <a:t>n</a:t>
            </a:r>
            <a:r>
              <a:rPr lang="en-GB" dirty="0">
                <a:effectLst/>
              </a:rPr>
              <a:t>ull;</a:t>
            </a:r>
            <a:br>
              <a:rPr lang="en-GB" dirty="0">
                <a:solidFill>
                  <a:srgbClr val="808080"/>
                </a:solidFill>
                <a:effectLst/>
              </a:rPr>
            </a:br>
            <a:r>
              <a:rPr lang="en-GB" dirty="0"/>
              <a:t>} 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7646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8514"/>
          </a:xfrm>
        </p:spPr>
        <p:txBody>
          <a:bodyPr>
            <a:noAutofit/>
          </a:bodyPr>
          <a:lstStyle/>
          <a:p>
            <a:r>
              <a:rPr lang="en-GB" sz="4000" dirty="0"/>
              <a:t>Intersection Types </a:t>
            </a:r>
            <a:endParaRPr lang="en-GB" sz="40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422"/>
            <a:ext cx="9144000" cy="16381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Specify a value that will contain all members of several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Ampersand is used to separate included types </a:t>
            </a: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BAAD3-C6B1-AD45-8F4B-4320929FB29A}"/>
              </a:ext>
            </a:extLst>
          </p:cNvPr>
          <p:cNvSpPr txBox="1"/>
          <p:nvPr/>
        </p:nvSpPr>
        <p:spPr>
          <a:xfrm>
            <a:off x="1523999" y="3936145"/>
            <a:ext cx="8890001" cy="203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bIns="406799">
            <a:spAutoFit/>
          </a:bodyPr>
          <a:lstStyle/>
          <a:p>
            <a:pPr lvl="1">
              <a:lnSpc>
                <a:spcPct val="20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function </a:t>
            </a:r>
            <a:r>
              <a:rPr lang="en-GB" dirty="0">
                <a:solidFill>
                  <a:srgbClr val="FFC66D"/>
                </a:solidFill>
                <a:effectLst/>
              </a:rPr>
              <a:t>CreateCoolNewDevice</a:t>
            </a:r>
            <a:r>
              <a:rPr lang="en-GB" dirty="0"/>
              <a:t>(): Phone &amp; Tablet  { 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808080"/>
                </a:solidFill>
                <a:effectLst/>
              </a:rPr>
              <a:t>// some code here</a:t>
            </a:r>
            <a:br>
              <a:rPr lang="en-GB" dirty="0">
                <a:solidFill>
                  <a:srgbClr val="808080"/>
                </a:solidFill>
                <a:effectLst/>
              </a:rPr>
            </a:br>
            <a:r>
              <a:rPr lang="en-GB" dirty="0"/>
              <a:t>}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62493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799" y="777099"/>
            <a:ext cx="9144000" cy="618514"/>
          </a:xfrm>
        </p:spPr>
        <p:txBody>
          <a:bodyPr>
            <a:noAutofit/>
          </a:bodyPr>
          <a:lstStyle/>
          <a:p>
            <a:r>
              <a:rPr lang="en-GB" sz="4000" dirty="0"/>
              <a:t>String Literal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AA572-DBA7-4C4C-A9C6-A5CF126CEE05}"/>
              </a:ext>
            </a:extLst>
          </p:cNvPr>
          <p:cNvSpPr txBox="1"/>
          <p:nvPr/>
        </p:nvSpPr>
        <p:spPr>
          <a:xfrm>
            <a:off x="1320799" y="2159037"/>
            <a:ext cx="9027888" cy="31396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bIns="406799">
            <a:spAutoFit/>
          </a:bodyPr>
          <a:lstStyle/>
          <a:p>
            <a:pPr lvl="1">
              <a:lnSpc>
                <a:spcPct val="20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/>
              <a:t>empCategory: </a:t>
            </a:r>
            <a:r>
              <a:rPr lang="en-GB" dirty="0">
                <a:solidFill>
                  <a:srgbClr val="6A8759"/>
                </a:solidFill>
                <a:effectLst/>
              </a:rPr>
              <a:t>'Manager'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/>
              <a:t>empCategory: </a:t>
            </a:r>
            <a:r>
              <a:rPr lang="en-GB" dirty="0">
                <a:solidFill>
                  <a:srgbClr val="6A8759"/>
                </a:solidFill>
                <a:effectLst/>
              </a:rPr>
              <a:t>'Manager' </a:t>
            </a:r>
            <a:r>
              <a:rPr lang="en-GB" dirty="0"/>
              <a:t>= </a:t>
            </a:r>
            <a:r>
              <a:rPr lang="en-GB" dirty="0">
                <a:solidFill>
                  <a:srgbClr val="6A8759"/>
                </a:solidFill>
                <a:effectLst/>
              </a:rPr>
              <a:t>'Manager'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/>
              <a:t>empCategory: </a:t>
            </a:r>
            <a:r>
              <a:rPr lang="en-GB" dirty="0">
                <a:solidFill>
                  <a:srgbClr val="6A8759"/>
                </a:solidFill>
                <a:effectLst/>
              </a:rPr>
              <a:t>'Manager' </a:t>
            </a:r>
            <a:r>
              <a:rPr lang="en-GB" dirty="0"/>
              <a:t>= </a:t>
            </a:r>
            <a:r>
              <a:rPr lang="en-GB" dirty="0">
                <a:solidFill>
                  <a:srgbClr val="6A8759"/>
                </a:solidFill>
                <a:effectLst/>
              </a:rPr>
              <a:t>'Non-Manager’</a:t>
            </a:r>
            <a:r>
              <a:rPr lang="en-GB" dirty="0">
                <a:solidFill>
                  <a:srgbClr val="CC7832"/>
                </a:solidFill>
                <a:effectLst/>
              </a:rPr>
              <a:t>;   </a:t>
            </a:r>
            <a:r>
              <a:rPr lang="en-GB" dirty="0">
                <a:solidFill>
                  <a:srgbClr val="808080"/>
                </a:solidFill>
                <a:effectLst/>
              </a:rPr>
              <a:t>// ERROR</a:t>
            </a:r>
            <a:br>
              <a:rPr lang="en-GB" dirty="0">
                <a:solidFill>
                  <a:srgbClr val="808080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/>
              <a:t>empCategory: </a:t>
            </a:r>
            <a:r>
              <a:rPr lang="en-GB" dirty="0">
                <a:solidFill>
                  <a:srgbClr val="6A8759"/>
                </a:solidFill>
                <a:effectLst/>
              </a:rPr>
              <a:t>'Manager' </a:t>
            </a:r>
            <a:r>
              <a:rPr lang="en-GB" dirty="0"/>
              <a:t>| </a:t>
            </a:r>
            <a:r>
              <a:rPr lang="en-GB" dirty="0">
                <a:solidFill>
                  <a:srgbClr val="6A8759"/>
                </a:solidFill>
                <a:effectLst/>
              </a:rPr>
              <a:t>'Non-Manager' </a:t>
            </a:r>
            <a:r>
              <a:rPr lang="en-GB" dirty="0"/>
              <a:t>= </a:t>
            </a:r>
            <a:r>
              <a:rPr lang="en-GB" dirty="0">
                <a:solidFill>
                  <a:srgbClr val="6A8759"/>
                </a:solidFill>
                <a:effectLst/>
              </a:rPr>
              <a:t>'Manager'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/>
              <a:t>empCategory: </a:t>
            </a:r>
            <a:r>
              <a:rPr lang="en-GB" dirty="0">
                <a:solidFill>
                  <a:srgbClr val="6A8759"/>
                </a:solidFill>
                <a:effectLst/>
              </a:rPr>
              <a:t>'Manager' </a:t>
            </a:r>
            <a:r>
              <a:rPr lang="en-GB" dirty="0"/>
              <a:t>| </a:t>
            </a:r>
            <a:r>
              <a:rPr lang="en-GB" dirty="0">
                <a:solidFill>
                  <a:srgbClr val="6A8759"/>
                </a:solidFill>
                <a:effectLst/>
              </a:rPr>
              <a:t>'Non-Manager' </a:t>
            </a:r>
            <a:r>
              <a:rPr lang="en-GB" dirty="0"/>
              <a:t>= </a:t>
            </a:r>
            <a:r>
              <a:rPr lang="en-GB" dirty="0">
                <a:solidFill>
                  <a:srgbClr val="6A8759"/>
                </a:solidFill>
                <a:effectLst/>
              </a:rPr>
              <a:t>'Non-Manager'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94877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E6C5766-B1F4-A64E-BC1E-BAB03968AB50}"/>
              </a:ext>
            </a:extLst>
          </p:cNvPr>
          <p:cNvSpPr txBox="1"/>
          <p:nvPr/>
        </p:nvSpPr>
        <p:spPr>
          <a:xfrm>
            <a:off x="1171888" y="1587501"/>
            <a:ext cx="9249369" cy="147766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txBody>
          <a:bodyPr wrap="square" bIns="406799">
            <a:spAutoFit/>
          </a:bodyPr>
          <a:lstStyle/>
          <a:p>
            <a:pPr lvl="1">
              <a:lnSpc>
                <a:spcPct val="20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type </a:t>
            </a:r>
            <a:r>
              <a:rPr lang="en-GB" dirty="0"/>
              <a:t>EmployeeCategory = </a:t>
            </a:r>
            <a:r>
              <a:rPr lang="en-GB" dirty="0">
                <a:solidFill>
                  <a:srgbClr val="6A8759"/>
                </a:solidFill>
                <a:effectLst/>
              </a:rPr>
              <a:t>'Manager' </a:t>
            </a:r>
            <a:r>
              <a:rPr lang="en-GB" dirty="0"/>
              <a:t>| </a:t>
            </a:r>
            <a:r>
              <a:rPr lang="en-GB" dirty="0">
                <a:solidFill>
                  <a:srgbClr val="6A8759"/>
                </a:solidFill>
                <a:effectLst/>
              </a:rPr>
              <a:t>'Non-Manager'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/>
              <a:t>managerCategory: EmployeeCategory = </a:t>
            </a:r>
            <a:r>
              <a:rPr lang="en-GB" dirty="0">
                <a:solidFill>
                  <a:srgbClr val="6A8759"/>
                </a:solidFill>
                <a:effectLst/>
              </a:rPr>
              <a:t>'Manager'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U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71050-A80C-3F4C-9B73-31CEBEC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9400"/>
          </a:xfrm>
        </p:spPr>
        <p:txBody>
          <a:bodyPr/>
          <a:lstStyle/>
          <a:p>
            <a:r>
              <a:rPr lang="en-GB" sz="4000" dirty="0"/>
              <a:t>Type Aliases </a:t>
            </a:r>
            <a:br>
              <a:rPr lang="en-GB" sz="4000" dirty="0"/>
            </a:br>
            <a:endParaRPr lang="en-UA" sz="4000" dirty="0"/>
          </a:p>
        </p:txBody>
      </p:sp>
    </p:spTree>
    <p:extLst>
      <p:ext uri="{BB962C8B-B14F-4D97-AF65-F5344CB8AC3E}">
        <p14:creationId xmlns:p14="http://schemas.microsoft.com/office/powerpoint/2010/main" val="104841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71050-A80C-3F4C-9B73-31CEBEC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9400"/>
          </a:xfrm>
        </p:spPr>
        <p:txBody>
          <a:bodyPr/>
          <a:lstStyle/>
          <a:p>
            <a:r>
              <a:rPr lang="en-GB" sz="4000" dirty="0"/>
              <a:t>Mapped types</a:t>
            </a:r>
            <a:br>
              <a:rPr lang="en-GB" sz="4000" dirty="0"/>
            </a:br>
            <a:endParaRPr lang="en-UA" sz="4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DF1628-ECB9-DA43-91F9-20C26D32C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1421406"/>
            <a:ext cx="9144000" cy="1365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type based on another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on the syntax for index signatures, which are used to declare the types of properties </a:t>
            </a: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1A2C7-E849-7642-9ECA-4B63CB37DDCD}"/>
              </a:ext>
            </a:extLst>
          </p:cNvPr>
          <p:cNvSpPr txBox="1"/>
          <p:nvPr/>
        </p:nvSpPr>
        <p:spPr>
          <a:xfrm>
            <a:off x="1086548" y="2965441"/>
            <a:ext cx="9280816" cy="25326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interface </a:t>
            </a:r>
            <a:r>
              <a:rPr lang="en-GB" dirty="0"/>
              <a:t>SomeInterface {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9876AA"/>
                </a:solidFill>
              </a:rPr>
              <a:t>property</a:t>
            </a:r>
            <a:r>
              <a:rPr lang="en-GB" dirty="0"/>
              <a:t>:  number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</a:t>
            </a:r>
            <a:r>
              <a:rPr lang="en-GB" dirty="0">
                <a:solidFill>
                  <a:srgbClr val="9876AA"/>
                </a:solidFill>
                <a:effectLst/>
              </a:rPr>
              <a:t>otherProperty</a:t>
            </a:r>
            <a:r>
              <a:rPr lang="en-GB" dirty="0"/>
              <a:t>:  string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type </a:t>
            </a:r>
            <a:r>
              <a:rPr lang="en-GB" dirty="0">
                <a:solidFill>
                  <a:srgbClr val="CC7832"/>
                </a:solidFill>
              </a:rPr>
              <a:t>AnotherType</a:t>
            </a:r>
            <a:r>
              <a:rPr lang="en-GB" dirty="0"/>
              <a:t>  = [ T </a:t>
            </a:r>
            <a:r>
              <a:rPr lang="en-GB" dirty="0">
                <a:solidFill>
                  <a:srgbClr val="FF0000"/>
                </a:solidFill>
              </a:rPr>
              <a:t>in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keyof</a:t>
            </a:r>
            <a:r>
              <a:rPr lang="en-GB" dirty="0"/>
              <a:t> SomeInterface] : SomeInterface[T];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70835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71050-A80C-3F4C-9B73-31CEBEC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9400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Generics</a:t>
            </a:r>
            <a:r>
              <a:rPr lang="en-GB" sz="4000" dirty="0"/>
              <a:t> </a:t>
            </a:r>
            <a:br>
              <a:rPr lang="en-GB" sz="4000" dirty="0"/>
            </a:br>
            <a:endParaRPr lang="en-UA" sz="4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8D9D4A9-8400-D94D-B6CF-4B637DF17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1421405"/>
            <a:ext cx="9144000" cy="21926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Reusable code that works with multiple types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May be functions, interfaces, or classes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Code that accepts type parameters for each instance or invocation </a:t>
            </a: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E3201-7776-BB44-AAFF-A5B7D39A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4402667"/>
            <a:ext cx="6391300" cy="1263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F5FB72-CD5C-F543-AC18-651E683C0C8D}"/>
              </a:ext>
            </a:extLst>
          </p:cNvPr>
          <p:cNvSpPr txBox="1"/>
          <p:nvPr/>
        </p:nvSpPr>
        <p:spPr>
          <a:xfrm>
            <a:off x="10515600" y="440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65753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71050-A80C-3F4C-9B73-31CEBEC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9400"/>
          </a:xfrm>
        </p:spPr>
        <p:txBody>
          <a:bodyPr/>
          <a:lstStyle/>
          <a:p>
            <a:r>
              <a:rPr lang="en-GB" sz="4000" dirty="0"/>
              <a:t>Generic Functions </a:t>
            </a:r>
            <a:br>
              <a:rPr lang="en-GB" sz="4000" dirty="0"/>
            </a:br>
            <a:endParaRPr lang="en-UA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DF982-EC21-5F47-A309-106C9AD84EFA}"/>
              </a:ext>
            </a:extLst>
          </p:cNvPr>
          <p:cNvSpPr txBox="1"/>
          <p:nvPr/>
        </p:nvSpPr>
        <p:spPr>
          <a:xfrm>
            <a:off x="1297857" y="3429000"/>
            <a:ext cx="9251788" cy="302197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lIns="288000" tIns="288000" rIns="288000" bIns="28800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CC7832"/>
                </a:solidFill>
              </a:rPr>
              <a:t>function </a:t>
            </a:r>
            <a:r>
              <a:rPr lang="en-GB" dirty="0">
                <a:solidFill>
                  <a:srgbClr val="FFC66D"/>
                </a:solidFill>
              </a:rPr>
              <a:t>logAction</a:t>
            </a:r>
            <a:r>
              <a:rPr lang="en-GB" dirty="0"/>
              <a:t>&lt;</a:t>
            </a:r>
            <a:r>
              <a:rPr lang="en-GB" dirty="0">
                <a:solidFill>
                  <a:srgbClr val="FFC000"/>
                </a:solidFill>
              </a:rPr>
              <a:t>T</a:t>
            </a:r>
            <a:r>
              <a:rPr lang="en-GB" dirty="0"/>
              <a:t>&gt;( action: </a:t>
            </a:r>
            <a:r>
              <a:rPr lang="en-GB" dirty="0">
                <a:solidFill>
                  <a:srgbClr val="FFC000"/>
                </a:solidFill>
              </a:rPr>
              <a:t>T</a:t>
            </a:r>
            <a:r>
              <a:rPr lang="en-GB" dirty="0">
                <a:solidFill>
                  <a:srgbClr val="507874"/>
                </a:solidFill>
              </a:rPr>
              <a:t> </a:t>
            </a:r>
            <a:r>
              <a:rPr lang="en-GB" dirty="0"/>
              <a:t>): </a:t>
            </a:r>
            <a:r>
              <a:rPr lang="en-GB" dirty="0">
                <a:solidFill>
                  <a:srgbClr val="FFC000"/>
                </a:solidFill>
              </a:rPr>
              <a:t>T</a:t>
            </a:r>
            <a:r>
              <a:rPr lang="en-GB" dirty="0">
                <a:solidFill>
                  <a:srgbClr val="507874"/>
                </a:solidFill>
              </a:rPr>
              <a:t> </a:t>
            </a: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logger.log(action);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C7832"/>
                </a:solidFill>
              </a:rPr>
              <a:t>  return </a:t>
            </a:r>
            <a:r>
              <a:rPr lang="en-GB" dirty="0"/>
              <a:t>action</a:t>
            </a:r>
            <a:r>
              <a:rPr lang="en-GB" dirty="0">
                <a:solidFill>
                  <a:srgbClr val="CC7832"/>
                </a:solidFill>
              </a:rPr>
              <a:t>;</a:t>
            </a:r>
            <a:br>
              <a:rPr lang="en-GB" dirty="0">
                <a:solidFill>
                  <a:srgbClr val="CC7832"/>
                </a:solidFill>
              </a:rPr>
            </a:br>
            <a:r>
              <a:rPr lang="en-GB" dirty="0"/>
              <a:t>}</a:t>
            </a:r>
          </a:p>
          <a:p>
            <a:pPr>
              <a:lnSpc>
                <a:spcPct val="150000"/>
              </a:lnSpc>
            </a:pPr>
            <a:br>
              <a:rPr lang="en-GB" dirty="0"/>
            </a:br>
            <a:r>
              <a:rPr lang="en-GB" dirty="0">
                <a:solidFill>
                  <a:srgbClr val="CC7832"/>
                </a:solidFill>
              </a:rPr>
              <a:t>let </a:t>
            </a:r>
            <a:r>
              <a:rPr lang="en-GB" dirty="0">
                <a:solidFill>
                  <a:srgbClr val="FFC66D"/>
                </a:solidFill>
              </a:rPr>
              <a:t>logMyStringAction</a:t>
            </a:r>
            <a:r>
              <a:rPr lang="en-GB" dirty="0"/>
              <a:t>: &lt;</a:t>
            </a:r>
            <a:r>
              <a:rPr lang="en-GB" dirty="0">
                <a:solidFill>
                  <a:srgbClr val="FFC000"/>
                </a:solidFill>
              </a:rPr>
              <a:t>string</a:t>
            </a:r>
            <a:r>
              <a:rPr lang="en-GB" dirty="0"/>
              <a:t>&gt; = </a:t>
            </a:r>
            <a:r>
              <a:rPr lang="en-GB" dirty="0">
                <a:solidFill>
                  <a:srgbClr val="FFC66D"/>
                </a:solidFill>
              </a:rPr>
              <a:t>logAction</a:t>
            </a:r>
            <a:r>
              <a:rPr lang="en-GB" dirty="0">
                <a:solidFill>
                  <a:srgbClr val="CC7832"/>
                </a:solidFill>
              </a:rPr>
              <a:t>;</a:t>
            </a:r>
            <a:endParaRPr lang="en-U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F463B-50AE-C34C-B8E4-7F2DB5A46685}"/>
              </a:ext>
            </a:extLst>
          </p:cNvPr>
          <p:cNvSpPr/>
          <p:nvPr/>
        </p:nvSpPr>
        <p:spPr>
          <a:xfrm>
            <a:off x="1297857" y="1978743"/>
            <a:ext cx="3156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myAction&lt;</a:t>
            </a:r>
            <a:r>
              <a:rPr lang="en-GB" dirty="0">
                <a:solidFill>
                  <a:srgbClr val="FFC000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&gt;</a:t>
            </a:r>
            <a:endParaRPr lang="en-UA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1E06D-65E7-2E47-866F-50CBD7840B74}"/>
              </a:ext>
            </a:extLst>
          </p:cNvPr>
          <p:cNvSpPr/>
          <p:nvPr/>
        </p:nvSpPr>
        <p:spPr>
          <a:xfrm>
            <a:off x="4950543" y="1978743"/>
            <a:ext cx="594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Function &lt;</a:t>
            </a:r>
            <a:r>
              <a:rPr lang="en-GB" dirty="0">
                <a:solidFill>
                  <a:srgbClr val="FFC000"/>
                </a:solidFill>
              </a:rPr>
              <a:t>T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&gt;( argument: </a:t>
            </a:r>
            <a:r>
              <a:rPr lang="en-GB" dirty="0">
                <a:solidFill>
                  <a:srgbClr val="FFC000"/>
                </a:solidFill>
              </a:rPr>
              <a:t>T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 ): </a:t>
            </a:r>
            <a:r>
              <a:rPr lang="en-GB" dirty="0">
                <a:solidFill>
                  <a:srgbClr val="FFC000"/>
                </a:solidFill>
              </a:rPr>
              <a:t>T</a:t>
            </a:r>
            <a:endParaRPr lang="en-UA" dirty="0">
              <a:solidFill>
                <a:srgbClr val="FFC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0D8BCC-FCF0-6343-8A5D-BACFB5B0C5F2}"/>
              </a:ext>
            </a:extLst>
          </p:cNvPr>
          <p:cNvCxnSpPr>
            <a:cxnSpLocks/>
          </p:cNvCxnSpPr>
          <p:nvPr/>
        </p:nvCxnSpPr>
        <p:spPr>
          <a:xfrm>
            <a:off x="3967316" y="2423654"/>
            <a:ext cx="1120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7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71050-A80C-3F4C-9B73-31CEBEC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9400"/>
          </a:xfrm>
        </p:spPr>
        <p:txBody>
          <a:bodyPr/>
          <a:lstStyle/>
          <a:p>
            <a:r>
              <a:rPr lang="en-GB" sz="4000" dirty="0"/>
              <a:t>Generic Interfaces </a:t>
            </a:r>
            <a:br>
              <a:rPr lang="en-GB" sz="4000" dirty="0"/>
            </a:br>
            <a:endParaRPr lang="en-UA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3EF63-1514-5A4E-A136-3F161483E919}"/>
              </a:ext>
            </a:extLst>
          </p:cNvPr>
          <p:cNvSpPr txBox="1"/>
          <p:nvPr/>
        </p:nvSpPr>
        <p:spPr>
          <a:xfrm>
            <a:off x="1154955" y="1727201"/>
            <a:ext cx="9251788" cy="412996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lIns="288000" tIns="288000" rIns="288000" bIns="288000">
            <a:spAutoFit/>
          </a:bodyPr>
          <a:lstStyle/>
          <a:p>
            <a:r>
              <a:rPr lang="en-GB" dirty="0"/>
              <a:t>interface </a:t>
            </a:r>
            <a:r>
              <a:rPr lang="en-GB" dirty="0">
                <a:solidFill>
                  <a:srgbClr val="FFC66D"/>
                </a:solidFill>
              </a:rPr>
              <a:t>GenericLogger </a:t>
            </a:r>
            <a:r>
              <a:rPr lang="en-GB" dirty="0"/>
              <a:t>&lt;</a:t>
            </a:r>
            <a:r>
              <a:rPr lang="en-GB" dirty="0">
                <a:solidFill>
                  <a:srgbClr val="507874"/>
                </a:solidFill>
              </a:rPr>
              <a:t> T </a:t>
            </a:r>
            <a:r>
              <a:rPr lang="en-GB" dirty="0"/>
              <a:t>&gt; {</a:t>
            </a:r>
          </a:p>
          <a:p>
            <a:r>
              <a:rPr lang="en-GB" dirty="0"/>
              <a:t>  (action : </a:t>
            </a:r>
            <a:r>
              <a:rPr lang="en-GB" dirty="0">
                <a:solidFill>
                  <a:srgbClr val="507874"/>
                </a:solidFill>
              </a:rPr>
              <a:t>T </a:t>
            </a:r>
            <a:r>
              <a:rPr lang="en-GB" dirty="0"/>
              <a:t>): </a:t>
            </a:r>
            <a:r>
              <a:rPr lang="en-GB" dirty="0">
                <a:solidFill>
                  <a:srgbClr val="507874"/>
                </a:solidFill>
              </a:rPr>
              <a:t>T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 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function </a:t>
            </a:r>
            <a:r>
              <a:rPr lang="en-GB" dirty="0">
                <a:solidFill>
                  <a:srgbClr val="FFC66D"/>
                </a:solidFill>
                <a:effectLst/>
              </a:rPr>
              <a:t>logAction</a:t>
            </a:r>
            <a:r>
              <a:rPr lang="en-GB" dirty="0"/>
              <a:t>&lt;</a:t>
            </a:r>
            <a:r>
              <a:rPr lang="en-GB" dirty="0">
                <a:solidFill>
                  <a:srgbClr val="507874"/>
                </a:solidFill>
                <a:effectLst/>
              </a:rPr>
              <a:t>T</a:t>
            </a:r>
            <a:r>
              <a:rPr lang="en-GB" dirty="0"/>
              <a:t>&gt;( action: </a:t>
            </a:r>
            <a:r>
              <a:rPr lang="en-GB" dirty="0">
                <a:solidFill>
                  <a:srgbClr val="507874"/>
                </a:solidFill>
                <a:effectLst/>
              </a:rPr>
              <a:t>T </a:t>
            </a:r>
            <a:r>
              <a:rPr lang="en-GB" dirty="0"/>
              <a:t>): </a:t>
            </a:r>
            <a:r>
              <a:rPr lang="en-GB" dirty="0">
                <a:solidFill>
                  <a:srgbClr val="507874"/>
                </a:solidFill>
                <a:effectLst/>
              </a:rPr>
              <a:t>T </a:t>
            </a: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logger.log(action);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  return </a:t>
            </a:r>
            <a:r>
              <a:rPr lang="en-GB" dirty="0"/>
              <a:t>action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>
                <a:solidFill>
                  <a:srgbClr val="FFC66D"/>
                </a:solidFill>
              </a:rPr>
              <a:t>logMyStringAction</a:t>
            </a:r>
            <a:r>
              <a:rPr lang="en-GB" dirty="0"/>
              <a:t>: </a:t>
            </a:r>
            <a:r>
              <a:rPr lang="en-GB" dirty="0">
                <a:solidFill>
                  <a:srgbClr val="FFC66D"/>
                </a:solidFill>
              </a:rPr>
              <a:t>GenericLogger </a:t>
            </a:r>
            <a:r>
              <a:rPr lang="en-GB" dirty="0"/>
              <a:t>&lt;</a:t>
            </a:r>
            <a:r>
              <a:rPr lang="en-GB" dirty="0">
                <a:solidFill>
                  <a:srgbClr val="507874"/>
                </a:solidFill>
              </a:rPr>
              <a:t>string</a:t>
            </a:r>
            <a:r>
              <a:rPr lang="en-GB" dirty="0"/>
              <a:t>&gt; = </a:t>
            </a:r>
            <a:r>
              <a:rPr lang="en-GB" dirty="0">
                <a:solidFill>
                  <a:srgbClr val="FFC66D"/>
                </a:solidFill>
              </a:rPr>
              <a:t>logAction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42309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71050-A80C-3F4C-9B73-31CEBEC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9400"/>
          </a:xfrm>
        </p:spPr>
        <p:txBody>
          <a:bodyPr/>
          <a:lstStyle/>
          <a:p>
            <a:r>
              <a:rPr lang="en-GB" sz="4000" dirty="0"/>
              <a:t>Generic Classes</a:t>
            </a:r>
            <a:br>
              <a:rPr lang="en-GB" sz="4000" dirty="0"/>
            </a:br>
            <a:endParaRPr lang="en-UA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0E7BA-D6A0-3D41-9F81-B8F8A38A5890}"/>
              </a:ext>
            </a:extLst>
          </p:cNvPr>
          <p:cNvSpPr txBox="1"/>
          <p:nvPr/>
        </p:nvSpPr>
        <p:spPr>
          <a:xfrm>
            <a:off x="1154955" y="1447801"/>
            <a:ext cx="9266302" cy="385290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lIns="288000" tIns="288000" rIns="288000" bIns="28800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class </a:t>
            </a:r>
            <a:r>
              <a:rPr lang="en-GB" dirty="0"/>
              <a:t>GenericClass&lt;</a:t>
            </a:r>
            <a:r>
              <a:rPr lang="en-GB" dirty="0">
                <a:solidFill>
                  <a:srgbClr val="507874"/>
                </a:solidFill>
                <a:effectLst/>
              </a:rPr>
              <a:t>Type, Type1, Type2</a:t>
            </a:r>
            <a:r>
              <a:rPr lang="en-GB" dirty="0"/>
              <a:t>&gt; {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9876AA"/>
                </a:solidFill>
                <a:effectLst/>
              </a:rPr>
              <a:t>value</a:t>
            </a:r>
            <a:r>
              <a:rPr lang="en-GB" dirty="0"/>
              <a:t>: </a:t>
            </a:r>
            <a:r>
              <a:rPr lang="en-GB" dirty="0">
                <a:solidFill>
                  <a:srgbClr val="507874"/>
                </a:solidFill>
                <a:effectLst/>
              </a:rPr>
              <a:t>Type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</a:t>
            </a:r>
            <a:r>
              <a:rPr lang="en-GB" dirty="0">
                <a:solidFill>
                  <a:srgbClr val="9876AA"/>
                </a:solidFill>
                <a:effectLst/>
              </a:rPr>
              <a:t>add</a:t>
            </a:r>
            <a:r>
              <a:rPr lang="en-GB" dirty="0"/>
              <a:t>: ( x: </a:t>
            </a:r>
            <a:r>
              <a:rPr lang="en-GB" dirty="0">
                <a:solidFill>
                  <a:srgbClr val="507874"/>
                </a:solidFill>
                <a:effectLst/>
              </a:rPr>
              <a:t>Type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/>
              <a:t>y: </a:t>
            </a:r>
            <a:r>
              <a:rPr lang="en-GB" dirty="0">
                <a:solidFill>
                  <a:srgbClr val="507874"/>
                </a:solidFill>
                <a:effectLst/>
              </a:rPr>
              <a:t>Type1 </a:t>
            </a:r>
            <a:r>
              <a:rPr lang="en-GB" dirty="0"/>
              <a:t>) =&gt; </a:t>
            </a:r>
            <a:r>
              <a:rPr lang="en-GB" dirty="0">
                <a:solidFill>
                  <a:srgbClr val="507874"/>
                </a:solidFill>
                <a:effectLst/>
              </a:rPr>
              <a:t>Type2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/>
              <a:t>myGenericInstance = </a:t>
            </a:r>
            <a:r>
              <a:rPr lang="en-GB" dirty="0">
                <a:solidFill>
                  <a:srgbClr val="CC7832"/>
                </a:solidFill>
                <a:effectLst/>
              </a:rPr>
              <a:t>new </a:t>
            </a:r>
            <a:r>
              <a:rPr lang="en-GB" dirty="0"/>
              <a:t>GenericClass&lt;</a:t>
            </a:r>
            <a:r>
              <a:rPr lang="en-GB" dirty="0">
                <a:solidFill>
                  <a:srgbClr val="CC7832"/>
                </a:solidFill>
                <a:effectLst/>
              </a:rPr>
              <a:t>string, number, string</a:t>
            </a:r>
            <a:r>
              <a:rPr lang="en-GB" dirty="0"/>
              <a:t>&gt;()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myGenericInstance.</a:t>
            </a:r>
            <a:r>
              <a:rPr lang="en-GB" dirty="0">
                <a:solidFill>
                  <a:srgbClr val="9876AA"/>
                </a:solidFill>
                <a:effectLst/>
              </a:rPr>
              <a:t>value </a:t>
            </a:r>
            <a:r>
              <a:rPr lang="en-GB" dirty="0"/>
              <a:t>= </a:t>
            </a:r>
            <a:r>
              <a:rPr lang="en-GB" dirty="0">
                <a:solidFill>
                  <a:srgbClr val="6897BB"/>
                </a:solidFill>
                <a:effectLst/>
              </a:rPr>
              <a:t>0</a:t>
            </a:r>
            <a:r>
              <a:rPr lang="en-GB" dirty="0">
                <a:solidFill>
                  <a:srgbClr val="CC7832"/>
                </a:solidFill>
                <a:effectLst/>
              </a:rPr>
              <a:t>;       </a:t>
            </a:r>
            <a:r>
              <a:rPr lang="en-GB" dirty="0">
                <a:solidFill>
                  <a:srgbClr val="808080"/>
                </a:solidFill>
                <a:effectLst/>
              </a:rPr>
              <a:t>// ERROR</a:t>
            </a:r>
            <a:br>
              <a:rPr lang="en-GB" dirty="0">
                <a:solidFill>
                  <a:srgbClr val="808080"/>
                </a:solidFill>
                <a:effectLst/>
              </a:rPr>
            </a:br>
            <a:r>
              <a:rPr lang="en-GB" dirty="0"/>
              <a:t>myGenericInstance.</a:t>
            </a:r>
            <a:r>
              <a:rPr lang="en-GB" dirty="0">
                <a:solidFill>
                  <a:srgbClr val="9876AA"/>
                </a:solidFill>
                <a:effectLst/>
              </a:rPr>
              <a:t>value </a:t>
            </a:r>
            <a:r>
              <a:rPr lang="en-GB" dirty="0"/>
              <a:t>= </a:t>
            </a:r>
            <a:r>
              <a:rPr lang="en-GB" dirty="0">
                <a:solidFill>
                  <a:srgbClr val="6A8759"/>
                </a:solidFill>
                <a:effectLst/>
              </a:rPr>
              <a:t>'0’</a:t>
            </a:r>
            <a:r>
              <a:rPr lang="en-GB" dirty="0">
                <a:solidFill>
                  <a:srgbClr val="CC7832"/>
                </a:solidFill>
                <a:effectLst/>
              </a:rPr>
              <a:t>;    </a:t>
            </a:r>
            <a:r>
              <a:rPr lang="en-GB" dirty="0">
                <a:solidFill>
                  <a:srgbClr val="808080"/>
                </a:solidFill>
                <a:effectLst/>
              </a:rPr>
              <a:t>// OK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00704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71050-A80C-3F4C-9B73-31CEBEC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9400"/>
          </a:xfrm>
        </p:spPr>
        <p:txBody>
          <a:bodyPr/>
          <a:lstStyle/>
          <a:p>
            <a:r>
              <a:rPr lang="en-GB" sz="4000" dirty="0"/>
              <a:t>Utility types</a:t>
            </a:r>
            <a:br>
              <a:rPr lang="en-GB" sz="4000" dirty="0"/>
            </a:br>
            <a:endParaRPr lang="en-UA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CBBB0-F550-4A43-831D-5AA019A0B4C0}"/>
              </a:ext>
            </a:extLst>
          </p:cNvPr>
          <p:cNvSpPr txBox="1"/>
          <p:nvPr/>
        </p:nvSpPr>
        <p:spPr>
          <a:xfrm>
            <a:off x="1154955" y="1898784"/>
            <a:ext cx="573933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Partial&lt;Type&gt;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Required&lt;Type&gt;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Readonly&lt;Type&gt;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Record&lt;Keys, 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Pick&lt;Type, Keys&gt;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Omit&lt;Type, Keys&gt;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Exclude&lt;Type, ExcludedUnion&gt;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Extract&lt;Type, Union&gt;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NonNullable&lt;Type&gt;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Parameters&lt;Type&gt;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ConstructorParameters&lt;Type&gt;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ReturnType&lt;Type&gt;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InstanceType&lt;Type&gt;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ThisParameterType&lt;Type&gt;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OmitThisParameter&lt;Type&gt;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ThisType&lt;Type&gt;</a:t>
            </a:r>
            <a:br>
              <a:rPr lang="en-GB" sz="1600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1600" b="0" i="0" dirty="0">
              <a:solidFill>
                <a:schemeClr val="accent1">
                  <a:lumMod val="75000"/>
                </a:schemeClr>
              </a:solidFill>
              <a:effectLst/>
              <a:latin typeface="Segoe UI Web (West European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E685E-AB89-124D-9DB0-F62E5961743B}"/>
              </a:ext>
            </a:extLst>
          </p:cNvPr>
          <p:cNvSpPr txBox="1"/>
          <p:nvPr/>
        </p:nvSpPr>
        <p:spPr>
          <a:xfrm>
            <a:off x="7180425" y="1120483"/>
            <a:ext cx="465075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i="1" dirty="0">
                <a:solidFill>
                  <a:schemeClr val="accent1"/>
                </a:solidFill>
              </a:rPr>
              <a:t>String </a:t>
            </a:r>
            <a:r>
              <a:rPr lang="en-GB" dirty="0">
                <a:solidFill>
                  <a:schemeClr val="accent1"/>
                </a:solidFill>
              </a:rPr>
              <a:t>Manipulation Types</a:t>
            </a:r>
            <a:b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Uppercase&lt;StringType&gt;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Lowercase&lt;StringType&gt;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Capitalize&lt;StringType&gt;</a:t>
            </a:r>
            <a:br>
              <a:rPr lang="en-GB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Uncapitalize&lt;StringType&gt;</a:t>
            </a:r>
            <a:endParaRPr lang="en-GB" b="0" i="0" dirty="0">
              <a:solidFill>
                <a:schemeClr val="tx1">
                  <a:lumMod val="95000"/>
                </a:schemeClr>
              </a:solidFill>
              <a:effectLst/>
              <a:latin typeface="Segoe UI Web (West European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F4B4E-42CC-9843-ACCF-EE3A889BD975}"/>
              </a:ext>
            </a:extLst>
          </p:cNvPr>
          <p:cNvSpPr txBox="1"/>
          <p:nvPr/>
        </p:nvSpPr>
        <p:spPr>
          <a:xfrm>
            <a:off x="5558971" y="5992213"/>
            <a:ext cx="5036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A" sz="1200" dirty="0">
                <a:solidFill>
                  <a:srgbClr val="92D050"/>
                </a:solidFill>
                <a:hlinkClick r:id="rId2"/>
              </a:rPr>
              <a:t>https://www.typescriptlang.org/docs/handbook/utility-types.html</a:t>
            </a:r>
            <a:endParaRPr lang="en-UA" sz="1200" dirty="0">
              <a:solidFill>
                <a:srgbClr val="92D05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82C457D-45C0-9846-B6FD-8D65C048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01668"/>
            <a:ext cx="9144000" cy="1638178"/>
          </a:xfrm>
        </p:spPr>
        <p:txBody>
          <a:bodyPr>
            <a:normAutofit/>
          </a:bodyPr>
          <a:lstStyle/>
          <a:p>
            <a:r>
              <a:rPr lang="en-GB" dirty="0"/>
              <a:t>Type transformations</a:t>
            </a: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55691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8514"/>
          </a:xfrm>
        </p:spPr>
        <p:txBody>
          <a:bodyPr>
            <a:noAutofit/>
          </a:bodyPr>
          <a:lstStyle/>
          <a:p>
            <a:r>
              <a:rPr lang="en-GB" sz="4400" dirty="0"/>
              <a:t>Creating Types from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421"/>
            <a:ext cx="9144000" cy="21897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TypeScript’s type system is very powerful because it allows expressing types </a:t>
            </a:r>
          </a:p>
          <a:p>
            <a:pPr>
              <a:lnSpc>
                <a:spcPct val="150000"/>
              </a:lnSpc>
            </a:pPr>
            <a:r>
              <a:rPr lang="en-GB" sz="2800" i="1" dirty="0"/>
              <a:t>in terms of other types</a:t>
            </a:r>
            <a:r>
              <a:rPr lang="en-GB" sz="2800" dirty="0"/>
              <a:t>.</a:t>
            </a:r>
            <a:endParaRPr lang="en-UA" sz="2800" dirty="0"/>
          </a:p>
          <a:p>
            <a:endParaRPr lang="en-UA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82307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71050-A80C-3F4C-9B73-31CEBEC7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9400"/>
          </a:xfrm>
        </p:spPr>
        <p:txBody>
          <a:bodyPr/>
          <a:lstStyle/>
          <a:p>
            <a:r>
              <a:rPr lang="en-GB" sz="4000" dirty="0"/>
              <a:t>Utility types</a:t>
            </a:r>
            <a:br>
              <a:rPr lang="en-GB" sz="4000" dirty="0"/>
            </a:br>
            <a:endParaRPr lang="en-UA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D3723-7D8B-A74D-816C-500EC18EB4C3}"/>
              </a:ext>
            </a:extLst>
          </p:cNvPr>
          <p:cNvSpPr txBox="1"/>
          <p:nvPr/>
        </p:nvSpPr>
        <p:spPr>
          <a:xfrm>
            <a:off x="1154955" y="1587501"/>
            <a:ext cx="6096000" cy="184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A" dirty="0"/>
              <a:t>Interesting link - Utility types library:</a:t>
            </a:r>
          </a:p>
          <a:p>
            <a:endParaRPr lang="en-UA" dirty="0"/>
          </a:p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https://www.npmjs.com/package/utility-types</a:t>
            </a:r>
            <a:endParaRPr lang="en-UA" dirty="0"/>
          </a:p>
          <a:p>
            <a:pPr>
              <a:lnSpc>
                <a:spcPct val="150000"/>
              </a:lnSpc>
            </a:pPr>
            <a:r>
              <a:rPr lang="en-UA" dirty="0">
                <a:hlinkClick r:id="rId3"/>
              </a:rPr>
              <a:t>https://github.com/piotrwitek/utility-types</a:t>
            </a:r>
            <a:endParaRPr lang="en-UA" dirty="0"/>
          </a:p>
          <a:p>
            <a:pPr>
              <a:lnSpc>
                <a:spcPct val="150000"/>
              </a:lnSpc>
            </a:pPr>
            <a:r>
              <a:rPr lang="en-GB" dirty="0">
                <a:hlinkClick r:id="rId4"/>
              </a:rPr>
              <a:t>https://typescript-definitive-guide.ru</a:t>
            </a:r>
            <a:r>
              <a:rPr lang="en-GB" dirty="0"/>
              <a:t> 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99508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C9760-983A-BD47-9975-047BEBB0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327" y="206061"/>
            <a:ext cx="6527142" cy="5997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56956-8502-6C4F-81C9-6C08EB52C7BE}"/>
              </a:ext>
            </a:extLst>
          </p:cNvPr>
          <p:cNvSpPr txBox="1"/>
          <p:nvPr/>
        </p:nvSpPr>
        <p:spPr>
          <a:xfrm>
            <a:off x="194620" y="6370593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A" sz="1400" dirty="0"/>
              <a:t>created by Dariia Drobotko ddrobotko@lohika.com</a:t>
            </a:r>
          </a:p>
        </p:txBody>
      </p:sp>
    </p:spTree>
    <p:extLst>
      <p:ext uri="{BB962C8B-B14F-4D97-AF65-F5344CB8AC3E}">
        <p14:creationId xmlns:p14="http://schemas.microsoft.com/office/powerpoint/2010/main" val="230551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457" y="657906"/>
            <a:ext cx="9144000" cy="618514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Creating Types from Types</a:t>
            </a:r>
            <a:endParaRPr lang="en-U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457" y="1509504"/>
            <a:ext cx="10609942" cy="51388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GB" dirty="0">
                <a:hlinkClick r:id="rId2"/>
              </a:rPr>
              <a:t>Keyof Type Operator</a:t>
            </a:r>
            <a:r>
              <a:rPr lang="en-GB" dirty="0"/>
              <a:t> - Using the `keyof` operator to create new types</a:t>
            </a:r>
          </a:p>
          <a:p>
            <a:pPr>
              <a:lnSpc>
                <a:spcPct val="160000"/>
              </a:lnSpc>
            </a:pPr>
            <a:r>
              <a:rPr lang="en-GB" dirty="0">
                <a:hlinkClick r:id="rId3"/>
              </a:rPr>
              <a:t>Typeof Type Operator</a:t>
            </a:r>
            <a:r>
              <a:rPr lang="en-GB" dirty="0"/>
              <a:t> - Using the `typeof` operator to create new types</a:t>
            </a:r>
          </a:p>
          <a:p>
            <a:pPr>
              <a:lnSpc>
                <a:spcPct val="160000"/>
              </a:lnSpc>
            </a:pPr>
            <a:r>
              <a:rPr lang="en-GB" dirty="0">
                <a:hlinkClick r:id="rId4"/>
              </a:rPr>
              <a:t>Indexed Access Types</a:t>
            </a:r>
            <a:r>
              <a:rPr lang="en-GB" dirty="0"/>
              <a:t> - Using Type['a'] syntax to access a subset of a type</a:t>
            </a:r>
          </a:p>
          <a:p>
            <a:pPr>
              <a:lnSpc>
                <a:spcPct val="160000"/>
              </a:lnSpc>
            </a:pPr>
            <a:r>
              <a:rPr lang="en-GB" dirty="0">
                <a:hlinkClick r:id="rId5"/>
              </a:rPr>
              <a:t>Conditional Types</a:t>
            </a:r>
            <a:r>
              <a:rPr lang="en-GB" dirty="0"/>
              <a:t> - Types which act like if statements in the type system</a:t>
            </a:r>
          </a:p>
          <a:p>
            <a:pPr>
              <a:lnSpc>
                <a:spcPct val="160000"/>
              </a:lnSpc>
            </a:pPr>
            <a:r>
              <a:rPr lang="en-GB" dirty="0">
                <a:hlinkClick r:id="rId6"/>
              </a:rPr>
              <a:t>Template Literal Types</a:t>
            </a:r>
            <a:r>
              <a:rPr lang="en-GB" dirty="0"/>
              <a:t> - Mapped types which change properties via template literal strings</a:t>
            </a:r>
          </a:p>
          <a:p>
            <a:pPr>
              <a:lnSpc>
                <a:spcPct val="160000"/>
              </a:lnSpc>
            </a:pPr>
            <a:r>
              <a:rPr lang="en-GB" dirty="0">
                <a:hlinkClick r:id="rId7"/>
              </a:rPr>
              <a:t>Mapped Types</a:t>
            </a:r>
            <a:r>
              <a:rPr lang="en-GB" dirty="0"/>
              <a:t> - Creating types by mapping each property in an existing type</a:t>
            </a:r>
          </a:p>
          <a:p>
            <a:pPr>
              <a:lnSpc>
                <a:spcPct val="160000"/>
              </a:lnSpc>
            </a:pPr>
            <a:r>
              <a:rPr lang="en-GB" dirty="0">
                <a:hlinkClick r:id="rId8"/>
              </a:rPr>
              <a:t>Generics</a:t>
            </a:r>
            <a:r>
              <a:rPr lang="en-GB" dirty="0"/>
              <a:t> - Types which take parameters</a:t>
            </a:r>
          </a:p>
          <a:p>
            <a:pPr>
              <a:lnSpc>
                <a:spcPct val="160000"/>
              </a:lnSpc>
            </a:pPr>
            <a:r>
              <a:rPr lang="en-GB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UTILITY Types</a:t>
            </a:r>
            <a:r>
              <a:rPr lang="en-GB" dirty="0">
                <a:solidFill>
                  <a:srgbClr val="FFC000"/>
                </a:solidFill>
              </a:rPr>
              <a:t> </a:t>
            </a:r>
            <a:r>
              <a:rPr lang="en-GB" dirty="0"/>
              <a:t>- utility types to facilitate common type transformations</a:t>
            </a:r>
          </a:p>
          <a:p>
            <a:endParaRPr lang="en-UA" dirty="0"/>
          </a:p>
          <a:p>
            <a:r>
              <a:rPr lang="en-GB" sz="1400" i="1" dirty="0">
                <a:solidFill>
                  <a:srgbClr val="92D05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https://www.typescriptlang.org/docs/handbook/2/types-from-types.html</a:t>
            </a:r>
            <a:endParaRPr lang="en-GB" sz="1400" i="1" dirty="0">
              <a:solidFill>
                <a:srgbClr val="92D050"/>
              </a:solidFill>
            </a:endParaRPr>
          </a:p>
          <a:p>
            <a:r>
              <a:rPr lang="en-GB" sz="1400" i="1" u="sng" dirty="0">
                <a:solidFill>
                  <a:srgbClr val="92D050"/>
                </a:solidFill>
              </a:rPr>
              <a:t>https://www.typescriptlang.org/docs/handbook/utility-types.html</a:t>
            </a:r>
            <a:endParaRPr lang="en-UA" sz="1400" i="1" u="sng" dirty="0">
              <a:solidFill>
                <a:srgbClr val="92D050"/>
              </a:solidFill>
            </a:endParaRP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9431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8514"/>
          </a:xfrm>
        </p:spPr>
        <p:txBody>
          <a:bodyPr>
            <a:noAutofit/>
          </a:bodyPr>
          <a:lstStyle/>
          <a:p>
            <a:r>
              <a:rPr lang="en-GB" sz="3600" dirty="0"/>
              <a:t>The keyof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422"/>
            <a:ext cx="9144000" cy="10120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is used to query the names of the properties of a type and represent them as a union (key = property name). </a:t>
            </a: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25E1A-6670-4341-9CFC-C62610DC970A}"/>
              </a:ext>
            </a:extLst>
          </p:cNvPr>
          <p:cNvSpPr/>
          <p:nvPr/>
        </p:nvSpPr>
        <p:spPr>
          <a:xfrm>
            <a:off x="1524000" y="3826575"/>
            <a:ext cx="8748273" cy="21618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interface MyInterface { </a:t>
            </a:r>
          </a:p>
          <a:p>
            <a:pPr lvl="1"/>
            <a:r>
              <a:rPr lang="en-GB" dirty="0"/>
              <a:t>    [ </a:t>
            </a:r>
            <a:r>
              <a:rPr lang="en-GB" dirty="0">
                <a:solidFill>
                  <a:srgbClr val="FFC000"/>
                </a:solidFill>
              </a:rPr>
              <a:t>index 1</a:t>
            </a:r>
            <a:r>
              <a:rPr lang="en-GB" dirty="0"/>
              <a:t>]: [ </a:t>
            </a:r>
            <a:r>
              <a:rPr lang="en-GB" dirty="0">
                <a:solidFill>
                  <a:srgbClr val="FFC000"/>
                </a:solidFill>
              </a:rPr>
              <a:t>type </a:t>
            </a:r>
            <a:r>
              <a:rPr lang="en-GB" dirty="0"/>
              <a:t>],</a:t>
            </a:r>
          </a:p>
          <a:p>
            <a:pPr lvl="1"/>
            <a:r>
              <a:rPr lang="en-GB" dirty="0"/>
              <a:t>    [ </a:t>
            </a:r>
            <a:r>
              <a:rPr lang="en-GB" dirty="0">
                <a:solidFill>
                  <a:srgbClr val="FFC000"/>
                </a:solidFill>
              </a:rPr>
              <a:t>index 2</a:t>
            </a:r>
            <a:r>
              <a:rPr lang="en-GB" dirty="0"/>
              <a:t>]: [ </a:t>
            </a:r>
            <a:r>
              <a:rPr lang="en-GB" dirty="0">
                <a:solidFill>
                  <a:srgbClr val="FFC000"/>
                </a:solidFill>
              </a:rPr>
              <a:t>type 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}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type newType = </a:t>
            </a:r>
            <a:r>
              <a:rPr lang="en-GB" dirty="0">
                <a:solidFill>
                  <a:srgbClr val="FFC000"/>
                </a:solidFill>
              </a:rPr>
              <a:t>keyof</a:t>
            </a:r>
            <a:r>
              <a:rPr lang="en-GB" dirty="0"/>
              <a:t> MyInterface //  “index 1”  | “index 2”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28136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8514"/>
          </a:xfrm>
        </p:spPr>
        <p:txBody>
          <a:bodyPr>
            <a:noAutofit/>
          </a:bodyPr>
          <a:lstStyle/>
          <a:p>
            <a:r>
              <a:rPr lang="en-GB" sz="3600" dirty="0"/>
              <a:t>The typeof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422"/>
            <a:ext cx="9144000" cy="140957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JavaScript has a typeof operator you can use in an </a:t>
            </a:r>
            <a:r>
              <a:rPr lang="en-GB" i="1" dirty="0"/>
              <a:t>expression</a:t>
            </a:r>
            <a:r>
              <a:rPr lang="en-GB" dirty="0"/>
              <a:t> context. </a:t>
            </a:r>
          </a:p>
          <a:p>
            <a:pPr>
              <a:lnSpc>
                <a:spcPct val="150000"/>
              </a:lnSpc>
            </a:pPr>
            <a:r>
              <a:rPr lang="en-GB" dirty="0"/>
              <a:t>TypeScript adds a typeof operator you can use in a </a:t>
            </a:r>
            <a:r>
              <a:rPr lang="en-GB" i="1" dirty="0"/>
              <a:t>type</a:t>
            </a:r>
            <a:r>
              <a:rPr lang="en-GB" dirty="0"/>
              <a:t> context to refer to the </a:t>
            </a:r>
            <a:r>
              <a:rPr lang="en-GB" i="1" dirty="0"/>
              <a:t>type</a:t>
            </a:r>
            <a:r>
              <a:rPr lang="en-GB" dirty="0"/>
              <a:t> of a variable or property</a:t>
            </a:r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25E1A-6670-4341-9CFC-C62610DC970A}"/>
              </a:ext>
            </a:extLst>
          </p:cNvPr>
          <p:cNvSpPr/>
          <p:nvPr/>
        </p:nvSpPr>
        <p:spPr>
          <a:xfrm>
            <a:off x="1524000" y="3980329"/>
            <a:ext cx="8748273" cy="20080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let </a:t>
            </a:r>
            <a:r>
              <a:rPr lang="en-GB" dirty="0">
                <a:solidFill>
                  <a:srgbClr val="FFC000"/>
                </a:solidFill>
              </a:rPr>
              <a:t>someVariable</a:t>
            </a:r>
            <a:r>
              <a:rPr lang="en-GB" dirty="0"/>
              <a:t> = "hello";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type newType =  </a:t>
            </a:r>
            <a:r>
              <a:rPr lang="en-GB" dirty="0">
                <a:solidFill>
                  <a:srgbClr val="FFC000"/>
                </a:solidFill>
              </a:rPr>
              <a:t>typeof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someVariable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444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8514"/>
          </a:xfrm>
        </p:spPr>
        <p:txBody>
          <a:bodyPr>
            <a:noAutofit/>
          </a:bodyPr>
          <a:lstStyle/>
          <a:p>
            <a:r>
              <a:rPr lang="en-GB" sz="3600" dirty="0"/>
              <a:t>Indexed Access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422"/>
            <a:ext cx="9144000" cy="10120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We can use an </a:t>
            </a:r>
            <a:r>
              <a:rPr lang="en-GB" i="1" dirty="0"/>
              <a:t>indexed access type</a:t>
            </a:r>
            <a:r>
              <a:rPr lang="en-GB" dirty="0"/>
              <a:t> to look up a specific property on another type. </a:t>
            </a: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358E5-1E71-294B-8576-75DB1F8EB3FE}"/>
              </a:ext>
            </a:extLst>
          </p:cNvPr>
          <p:cNvSpPr/>
          <p:nvPr/>
        </p:nvSpPr>
        <p:spPr>
          <a:xfrm>
            <a:off x="1524000" y="3826575"/>
            <a:ext cx="8730344" cy="21618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interface MyInterface { </a:t>
            </a:r>
          </a:p>
          <a:p>
            <a:pPr lvl="1"/>
            <a:r>
              <a:rPr lang="en-GB" dirty="0"/>
              <a:t>    [ </a:t>
            </a:r>
            <a:r>
              <a:rPr lang="en-GB" dirty="0">
                <a:solidFill>
                  <a:srgbClr val="FFC000"/>
                </a:solidFill>
              </a:rPr>
              <a:t>index </a:t>
            </a:r>
            <a:r>
              <a:rPr lang="en-GB" dirty="0"/>
              <a:t>]: [ </a:t>
            </a:r>
            <a:r>
              <a:rPr lang="en-GB" dirty="0">
                <a:solidFill>
                  <a:srgbClr val="FFC000"/>
                </a:solidFill>
              </a:rPr>
              <a:t>type 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}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type newType = MyInterface[ </a:t>
            </a:r>
            <a:r>
              <a:rPr lang="en-GB" dirty="0">
                <a:solidFill>
                  <a:srgbClr val="FFC000"/>
                </a:solidFill>
              </a:rPr>
              <a:t>index</a:t>
            </a:r>
            <a:r>
              <a:rPr lang="en-GB" dirty="0"/>
              <a:t>]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7088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8514"/>
          </a:xfrm>
        </p:spPr>
        <p:txBody>
          <a:bodyPr>
            <a:normAutofit fontScale="90000"/>
          </a:bodyPr>
          <a:lstStyle/>
          <a:p>
            <a:r>
              <a:rPr lang="en-UA" sz="4000" dirty="0"/>
              <a:t>Tupple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422"/>
            <a:ext cx="9144000" cy="10120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dirty="0"/>
              <a:t>A tuple type combines a set of numerically named properties with the members of an array type. </a:t>
            </a: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358E5-1E71-294B-8576-75DB1F8EB3FE}"/>
              </a:ext>
            </a:extLst>
          </p:cNvPr>
          <p:cNvSpPr/>
          <p:nvPr/>
        </p:nvSpPr>
        <p:spPr>
          <a:xfrm>
            <a:off x="1524000" y="3429000"/>
            <a:ext cx="9143999" cy="1091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[ </a:t>
            </a:r>
            <a:r>
              <a:rPr lang="en-GB" dirty="0">
                <a:solidFill>
                  <a:srgbClr val="FFC000"/>
                </a:solidFill>
              </a:rPr>
              <a:t>number, number, string </a:t>
            </a:r>
            <a:r>
              <a:rPr lang="en-GB" dirty="0"/>
              <a:t>]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65952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3917"/>
            <a:ext cx="9144000" cy="618514"/>
          </a:xfrm>
        </p:spPr>
        <p:txBody>
          <a:bodyPr>
            <a:normAutofit fontScale="90000"/>
          </a:bodyPr>
          <a:lstStyle/>
          <a:p>
            <a:r>
              <a:rPr lang="en-UA" sz="4000" dirty="0"/>
              <a:t>Tupple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606" y="1783859"/>
            <a:ext cx="9144000" cy="13221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Extension to arrays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Type of a fixed number of elements is specified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May contain different types </a:t>
            </a:r>
            <a:endParaRPr lang="en-GB" dirty="0">
              <a:effectLst/>
            </a:endParaRPr>
          </a:p>
          <a:p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01B21-E9CB-4841-BE59-C47A3B564DC0}"/>
              </a:ext>
            </a:extLst>
          </p:cNvPr>
          <p:cNvSpPr txBox="1"/>
          <p:nvPr/>
        </p:nvSpPr>
        <p:spPr>
          <a:xfrm>
            <a:off x="1272606" y="3751944"/>
            <a:ext cx="8839200" cy="101200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lIns="216000" tIns="180000" rIns="180000" bIns="36000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let </a:t>
            </a:r>
            <a:r>
              <a:rPr lang="en-GB" dirty="0"/>
              <a:t>myTuple: [ </a:t>
            </a:r>
            <a:r>
              <a:rPr lang="en-GB" dirty="0">
                <a:solidFill>
                  <a:srgbClr val="CC7832"/>
                </a:solidFill>
                <a:effectLst/>
              </a:rPr>
              <a:t>number, string </a:t>
            </a:r>
            <a:r>
              <a:rPr lang="en-GB" dirty="0"/>
              <a:t>] = [ </a:t>
            </a:r>
            <a:r>
              <a:rPr lang="en-GB" dirty="0">
                <a:solidFill>
                  <a:srgbClr val="6897BB"/>
                </a:solidFill>
                <a:effectLst/>
              </a:rPr>
              <a:t>10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>
                <a:solidFill>
                  <a:srgbClr val="6A8759"/>
                </a:solidFill>
                <a:effectLst/>
              </a:rPr>
              <a:t>'Macbeth’ </a:t>
            </a:r>
            <a:r>
              <a:rPr lang="en-GB" dirty="0"/>
              <a:t>]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97809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A3FF-6BDD-1C46-B404-866AF708D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081"/>
            <a:ext cx="9144000" cy="618514"/>
          </a:xfrm>
        </p:spPr>
        <p:txBody>
          <a:bodyPr>
            <a:normAutofit fontScale="90000"/>
          </a:bodyPr>
          <a:lstStyle/>
          <a:p>
            <a:r>
              <a:rPr lang="en-UA" sz="4000" dirty="0"/>
              <a:t>Conditional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7208F-65C3-CD43-9053-2DDDE091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1708"/>
            <a:ext cx="9144000" cy="16381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have to make decisions based on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Helps To describe the relation between the types of inputs and outputs</a:t>
            </a:r>
            <a:endParaRPr lang="en-UA" dirty="0"/>
          </a:p>
          <a:p>
            <a:endParaRPr lang="en-UA" dirty="0"/>
          </a:p>
          <a:p>
            <a:endParaRPr lang="en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90A07-9C00-644A-9A54-D3F23B63143E}"/>
              </a:ext>
            </a:extLst>
          </p:cNvPr>
          <p:cNvSpPr/>
          <p:nvPr/>
        </p:nvSpPr>
        <p:spPr>
          <a:xfrm>
            <a:off x="1524000" y="3255490"/>
            <a:ext cx="8730344" cy="985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SomeType </a:t>
            </a:r>
            <a:r>
              <a:rPr lang="en-GB" dirty="0">
                <a:solidFill>
                  <a:srgbClr val="FFC000"/>
                </a:solidFill>
              </a:rPr>
              <a:t>extends</a:t>
            </a:r>
            <a:r>
              <a:rPr lang="en-GB" dirty="0"/>
              <a:t> OtherType </a:t>
            </a:r>
            <a:r>
              <a:rPr lang="en-GB" dirty="0">
                <a:solidFill>
                  <a:srgbClr val="FFC000"/>
                </a:solidFill>
              </a:rPr>
              <a:t>?</a:t>
            </a:r>
            <a:r>
              <a:rPr lang="en-GB" dirty="0"/>
              <a:t> TrueType </a:t>
            </a:r>
            <a:r>
              <a:rPr lang="en-GB" dirty="0">
                <a:solidFill>
                  <a:srgbClr val="FFC000"/>
                </a:solidFill>
              </a:rPr>
              <a:t>: </a:t>
            </a:r>
            <a:r>
              <a:rPr lang="en-GB" dirty="0"/>
              <a:t>FalseType;</a:t>
            </a:r>
            <a:endParaRPr lang="en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61A69-D029-004E-AD1A-60C20B2E7B6B}"/>
              </a:ext>
            </a:extLst>
          </p:cNvPr>
          <p:cNvSpPr txBox="1"/>
          <p:nvPr/>
        </p:nvSpPr>
        <p:spPr>
          <a:xfrm>
            <a:off x="1523998" y="4822719"/>
            <a:ext cx="8730343" cy="128612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CC7832"/>
                </a:solidFill>
                <a:effectLst/>
              </a:rPr>
              <a:t>type </a:t>
            </a:r>
            <a:r>
              <a:rPr lang="en-GB" dirty="0"/>
              <a:t>NameOrId&lt;</a:t>
            </a:r>
            <a:r>
              <a:rPr lang="en-GB" dirty="0">
                <a:solidFill>
                  <a:srgbClr val="507874"/>
                </a:solidFill>
                <a:effectLst/>
              </a:rPr>
              <a:t>T </a:t>
            </a:r>
            <a:r>
              <a:rPr lang="en-GB" dirty="0">
                <a:solidFill>
                  <a:srgbClr val="CC7832"/>
                </a:solidFill>
                <a:effectLst/>
              </a:rPr>
              <a:t>extends number </a:t>
            </a:r>
            <a:r>
              <a:rPr lang="en-GB" dirty="0"/>
              <a:t>| </a:t>
            </a:r>
            <a:r>
              <a:rPr lang="en-GB" dirty="0">
                <a:solidFill>
                  <a:srgbClr val="CC7832"/>
                </a:solidFill>
                <a:effectLst/>
              </a:rPr>
              <a:t>string</a:t>
            </a:r>
            <a:r>
              <a:rPr lang="en-GB" dirty="0"/>
              <a:t>&gt; = </a:t>
            </a:r>
            <a:r>
              <a:rPr lang="en-GB" dirty="0">
                <a:solidFill>
                  <a:srgbClr val="507874"/>
                </a:solidFill>
                <a:effectLst/>
              </a:rPr>
              <a:t>T </a:t>
            </a:r>
            <a:r>
              <a:rPr lang="en-GB" dirty="0">
                <a:solidFill>
                  <a:srgbClr val="CC7832"/>
                </a:solidFill>
                <a:effectLst/>
              </a:rPr>
              <a:t>extends number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</a:t>
            </a:r>
            <a:r>
              <a:rPr lang="en-GB" dirty="0"/>
              <a:t>? IdLabel</a:t>
            </a:r>
            <a:br>
              <a:rPr lang="en-GB" dirty="0"/>
            </a:br>
            <a:r>
              <a:rPr lang="en-GB" dirty="0"/>
              <a:t>  : NameLabel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80275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{5200E2A1-1434-C14D-82F2-D8B8E32BC561}tf10001062</Template>
  <TotalTime>12936</TotalTime>
  <Words>1021</Words>
  <Application>Microsoft Macintosh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Segoe UI Web (West European)</vt:lpstr>
      <vt:lpstr>Wingdings 3</vt:lpstr>
      <vt:lpstr>Ion</vt:lpstr>
      <vt:lpstr>PowerPoint Presentation</vt:lpstr>
      <vt:lpstr>Creating Types from Types</vt:lpstr>
      <vt:lpstr>Creating Types from Types</vt:lpstr>
      <vt:lpstr>The keyof Operator</vt:lpstr>
      <vt:lpstr>The typeof Operator</vt:lpstr>
      <vt:lpstr>Indexed Access Types</vt:lpstr>
      <vt:lpstr>Tupple types</vt:lpstr>
      <vt:lpstr>Tupple types</vt:lpstr>
      <vt:lpstr>Conditional types</vt:lpstr>
      <vt:lpstr>Union types</vt:lpstr>
      <vt:lpstr>Intersection Types </vt:lpstr>
      <vt:lpstr>String Literal Types</vt:lpstr>
      <vt:lpstr>Type Aliases  </vt:lpstr>
      <vt:lpstr>Mapped types </vt:lpstr>
      <vt:lpstr>Generics  </vt:lpstr>
      <vt:lpstr>Generic Functions  </vt:lpstr>
      <vt:lpstr>Generic Interfaces  </vt:lpstr>
      <vt:lpstr>Generic Classes </vt:lpstr>
      <vt:lpstr>Utility types </vt:lpstr>
      <vt:lpstr>Utility types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Types from Types</dc:title>
  <dc:creator>Dariia Drobotko</dc:creator>
  <cp:lastModifiedBy>Dariia Drobotko</cp:lastModifiedBy>
  <cp:revision>5</cp:revision>
  <dcterms:created xsi:type="dcterms:W3CDTF">2021-10-03T16:42:57Z</dcterms:created>
  <dcterms:modified xsi:type="dcterms:W3CDTF">2022-05-13T14:28:30Z</dcterms:modified>
</cp:coreProperties>
</file>