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9F06-4804-4972-9065-A9555B1FA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42140-44BB-4282-A159-0A246229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AD26-1F10-4062-8DDE-9FFB9F2D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CED3-08FB-4BC5-816B-820363BE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281E-3E88-47D6-BCE7-F2BCC545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E9F7-5721-4438-8166-14515ABF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AB5B8-0BD7-42B8-A08A-962A8051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D5FA-86C8-41DD-A187-8E706DFD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E7365-7DAF-492D-9F81-2F2A0899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B8C2D-7782-486C-98D0-1274DDF9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FF95A-2C83-4DF5-86D1-DBEC06DF7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3DF3D-ACCE-4D40-B19A-CDDF76312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71E4-3E31-40F7-BE93-024A2B8E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57B7-9541-4ACA-B4AA-F5992748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DF94-E319-4E76-8DAD-E6A6E0E1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1E57-8820-43C2-9589-DCF936A2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20B-E4BE-4091-BB8A-A13F148B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2DA0-E4D2-4B8A-9700-F3B976E6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8C9F-324A-4F20-9BD8-3442F15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3B7CC-32C6-47BD-AB82-4C2F548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A28D-6580-43F2-9257-4FF1FFB2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0338D-E08C-4AAA-8A6E-D5B89B86C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E9774-A78F-46F0-A70D-3C411B19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D5AA2-D4A7-4FBD-8162-AAAA4BC5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C20B-DE33-4212-8170-96532B31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48EB-E650-4778-AF80-12A6ED7A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E01-3A59-44EC-B4FD-055AC45A0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FE5F1-C9C6-45AA-8293-428D25B62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5328A-9490-423B-BC93-1C6F945D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ECD6D-F895-4D32-943F-C91F0CBB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621B2-56CA-4CA7-B2F9-20506F94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3A95-5957-4227-BE76-D8B7F21B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3A02A-D994-4F08-ACE0-7CD4F1EB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5743A-36AD-4657-9D6F-30A8A1981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FD805-9F4C-4AD7-B23B-53D3601BF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4A112-A5B0-4751-8F25-5F09593A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FB705-6005-45F7-84BE-ADE87F61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C10D3-CBD0-4C76-A659-86B75DAF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16A3D-27B9-4CCF-8230-DC02434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4D0C-1E6E-4EB8-944D-CC9652F1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99BF3-48DC-49A4-BF20-E926ED4A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38F65-CE5A-4C65-BA3D-0355C14F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CE486-08FA-4574-9420-46DB3A94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19FDC-66B3-415D-A408-B2152DD0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013EF-7D21-4820-A7BA-450860A5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E55F2-FBE7-4A20-9337-56C34CBC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A292-80A7-4B05-A481-33964F90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84CC-F9FE-4137-8885-31EC9CE0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F2CB0-D1ED-49E5-965E-7D499534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B063-9C7E-4902-AAE9-5921BAF9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DDA84-B56F-4248-AD7B-103D2417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138D7-EEC7-45D1-A0B6-5DAD6870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F3CD-F8C7-4C0D-8072-25F7291A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FA596-FE88-46D6-8DC7-1EB98DB13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DAF76-EE3F-4697-A85F-96EB168C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F1387-57C5-42B4-9867-03318837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1F747-B7F2-408C-826B-FAECE172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7D144-897E-4D25-BB27-07AD1EEA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A10DF-B558-471A-A484-38CD7757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D9657-0C38-4795-A114-CFDB92FD8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F9A1-C522-4F94-9ED2-ABF92AD69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E763-C8D2-4D25-B334-8DF430178B2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B2D7-78CF-4996-B370-9CF52E48C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CAB15-795C-4CD7-AD59-E76B22612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32F2-5ED2-43DD-B0FF-8E87A0AB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qph.fs.quoracdn.net/main-qimg-8ced2d0b6db13f0c552820297c7bb577">
            <a:extLst>
              <a:ext uri="{FF2B5EF4-FFF2-40B4-BE49-F238E27FC236}">
                <a16:creationId xmlns:a16="http://schemas.microsoft.com/office/drawing/2014/main" id="{77C7C24D-D564-4B88-85B1-B4A595D3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6600"/>
            <a:ext cx="121920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38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qph.fs.quoracdn.net/main-qimg-80f0658e8fee461f8806d1d8da807b8a">
            <a:extLst>
              <a:ext uri="{FF2B5EF4-FFF2-40B4-BE49-F238E27FC236}">
                <a16:creationId xmlns:a16="http://schemas.microsoft.com/office/drawing/2014/main" id="{3EBA36AF-E5CE-4F1D-945C-0105D08F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0"/>
            <a:ext cx="1036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9D1309-46F7-4210-BB3E-AA2EE416673C}"/>
              </a:ext>
            </a:extLst>
          </p:cNvPr>
          <p:cNvSpPr txBox="1"/>
          <p:nvPr/>
        </p:nvSpPr>
        <p:spPr>
          <a:xfrm>
            <a:off x="1097280" y="5572591"/>
            <a:ext cx="109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6321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0D750771-CCE2-405B-9881-5549CC73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3350"/>
            <a:ext cx="114300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6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A313F-8A91-41F5-921D-3DECA6294BD9}"/>
              </a:ext>
            </a:extLst>
          </p:cNvPr>
          <p:cNvSpPr txBox="1"/>
          <p:nvPr/>
        </p:nvSpPr>
        <p:spPr>
          <a:xfrm>
            <a:off x="933155" y="1941341"/>
            <a:ext cx="51628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Branching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One master-file with workflow(workflow_log.txt):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Versions of programs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Command line submissions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0C74-5DFE-4532-BA3E-373912482BE9}"/>
              </a:ext>
            </a:extLst>
          </p:cNvPr>
          <p:cNvSpPr txBox="1"/>
          <p:nvPr/>
        </p:nvSpPr>
        <p:spPr>
          <a:xfrm>
            <a:off x="7174522" y="1941341"/>
            <a:ext cx="46517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Pushing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- your personally developed code (unless you talked with someone and you agreed to work on it together with branching)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031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C1783-010D-4BDD-8C99-581AC5974012}"/>
              </a:ext>
            </a:extLst>
          </p:cNvPr>
          <p:cNvSpPr txBox="1"/>
          <p:nvPr/>
        </p:nvSpPr>
        <p:spPr>
          <a:xfrm>
            <a:off x="1055077" y="2419642"/>
            <a:ext cx="10283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Let’s try a workshop with our repo on GitHub!</a:t>
            </a:r>
          </a:p>
        </p:txBody>
      </p:sp>
    </p:spTree>
    <p:extLst>
      <p:ext uri="{BB962C8B-B14F-4D97-AF65-F5344CB8AC3E}">
        <p14:creationId xmlns:p14="http://schemas.microsoft.com/office/powerpoint/2010/main" val="277704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8B8AD7-91E0-4ACA-A8DD-F1AF75534145}"/>
              </a:ext>
            </a:extLst>
          </p:cNvPr>
          <p:cNvSpPr/>
          <p:nvPr/>
        </p:nvSpPr>
        <p:spPr>
          <a:xfrm>
            <a:off x="1292010" y="810623"/>
            <a:ext cx="3385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0" i="0" dirty="0">
                <a:effectLst/>
                <a:latin typeface="helvetica" panose="020B0604020202020204" pitchFamily="34" charset="0"/>
              </a:rPr>
              <a:t>Cloning a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1D1350-A263-41D5-9907-ECF0792B8422}"/>
              </a:ext>
            </a:extLst>
          </p:cNvPr>
          <p:cNvSpPr/>
          <p:nvPr/>
        </p:nvSpPr>
        <p:spPr>
          <a:xfrm>
            <a:off x="999403" y="1851632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On GitHub, navigate to the main page of the repository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56E9A-A7A4-4032-B1AE-F2CDD8F14D67}"/>
              </a:ext>
            </a:extLst>
          </p:cNvPr>
          <p:cNvSpPr/>
          <p:nvPr/>
        </p:nvSpPr>
        <p:spPr>
          <a:xfrm>
            <a:off x="999403" y="2554087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Under the repository name, click </a:t>
            </a:r>
            <a:r>
              <a:rPr lang="en-US" b="1" i="0" dirty="0">
                <a:effectLst/>
                <a:latin typeface="helvetica" panose="020B0604020202020204" pitchFamily="34" charset="0"/>
              </a:rPr>
              <a:t>Clone or download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ECBF1-CF28-4590-A276-3B59333715B7}"/>
              </a:ext>
            </a:extLst>
          </p:cNvPr>
          <p:cNvSpPr/>
          <p:nvPr/>
        </p:nvSpPr>
        <p:spPr>
          <a:xfrm>
            <a:off x="999402" y="3218703"/>
            <a:ext cx="8777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In the Clone with HTTPs section, click  to copy the clone URL for the repository:</a:t>
            </a:r>
          </a:p>
          <a:p>
            <a:r>
              <a:rPr lang="en-US" dirty="0"/>
              <a:t>https://github.com/DariiaVyshenska/IBDteam1.git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AE4BA-38EF-4FBD-A136-76421DE0BFD4}"/>
              </a:ext>
            </a:extLst>
          </p:cNvPr>
          <p:cNvSpPr/>
          <p:nvPr/>
        </p:nvSpPr>
        <p:spPr>
          <a:xfrm>
            <a:off x="999402" y="424892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Open Git Bash.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6A2C5-DF86-4128-B776-4319352DDC4D}"/>
              </a:ext>
            </a:extLst>
          </p:cNvPr>
          <p:cNvSpPr/>
          <p:nvPr/>
        </p:nvSpPr>
        <p:spPr>
          <a:xfrm>
            <a:off x="999402" y="4811616"/>
            <a:ext cx="10803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Change the current working directory to the location where you want the cloned directory to be made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DE78F-7161-4942-9540-8F2515C90004}"/>
              </a:ext>
            </a:extLst>
          </p:cNvPr>
          <p:cNvSpPr/>
          <p:nvPr/>
        </p:nvSpPr>
        <p:spPr>
          <a:xfrm>
            <a:off x="999402" y="5702125"/>
            <a:ext cx="638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Type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git clone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and then paste the URL you copied in Step 2.</a:t>
            </a:r>
          </a:p>
        </p:txBody>
      </p:sp>
    </p:spTree>
    <p:extLst>
      <p:ext uri="{BB962C8B-B14F-4D97-AF65-F5344CB8AC3E}">
        <p14:creationId xmlns:p14="http://schemas.microsoft.com/office/powerpoint/2010/main" val="319534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5B8833-D138-488C-B2E2-7E7DCED04D28}"/>
              </a:ext>
            </a:extLst>
          </p:cNvPr>
          <p:cNvSpPr/>
          <p:nvPr/>
        </p:nvSpPr>
        <p:spPr>
          <a:xfrm>
            <a:off x="679938" y="233848"/>
            <a:ext cx="7183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0" i="0" dirty="0">
                <a:effectLst/>
                <a:latin typeface="helvetica" panose="020B0604020202020204" pitchFamily="34" charset="0"/>
              </a:rPr>
              <a:t>Creating a file and pushing it to GitHub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2F566-67FE-45B1-99AC-23B2D856246F}"/>
              </a:ext>
            </a:extLst>
          </p:cNvPr>
          <p:cNvSpPr txBox="1"/>
          <p:nvPr/>
        </p:nvSpPr>
        <p:spPr>
          <a:xfrm>
            <a:off x="497058" y="1187058"/>
            <a:ext cx="1083212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You can create a file in windows, or you can create a file from Git Bash (use command </a:t>
            </a:r>
            <a:r>
              <a:rPr lang="en-US" sz="2800" i="1" dirty="0"/>
              <a:t>touch</a:t>
            </a:r>
            <a:r>
              <a:rPr lang="en-US" sz="2800" dirty="0"/>
              <a:t>) – you can create something you have been planning to do any ways or just a test file and then later delete it (and go through add, commit and push to save the deletion to GitHub)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git status </a:t>
            </a:r>
            <a:r>
              <a:rPr lang="en-US" sz="2800" dirty="0"/>
              <a:t>will show you that a new file was created, but is not added to your staging environment (index)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git add your_file.txt </a:t>
            </a:r>
            <a:r>
              <a:rPr lang="en-US" sz="2800" dirty="0"/>
              <a:t>– this way you are adding your file to the index. Use </a:t>
            </a:r>
            <a:r>
              <a:rPr lang="en-US" sz="2800" dirty="0">
                <a:solidFill>
                  <a:srgbClr val="0070C0"/>
                </a:solidFill>
              </a:rPr>
              <a:t>git status </a:t>
            </a:r>
            <a:r>
              <a:rPr lang="en-US" sz="2800" dirty="0"/>
              <a:t>to check if your file was added to index.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git commit –m “your message is here” </a:t>
            </a:r>
            <a:r>
              <a:rPr lang="en-US" sz="2800" dirty="0"/>
              <a:t>– you are committing your changes to your local git repo (saving your changes). Use </a:t>
            </a:r>
            <a:r>
              <a:rPr lang="en-US" sz="2800" dirty="0">
                <a:solidFill>
                  <a:srgbClr val="0070C0"/>
                </a:solidFill>
              </a:rPr>
              <a:t>git status 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git push origin master </a:t>
            </a:r>
            <a:r>
              <a:rPr lang="en-US" sz="2800" dirty="0"/>
              <a:t>– you are pushing the committed changes to the GitHub repository!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pPr marL="342900" indent="-342900">
              <a:buAutoNum type="arabicPeriod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D7FBD2-CF05-4BE3-AC93-73228EA39074}"/>
              </a:ext>
            </a:extLst>
          </p:cNvPr>
          <p:cNvSpPr/>
          <p:nvPr/>
        </p:nvSpPr>
        <p:spPr>
          <a:xfrm>
            <a:off x="314178" y="0"/>
            <a:ext cx="108321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0" i="0" dirty="0">
                <a:effectLst/>
                <a:latin typeface="helvetica" panose="020B0604020202020204" pitchFamily="34" charset="0"/>
              </a:rPr>
              <a:t>Creating a branch, committing some changes and pushing branch to GitHub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B6FC4-4BE7-4B4C-A909-B104FD445467}"/>
              </a:ext>
            </a:extLst>
          </p:cNvPr>
          <p:cNvSpPr txBox="1"/>
          <p:nvPr/>
        </p:nvSpPr>
        <p:spPr>
          <a:xfrm>
            <a:off x="314178" y="954107"/>
            <a:ext cx="108321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 branch </a:t>
            </a:r>
            <a:r>
              <a:rPr lang="en-US" dirty="0"/>
              <a:t>– shows you how many branches you have active right now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git checkout -b </a:t>
            </a:r>
            <a:r>
              <a:rPr lang="en-US" dirty="0" err="1">
                <a:solidFill>
                  <a:srgbClr val="0070C0"/>
                </a:solidFill>
              </a:rPr>
              <a:t>my_branch_name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- this command creates a branch and switches you to it</a:t>
            </a:r>
          </a:p>
          <a:p>
            <a:pPr marL="514350" indent="-514350">
              <a:buAutoNum type="arabicPeriod"/>
            </a:pPr>
            <a:r>
              <a:rPr lang="en-US" dirty="0"/>
              <a:t>Now modify (in bash or in windows) file “workflow_log.txt” by adding</a:t>
            </a:r>
          </a:p>
          <a:p>
            <a:r>
              <a:rPr lang="en-US" dirty="0"/>
              <a:t>	</a:t>
            </a:r>
            <a:r>
              <a:rPr lang="en-US" dirty="0" err="1"/>
              <a:t>Your_name</a:t>
            </a:r>
            <a:r>
              <a:rPr lang="en-US" dirty="0"/>
              <a:t>:</a:t>
            </a:r>
          </a:p>
          <a:p>
            <a:r>
              <a:rPr lang="en-US" dirty="0"/>
              <a:t>	- your task for first week</a:t>
            </a:r>
          </a:p>
          <a:p>
            <a:r>
              <a:rPr lang="en-US" dirty="0"/>
              <a:t>	- your task for second week </a:t>
            </a:r>
          </a:p>
          <a:p>
            <a:r>
              <a:rPr lang="en-US" dirty="0"/>
              <a:t>	-etc.</a:t>
            </a:r>
          </a:p>
          <a:p>
            <a:pPr marL="514350" indent="-514350">
              <a:buAutoNum type="arabicPeriod" startAt="4"/>
            </a:pPr>
            <a:r>
              <a:rPr lang="en-US" dirty="0"/>
              <a:t>While you in your branch (to check - </a:t>
            </a:r>
            <a:r>
              <a:rPr lang="en-US" dirty="0">
                <a:solidFill>
                  <a:srgbClr val="0070C0"/>
                </a:solidFill>
              </a:rPr>
              <a:t>git branch</a:t>
            </a:r>
            <a:r>
              <a:rPr lang="en-US" dirty="0"/>
              <a:t>) use: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git add workflow_log.txt</a:t>
            </a:r>
          </a:p>
          <a:p>
            <a:r>
              <a:rPr lang="en-US" dirty="0">
                <a:solidFill>
                  <a:srgbClr val="0070C0"/>
                </a:solidFill>
              </a:rPr>
              <a:t>	git commit </a:t>
            </a:r>
          </a:p>
          <a:p>
            <a:r>
              <a:rPr lang="en-US" dirty="0">
                <a:solidFill>
                  <a:srgbClr val="0070C0"/>
                </a:solidFill>
              </a:rPr>
              <a:t>	git checkout master</a:t>
            </a:r>
          </a:p>
          <a:p>
            <a:r>
              <a:rPr lang="en-US" dirty="0">
                <a:solidFill>
                  <a:srgbClr val="0070C0"/>
                </a:solidFill>
              </a:rPr>
              <a:t>	git push origin </a:t>
            </a:r>
            <a:r>
              <a:rPr lang="en-US" dirty="0" err="1">
                <a:solidFill>
                  <a:srgbClr val="0070C0"/>
                </a:solidFill>
              </a:rPr>
              <a:t>my_branch_name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to add changes to your branch and push them to the origin</a:t>
            </a:r>
          </a:p>
          <a:p>
            <a:pPr marL="457200" indent="-457200">
              <a:buAutoNum type="arabicPeriod" startAt="5"/>
            </a:pPr>
            <a:r>
              <a:rPr lang="en-US" dirty="0"/>
              <a:t>Go to GitHub, click on Pull requests, then on the green button “New pull request”.</a:t>
            </a:r>
          </a:p>
          <a:p>
            <a:pPr marL="457200" indent="-457200">
              <a:buAutoNum type="arabicPeriod" startAt="5"/>
            </a:pPr>
            <a:r>
              <a:rPr lang="en-US" dirty="0"/>
              <a:t>Select your branch and master as the branch to merge with. Click “Create pull request”. You can leave a comment about this pull request in the next page. Remember to click “Create pull request” again! I will later merge your pull request. You can check to delete your branch while you are submitting pull request</a:t>
            </a:r>
          </a:p>
          <a:p>
            <a:pPr marL="457200" indent="-457200">
              <a:buAutoNum type="arabicPeriod" startAt="5"/>
            </a:pPr>
            <a:r>
              <a:rPr lang="en-US" dirty="0">
                <a:solidFill>
                  <a:srgbClr val="FF0000"/>
                </a:solidFill>
              </a:rPr>
              <a:t>If you forgot to mention deletion of the branch - delete your branch later! </a:t>
            </a:r>
          </a:p>
          <a:p>
            <a:r>
              <a:rPr lang="en-US" dirty="0">
                <a:solidFill>
                  <a:srgbClr val="FF0000"/>
                </a:solidFill>
              </a:rPr>
              <a:t>	git push -d &lt;</a:t>
            </a:r>
            <a:r>
              <a:rPr lang="en-US" dirty="0" err="1">
                <a:solidFill>
                  <a:srgbClr val="FF0000"/>
                </a:solidFill>
              </a:rPr>
              <a:t>remote_name</a:t>
            </a:r>
            <a:r>
              <a:rPr lang="en-US" dirty="0">
                <a:solidFill>
                  <a:srgbClr val="FF0000"/>
                </a:solidFill>
              </a:rPr>
              <a:t>&gt; &lt;</a:t>
            </a:r>
            <a:r>
              <a:rPr lang="en-US" dirty="0" err="1">
                <a:solidFill>
                  <a:srgbClr val="FF0000"/>
                </a:solidFill>
              </a:rPr>
              <a:t>branch_name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git branch -d &lt;</a:t>
            </a:r>
            <a:r>
              <a:rPr lang="en-US" dirty="0" err="1">
                <a:solidFill>
                  <a:srgbClr val="FF0000"/>
                </a:solidFill>
              </a:rPr>
              <a:t>branch_name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091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AE8D00-CA1E-4CD9-9F66-44F59B61FD43}"/>
              </a:ext>
            </a:extLst>
          </p:cNvPr>
          <p:cNvSpPr/>
          <p:nvPr/>
        </p:nvSpPr>
        <p:spPr>
          <a:xfrm>
            <a:off x="525193" y="905233"/>
            <a:ext cx="10832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0" i="0" dirty="0">
                <a:effectLst/>
                <a:latin typeface="helvetica" panose="020B0604020202020204" pitchFamily="34" charset="0"/>
              </a:rPr>
              <a:t>Next time you work on the project start with: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E438E-3D97-44AF-BC5C-F6A77FDDC263}"/>
              </a:ext>
            </a:extLst>
          </p:cNvPr>
          <p:cNvSpPr txBox="1"/>
          <p:nvPr/>
        </p:nvSpPr>
        <p:spPr>
          <a:xfrm>
            <a:off x="525193" y="1859340"/>
            <a:ext cx="10832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 if you are on a branch – checkout to master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git checkout master</a:t>
            </a:r>
          </a:p>
          <a:p>
            <a:pPr marL="457200" indent="-457200">
              <a:buAutoNum type="arabicPeriod" startAt="2"/>
            </a:pPr>
            <a:r>
              <a:rPr lang="en-US" sz="2400" dirty="0"/>
              <a:t>Update your local master branch to the latest version of remote repository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	git pull</a:t>
            </a:r>
          </a:p>
        </p:txBody>
      </p:sp>
    </p:spTree>
    <p:extLst>
      <p:ext uri="{BB962C8B-B14F-4D97-AF65-F5344CB8AC3E}">
        <p14:creationId xmlns:p14="http://schemas.microsoft.com/office/powerpoint/2010/main" val="54343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Dariia Vyshenska</dc:creator>
  <cp:lastModifiedBy>Dariia Vyshenska</cp:lastModifiedBy>
  <cp:revision>35</cp:revision>
  <dcterms:created xsi:type="dcterms:W3CDTF">2018-04-14T02:23:13Z</dcterms:created>
  <dcterms:modified xsi:type="dcterms:W3CDTF">2018-04-14T21:16:32Z</dcterms:modified>
</cp:coreProperties>
</file>