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7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Data with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https://spring.io/guides/gs/accessing-data-jpa/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08915" y="189230"/>
            <a:ext cx="4561840" cy="6478905"/>
          </a:xfrm>
        </p:spPr>
        <p:txBody>
          <a:bodyPr/>
          <a:lstStyle/>
          <a:p>
            <a:pPr marL="0" indent="0">
              <a:buNone/>
            </a:pPr>
            <a:r>
              <a:rPr lang="pl-PL" altLang="ru-RU" sz="1400"/>
              <a:t>.idea</a:t>
            </a:r>
          </a:p>
          <a:p>
            <a:pPr marL="0" indent="0">
              <a:buNone/>
            </a:pPr>
            <a:r>
              <a:rPr lang="pl-PL" altLang="ru-RU" sz="1600"/>
              <a:t>src</a:t>
            </a:r>
          </a:p>
          <a:p>
            <a:pPr marL="0" indent="370205">
              <a:buNone/>
            </a:pPr>
            <a:r>
              <a:rPr lang="pl-PL" altLang="ru-RU" sz="1600"/>
              <a:t>main</a:t>
            </a:r>
          </a:p>
          <a:p>
            <a:pPr marL="0" indent="725805">
              <a:buNone/>
            </a:pPr>
            <a:r>
              <a:rPr lang="pl-PL" altLang="ru-RU" sz="1600"/>
              <a:t>java</a:t>
            </a:r>
          </a:p>
          <a:p>
            <a:pPr marL="0" indent="1091565">
              <a:buNone/>
            </a:pPr>
            <a:r>
              <a:rPr lang="pl-PL" altLang="ru-RU" sz="1600"/>
              <a:t>com.example.accessingdatajpa</a:t>
            </a:r>
          </a:p>
          <a:p>
            <a:pPr marL="0" indent="1457325">
              <a:buNone/>
            </a:pPr>
            <a:r>
              <a:rPr lang="pl-PL" altLang="ru-RU" sz="1600"/>
              <a:t>controllers</a:t>
            </a:r>
          </a:p>
          <a:p>
            <a:pPr marL="0" indent="1812925">
              <a:buNone/>
            </a:pPr>
            <a:r>
              <a:rPr lang="pl-PL" altLang="ru-RU" sz="1600"/>
              <a:t>...</a:t>
            </a:r>
          </a:p>
          <a:p>
            <a:pPr marL="0" indent="1457325">
              <a:buNone/>
            </a:pPr>
            <a:r>
              <a:rPr lang="pl-PL" altLang="ru-RU" sz="1600"/>
              <a:t>models</a:t>
            </a:r>
          </a:p>
          <a:p>
            <a:pPr marL="0" indent="1812925">
              <a:buNone/>
            </a:pPr>
            <a:r>
              <a:rPr lang="pl-PL" altLang="ru-RU" sz="1600"/>
              <a:t>Customer</a:t>
            </a:r>
          </a:p>
          <a:p>
            <a:pPr marL="0" indent="1467485">
              <a:buNone/>
            </a:pPr>
            <a:r>
              <a:rPr lang="pl-PL" altLang="ru-RU" sz="1600"/>
              <a:t>repositories</a:t>
            </a:r>
          </a:p>
          <a:p>
            <a:pPr marL="0" indent="1812925">
              <a:buNone/>
            </a:pPr>
            <a:r>
              <a:rPr lang="pl-PL" altLang="ru-RU" sz="1600"/>
              <a:t>CustomerRepository</a:t>
            </a:r>
          </a:p>
          <a:p>
            <a:pPr marL="0" indent="1467485">
              <a:buNone/>
            </a:pPr>
            <a:r>
              <a:rPr lang="pl-PL" altLang="ru-RU" sz="1600"/>
              <a:t>AccessingDataCustomerApplication</a:t>
            </a:r>
          </a:p>
          <a:p>
            <a:pPr marL="0" indent="715645">
              <a:buNone/>
            </a:pPr>
            <a:r>
              <a:rPr lang="pl-PL" altLang="ru-RU" sz="1600"/>
              <a:t>resources</a:t>
            </a:r>
          </a:p>
          <a:p>
            <a:pPr marL="0" indent="1101725">
              <a:buNone/>
            </a:pPr>
            <a:r>
              <a:rPr lang="pl-PL" altLang="ru-RU" sz="1600"/>
              <a:t>application.properties</a:t>
            </a:r>
          </a:p>
          <a:p>
            <a:pPr marL="0" indent="360045">
              <a:buNone/>
            </a:pPr>
            <a:r>
              <a:rPr lang="pl-PL" altLang="ru-RU" sz="1600"/>
              <a:t>test</a:t>
            </a:r>
          </a:p>
          <a:p>
            <a:pPr marL="0" indent="0">
              <a:buNone/>
            </a:pPr>
            <a:r>
              <a:rPr lang="pl-PL" altLang="ru-RU" sz="1600"/>
              <a:t>target</a:t>
            </a:r>
          </a:p>
          <a:p>
            <a:pPr marL="0" indent="370205">
              <a:buNone/>
            </a:pPr>
            <a:r>
              <a:rPr lang="pl-PL" altLang="ru-RU" sz="1600"/>
              <a:t>pom.xml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5781040" y="609600"/>
            <a:ext cx="5720080" cy="5755640"/>
            <a:chOff x="9104" y="960"/>
            <a:chExt cx="9008" cy="9064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9104" y="3496"/>
              <a:ext cx="9008" cy="65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16029" y="960"/>
              <a:ext cx="1602" cy="1441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altLang="ru-RU"/>
                <a:t>DB</a:t>
              </a:r>
            </a:p>
          </p:txBody>
        </p:sp>
        <p:sp>
          <p:nvSpPr>
            <p:cNvPr id="5" name="Блок-схема: процесс  4"/>
            <p:cNvSpPr/>
            <p:nvPr/>
          </p:nvSpPr>
          <p:spPr>
            <a:xfrm>
              <a:off x="9864" y="4568"/>
              <a:ext cx="7710" cy="3281"/>
            </a:xfrm>
            <a:prstGeom prst="flowChartProcess">
              <a:avLst/>
            </a:prstGeom>
            <a:ln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6" name="Загнутый угол 5"/>
            <p:cNvSpPr/>
            <p:nvPr/>
          </p:nvSpPr>
          <p:spPr>
            <a:xfrm>
              <a:off x="13429" y="3044"/>
              <a:ext cx="2033" cy="976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altLang="ru-RU" sz="1200"/>
                <a:t>pom.xml</a:t>
              </a:r>
            </a:p>
          </p:txBody>
        </p:sp>
        <p:sp>
          <p:nvSpPr>
            <p:cNvPr id="7" name="Загнутый угол 6"/>
            <p:cNvSpPr/>
            <p:nvPr/>
          </p:nvSpPr>
          <p:spPr>
            <a:xfrm>
              <a:off x="15813" y="3044"/>
              <a:ext cx="2033" cy="976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altLang="ru-RU" sz="1200"/>
                <a:t>application.</a:t>
              </a:r>
            </a:p>
            <a:p>
              <a:pPr algn="ctr"/>
              <a:r>
                <a:rPr lang="pl-PL" altLang="ru-RU" sz="1200"/>
                <a:t>properties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325" y="6360"/>
              <a:ext cx="3679" cy="99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>
                  <a:sym typeface="+mn-ea"/>
                </a:rPr>
                <a:t>Customer</a:t>
              </a:r>
            </a:p>
            <a:p>
              <a:pPr algn="ctr"/>
              <a:r>
                <a:rPr lang="pl-PL">
                  <a:sym typeface="+mn-ea"/>
                </a:rPr>
                <a:t>(java class)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0325" y="1097"/>
              <a:ext cx="3679" cy="116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altLang="ru-RU"/>
                <a:t>CRUD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325" y="4969"/>
              <a:ext cx="3679" cy="99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>
                  <a:sym typeface="+mn-ea"/>
                </a:rPr>
                <a:t>CustomerRepository</a:t>
              </a:r>
            </a:p>
            <a:p>
              <a:pPr algn="ctr"/>
              <a:r>
                <a:rPr lang="pl-PL">
                  <a:sym typeface="+mn-ea"/>
                </a:rPr>
                <a:t>(java interface)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5157" y="5704"/>
              <a:ext cx="1392" cy="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altLang="ru-RU"/>
                <a:t>. . .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9864" y="8504"/>
              <a:ext cx="7711" cy="10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altLang="ru-RU"/>
                <a:t>AccessingDataCustomerApplication</a:t>
              </a:r>
            </a:p>
          </p:txBody>
        </p:sp>
        <p:cxnSp>
          <p:nvCxnSpPr>
            <p:cNvPr id="14" name="Прямая со стрелкой 13"/>
            <p:cNvCxnSpPr>
              <a:stCxn id="4" idx="3"/>
              <a:endCxn id="7" idx="0"/>
            </p:cNvCxnSpPr>
            <p:nvPr/>
          </p:nvCxnSpPr>
          <p:spPr>
            <a:xfrm>
              <a:off x="16846" y="2401"/>
              <a:ext cx="0" cy="64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9" idx="2"/>
              <a:endCxn id="10" idx="0"/>
            </p:cNvCxnSpPr>
            <p:nvPr/>
          </p:nvCxnSpPr>
          <p:spPr>
            <a:xfrm>
              <a:off x="12165" y="2265"/>
              <a:ext cx="0" cy="27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78840" y="255905"/>
            <a:ext cx="5540375" cy="6609715"/>
          </a:xfrm>
        </p:spPr>
        <p:txBody>
          <a:bodyPr>
            <a:normAutofit fontScale="32500" lnSpcReduction="10000"/>
          </a:bodyPr>
          <a:lstStyle/>
          <a:p>
            <a:pPr marL="0" indent="0">
              <a:buNone/>
            </a:pPr>
            <a:r>
              <a:rPr lang="ru-RU" altLang="en-US"/>
              <a:t>&lt;?xml version="1.0" encoding="UTF-8"?&gt;</a:t>
            </a:r>
          </a:p>
          <a:p>
            <a:pPr marL="0" indent="0">
              <a:buNone/>
            </a:pPr>
            <a:r>
              <a:rPr lang="ru-RU" altLang="en-US"/>
              <a:t>&lt;project xmlns="http://maven.apache.org/POM/4.0.0" xmlns:xsi="http://www.w3.org/2001/XMLSchema-instance"</a:t>
            </a:r>
          </a:p>
          <a:p>
            <a:pPr marL="0" indent="0">
              <a:buNone/>
            </a:pPr>
            <a:r>
              <a:rPr lang="ru-RU" altLang="en-US"/>
              <a:t>    xsi:schemaLocation="http://maven.apache.org/POM/4.0.0 https://maven.apache.org/xsd/maven-4.0.0.xsd"&gt;</a:t>
            </a:r>
          </a:p>
          <a:p>
            <a:pPr marL="0" indent="0">
              <a:buNone/>
            </a:pPr>
            <a:r>
              <a:rPr lang="ru-RU" altLang="en-US"/>
              <a:t>    &lt;modelVersion&gt;4.0.0&lt;/modelVersion&gt;</a:t>
            </a:r>
          </a:p>
          <a:p>
            <a:pPr marL="0" indent="0">
              <a:buNone/>
            </a:pPr>
            <a:r>
              <a:rPr lang="ru-RU" altLang="en-US"/>
              <a:t>    &lt;parent&gt;</a:t>
            </a:r>
          </a:p>
          <a:p>
            <a:pPr marL="0" indent="0">
              <a:buNone/>
            </a:pPr>
            <a:r>
              <a:rPr lang="ru-RU" altLang="en-US"/>
              <a:t>        &lt;groupId&gt;org.springframework.boot&lt;/groupId&gt;</a:t>
            </a:r>
          </a:p>
          <a:p>
            <a:pPr marL="0" indent="0">
              <a:buNone/>
            </a:pPr>
            <a:r>
              <a:rPr lang="ru-RU" altLang="en-US"/>
              <a:t>        &lt;artifactId&gt;spring-boot-starter-parent&lt;/artifactId&gt;</a:t>
            </a:r>
          </a:p>
          <a:p>
            <a:pPr marL="0" indent="0">
              <a:buNone/>
            </a:pPr>
            <a:r>
              <a:rPr lang="ru-RU" altLang="en-US"/>
              <a:t>        &lt;version&gt;2.2.2.RELEASE&lt;/version&gt;</a:t>
            </a:r>
          </a:p>
          <a:p>
            <a:pPr marL="0" indent="0">
              <a:buNone/>
            </a:pPr>
            <a:r>
              <a:rPr lang="ru-RU" altLang="en-US"/>
              <a:t>        &lt;relativePath/&gt; &lt;!-- lookup parent from repository --&gt;</a:t>
            </a:r>
          </a:p>
          <a:p>
            <a:pPr marL="0" indent="0">
              <a:buNone/>
            </a:pPr>
            <a:r>
              <a:rPr lang="ru-RU" altLang="en-US"/>
              <a:t>    &lt;/parent&gt;</a:t>
            </a:r>
          </a:p>
          <a:p>
            <a:pPr marL="0" indent="0">
              <a:buNone/>
            </a:pPr>
            <a:r>
              <a:rPr lang="ru-RU" altLang="en-US"/>
              <a:t>    &lt;groupId&gt;com.example&lt;/groupId&gt;</a:t>
            </a:r>
          </a:p>
          <a:p>
            <a:pPr marL="0" indent="0">
              <a:buNone/>
            </a:pPr>
            <a:r>
              <a:rPr lang="ru-RU" altLang="en-US"/>
              <a:t>    &lt;artifactId&gt;accessing-data-jpa&lt;/artifactId&gt;</a:t>
            </a:r>
          </a:p>
          <a:p>
            <a:pPr marL="0" indent="0">
              <a:buNone/>
            </a:pPr>
            <a:r>
              <a:rPr lang="ru-RU" altLang="en-US"/>
              <a:t>    &lt;version&gt;0.0.1-SNAPSHOT&lt;/version&gt;</a:t>
            </a:r>
          </a:p>
          <a:p>
            <a:pPr marL="0" indent="0">
              <a:buNone/>
            </a:pPr>
            <a:r>
              <a:rPr lang="ru-RU" altLang="en-US"/>
              <a:t>    &lt;name&gt;accessing-data-jpa&lt;/name&gt;</a:t>
            </a:r>
          </a:p>
          <a:p>
            <a:pPr marL="0" indent="0">
              <a:buNone/>
            </a:pPr>
            <a:r>
              <a:rPr lang="ru-RU" altLang="en-US"/>
              <a:t>    &lt;description&gt;Demo project for Spring Boot&lt;/description&gt;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>
                <a:solidFill>
                  <a:schemeClr val="accent6">
                    <a:lumMod val="75000"/>
                  </a:schemeClr>
                </a:solidFill>
              </a:rPr>
              <a:t>    &lt;dependencies&gt;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&lt;dependency&gt;</a:t>
            </a:r>
          </a:p>
          <a:p>
            <a:pPr marL="0" indent="0">
              <a:buNone/>
            </a:pPr>
            <a:r>
              <a:rPr lang="ru-RU" altLang="en-US"/>
              <a:t>            &lt;groupId&gt;org.springframework.boot&lt;/groupId&gt;</a:t>
            </a:r>
          </a:p>
          <a:p>
            <a:pPr marL="0" indent="0">
              <a:buNone/>
            </a:pPr>
            <a:r>
              <a:rPr lang="ru-RU" altLang="en-US"/>
              <a:t>            &lt;artifactId&gt;spring-boot-starter-data-jpa&lt;/artifactId&gt;</a:t>
            </a:r>
          </a:p>
          <a:p>
            <a:pPr marL="0" indent="0">
              <a:buNone/>
            </a:pPr>
            <a:r>
              <a:rPr lang="ru-RU" altLang="en-US"/>
              <a:t>        &lt;/dependency&gt;</a:t>
            </a:r>
          </a:p>
          <a:p>
            <a:pPr marL="0" indent="0">
              <a:buNone/>
            </a:pPr>
            <a:r>
              <a:rPr lang="pl-PL" altLang="ru-RU"/>
              <a:t>        </a:t>
            </a:r>
            <a:r>
              <a:rPr lang="ru-RU" altLang="en-US">
                <a:sym typeface="+mn-ea"/>
              </a:rPr>
              <a:t>        &lt;dependency&gt;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&lt;groupId&gt;com.h2database&lt;/groupId&gt;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&lt;artifactId&gt;h2&lt;/artifactId&gt;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&lt;scope&gt;runtime&lt;/scope&gt;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&lt;/dependency&gt;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</a:t>
            </a:r>
            <a:endParaRPr lang="ru-RU" altLang="en-US"/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6530340" y="256540"/>
            <a:ext cx="5539105" cy="6609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>
                <a:sym typeface="+mn-ea"/>
              </a:rPr>
              <a:t>        &lt;dependency&gt;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&lt;groupId&gt;org.springframework.boot&lt;/groupId&gt;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&lt;artifactId&gt;spring-boot-starter-test&lt;/artifactId&gt;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&lt;scope&gt;test&lt;/scope&gt;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&lt;exclusions&gt;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    &lt;exclusion&gt;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        &lt;groupId&gt;org.junit.vintage&lt;/groupId&gt;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        &lt;artifactId&gt;junit-vintage-engine&lt;/artifactId&gt;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    &lt;/exclusion&gt;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&lt;/exclusions&gt;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&lt;/dependency&gt;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&lt;dependency&gt;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&lt;groupId&gt;mysql&lt;/groupId&gt;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&lt;artifactId&gt;mysql-connector-java&lt;/artifactId&gt;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&lt;scope&gt;runtime&lt;/scope&gt;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&lt;/dependency&gt;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olidFill>
                  <a:schemeClr val="accent6">
                    <a:lumMod val="75000"/>
                  </a:schemeClr>
                </a:solidFill>
              </a:rPr>
              <a:t>    &lt;/dependencies&gt;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  &lt;build&gt;</a:t>
            </a:r>
          </a:p>
          <a:p>
            <a:pPr marL="0" indent="0">
              <a:buNone/>
            </a:pPr>
            <a:r>
              <a:rPr lang="ru-RU" altLang="en-US"/>
              <a:t>        &lt;plugins&gt;</a:t>
            </a:r>
          </a:p>
          <a:p>
            <a:pPr marL="0" indent="0">
              <a:buNone/>
            </a:pPr>
            <a:r>
              <a:rPr lang="ru-RU" altLang="en-US"/>
              <a:t>            &lt;plugin&gt;</a:t>
            </a:r>
          </a:p>
          <a:p>
            <a:pPr marL="0" indent="0">
              <a:buNone/>
            </a:pPr>
            <a:r>
              <a:rPr lang="ru-RU" altLang="en-US"/>
              <a:t>                &lt;groupId&gt;org.springframework.boot&lt;/groupId&gt;</a:t>
            </a:r>
          </a:p>
          <a:p>
            <a:pPr marL="0" indent="0">
              <a:buNone/>
            </a:pPr>
            <a:r>
              <a:rPr lang="ru-RU" altLang="en-US"/>
              <a:t>                &lt;artifactId&gt;spring-boot-maven-plugin&lt;/artifactId&gt;</a:t>
            </a:r>
          </a:p>
          <a:p>
            <a:pPr marL="0" indent="0">
              <a:buNone/>
            </a:pPr>
            <a:r>
              <a:rPr lang="ru-RU" altLang="en-US"/>
              <a:t>            &lt;/plugin&gt;</a:t>
            </a:r>
          </a:p>
          <a:p>
            <a:pPr marL="0" indent="0">
              <a:buNone/>
            </a:pPr>
            <a:r>
              <a:rPr lang="ru-RU" altLang="en-US"/>
              <a:t>        &lt;/plugins&gt;</a:t>
            </a:r>
          </a:p>
          <a:p>
            <a:pPr marL="0" indent="0">
              <a:buNone/>
            </a:pPr>
            <a:r>
              <a:rPr lang="ru-RU" altLang="en-US"/>
              <a:t>    &lt;/build&gt;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&lt;/project&gt;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35" y="-28575"/>
            <a:ext cx="12200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/>
              <a:t>pom.xml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/>
              <a:t>spring.jpa.hibernate.ddl-auto=update</a:t>
            </a:r>
          </a:p>
          <a:p>
            <a:pPr marL="0" indent="0">
              <a:buNone/>
            </a:pPr>
            <a:r>
              <a:rPr lang="ru-RU" altLang="en-US"/>
              <a:t>spring.datasource.url=jdbc:mysql://localhost:3306/db_customer</a:t>
            </a:r>
          </a:p>
          <a:p>
            <a:pPr marL="0" indent="0">
              <a:buNone/>
            </a:pPr>
            <a:r>
              <a:rPr lang="ru-RU" altLang="en-US"/>
              <a:t>spring.datasource.username=root</a:t>
            </a:r>
          </a:p>
          <a:p>
            <a:pPr marL="0" indent="0">
              <a:buNone/>
            </a:pPr>
            <a:r>
              <a:rPr lang="ru-RU" altLang="en-US"/>
              <a:t>spring.datasource.password=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980940" y="3810"/>
            <a:ext cx="2230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l-PL" altLang="ru-RU">
                <a:sym typeface="+mn-ea"/>
              </a:rPr>
              <a:t>application.properties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238240"/>
          </a:xfrm>
        </p:spPr>
        <p:txBody>
          <a:bodyPr>
            <a:normAutofit fontScale="42500" lnSpcReduction="10000"/>
          </a:bodyPr>
          <a:lstStyle/>
          <a:p>
            <a:pPr marL="0" indent="0">
              <a:buNone/>
            </a:pPr>
            <a:r>
              <a:rPr lang="ru-RU" altLang="en-US"/>
              <a:t>package com.example.accessingdatajpa;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import javax.persistence.Entity;</a:t>
            </a:r>
          </a:p>
          <a:p>
            <a:pPr marL="0" indent="0">
              <a:buNone/>
            </a:pPr>
            <a:r>
              <a:rPr lang="ru-RU" altLang="en-US"/>
              <a:t>import javax.persistence.GeneratedValue;</a:t>
            </a:r>
          </a:p>
          <a:p>
            <a:pPr marL="0" indent="0">
              <a:buNone/>
            </a:pPr>
            <a:r>
              <a:rPr lang="ru-RU" altLang="en-US"/>
              <a:t>import javax.persistence.GenerationType;</a:t>
            </a:r>
          </a:p>
          <a:p>
            <a:pPr marL="0" indent="0">
              <a:buNone/>
            </a:pPr>
            <a:r>
              <a:rPr lang="ru-RU" altLang="en-US"/>
              <a:t>import javax.persistence.Id;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>
                <a:solidFill>
                  <a:schemeClr val="accent2">
                    <a:lumMod val="75000"/>
                  </a:schemeClr>
                </a:solidFill>
              </a:rPr>
              <a:t>@Entity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public class Customer {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>
                <a:solidFill>
                  <a:schemeClr val="accent2">
                    <a:lumMod val="75000"/>
                  </a:schemeClr>
                </a:solidFill>
              </a:rPr>
              <a:t>  @Id</a:t>
            </a:r>
          </a:p>
          <a:p>
            <a:pPr marL="0" indent="0">
              <a:buNone/>
            </a:pPr>
            <a:r>
              <a:rPr lang="ru-RU" altLang="en-US">
                <a:solidFill>
                  <a:schemeClr val="accent2">
                    <a:lumMod val="75000"/>
                  </a:schemeClr>
                </a:solidFill>
              </a:rPr>
              <a:t>  @GeneratedValue(strategy=GenerationType.AUTO)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private Long id;</a:t>
            </a:r>
          </a:p>
          <a:p>
            <a:pPr marL="0" indent="0">
              <a:buNone/>
            </a:pPr>
            <a:r>
              <a:rPr lang="ru-RU" altLang="en-US"/>
              <a:t>  private String firstName;</a:t>
            </a:r>
          </a:p>
          <a:p>
            <a:pPr marL="0" indent="0">
              <a:buNone/>
            </a:pPr>
            <a:r>
              <a:rPr lang="ru-RU" altLang="en-US"/>
              <a:t>  private String lastName;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protected Customer() {}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public Customer(String firstName, String lastName) {</a:t>
            </a:r>
          </a:p>
          <a:p>
            <a:pPr marL="0" indent="0">
              <a:buNone/>
            </a:pPr>
            <a:r>
              <a:rPr lang="ru-RU" altLang="en-US"/>
              <a:t>    this.firstName = firstName;</a:t>
            </a:r>
          </a:p>
          <a:p>
            <a:pPr marL="0" indent="0">
              <a:buNone/>
            </a:pPr>
            <a:r>
              <a:rPr lang="ru-RU" altLang="en-US"/>
              <a:t>    this.lastName = lastName;</a:t>
            </a:r>
          </a:p>
          <a:p>
            <a:pPr marL="0" indent="0">
              <a:buNone/>
            </a:pPr>
            <a:r>
              <a:rPr lang="ru-RU" altLang="en-US"/>
              <a:t>  }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5080" y="-3175"/>
            <a:ext cx="12202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/>
              <a:t>Customer.java</a:t>
            </a: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4399280" y="365125"/>
            <a:ext cx="10515600" cy="623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/>
              <a:t> </a:t>
            </a:r>
            <a:r>
              <a:rPr lang="ru-RU" altLang="en-US" sz="1000"/>
              <a:t> </a:t>
            </a:r>
            <a:r>
              <a:rPr lang="ru-RU" altLang="en-US" sz="1000">
                <a:sym typeface="+mn-ea"/>
              </a:rPr>
              <a:t>@Override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public String toString() {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  return String.format(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      "Customer[id=%d, firstName='%s', lastName='%s']",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      id, firstName, lastName);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}</a:t>
            </a:r>
            <a:endParaRPr lang="ru-RU" altLang="en-US" sz="1000"/>
          </a:p>
          <a:p>
            <a:pPr marL="0" indent="0">
              <a:buNone/>
            </a:pP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public Long getId() {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  return id;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}</a:t>
            </a:r>
            <a:endParaRPr lang="ru-RU" altLang="en-US" sz="1000"/>
          </a:p>
          <a:p>
            <a:pPr marL="0" indent="0">
              <a:buNone/>
            </a:pP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public String getFirstName() {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  return firstName;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}</a:t>
            </a:r>
            <a:endParaRPr lang="ru-RU" altLang="en-US" sz="1000"/>
          </a:p>
          <a:p>
            <a:pPr marL="0" indent="0">
              <a:buNone/>
            </a:pP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public String getLastName() {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  return lastName;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  }</a:t>
            </a:r>
            <a:endParaRPr lang="ru-RU" altLang="en-US" sz="1000"/>
          </a:p>
          <a:p>
            <a:pPr marL="0" indent="0">
              <a:buNone/>
            </a:pPr>
            <a:r>
              <a:rPr lang="ru-RU" altLang="en-US" sz="1000">
                <a:sym typeface="+mn-ea"/>
              </a:rPr>
              <a:t>}</a:t>
            </a:r>
            <a:endParaRPr lang="ru-RU" altLang="en-US" sz="1000"/>
          </a:p>
          <a:p>
            <a:pPr marL="0" indent="0">
              <a:buNone/>
            </a:pPr>
            <a:endParaRPr lang="ru-RU" altLang="en-US" sz="1000"/>
          </a:p>
        </p:txBody>
      </p:sp>
      <p:graphicFrame>
        <p:nvGraphicFramePr>
          <p:cNvPr id="6" name="Таблица 5"/>
          <p:cNvGraphicFramePr/>
          <p:nvPr/>
        </p:nvGraphicFramePr>
        <p:xfrm>
          <a:off x="6441440" y="5589905"/>
          <a:ext cx="5427345" cy="1013460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1809115"/>
                <a:gridCol w="1809115"/>
                <a:gridCol w="1809115"/>
              </a:tblGrid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 b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 b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 b="0"/>
                        <a:t>Auto Increment PC</a:t>
                      </a:r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 b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 b="1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ru-RU" altLang="en-US" sz="1200" b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 b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 b="1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ru-RU" altLang="en-US" sz="1200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98120" y="1845945"/>
            <a:ext cx="11795760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en-US"/>
              <a:t>package com.example.accessingdatajpa;</a:t>
            </a:r>
          </a:p>
          <a:p>
            <a:pPr marL="0" indent="0">
              <a:buNone/>
            </a:pPr>
            <a:r>
              <a:rPr lang="ru-RU" altLang="en-US"/>
              <a:t>import java.util.List;</a:t>
            </a:r>
          </a:p>
          <a:p>
            <a:pPr marL="0" indent="0">
              <a:buNone/>
            </a:pPr>
            <a:r>
              <a:rPr lang="ru-RU" altLang="en-US"/>
              <a:t>import org.springframework.data.repository.CrudRepository;</a:t>
            </a:r>
          </a:p>
          <a:p>
            <a:pPr marL="0" indent="0">
              <a:buNone/>
            </a:pPr>
            <a:r>
              <a:rPr lang="ru-RU" altLang="en-US"/>
              <a:t>public interface CustomerRepository extends CrudRepository&lt;Customer, Long&gt; {</a:t>
            </a:r>
          </a:p>
          <a:p>
            <a:pPr marL="0" indent="0">
              <a:buNone/>
            </a:pPr>
            <a:r>
              <a:rPr lang="pl-PL" altLang="ru-RU"/>
              <a:t>	</a:t>
            </a:r>
            <a:r>
              <a:rPr lang="ru-RU" altLang="en-US"/>
              <a:t>List&lt;Customer&gt; findByLastName(String lastName);</a:t>
            </a:r>
          </a:p>
          <a:p>
            <a:pPr marL="0" indent="0">
              <a:buNone/>
            </a:pPr>
            <a:r>
              <a:rPr lang="pl-PL" altLang="ru-RU"/>
              <a:t>	</a:t>
            </a:r>
            <a:r>
              <a:rPr lang="ru-RU" altLang="en-US"/>
              <a:t>Customer findById(long id);</a:t>
            </a:r>
          </a:p>
          <a:p>
            <a:pPr marL="0" indent="0">
              <a:buNone/>
            </a:pPr>
            <a:r>
              <a:rPr lang="ru-RU" altLang="en-US"/>
              <a:t>}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826000" y="-3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/>
              <a:t>CustomerRepository.java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5080" y="6197600"/>
            <a:ext cx="121812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/>
              <a:t>https://docs.spring.io/spring-data/jpa/docs/1.5.0.RELEASE/reference/html/jpa.repositories.html#jpa.query-methods.query-creation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990600" y="365125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altLang="en-US"/>
              <a:t>package com.example.accessingdatajpa;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import org.slf4j.Logger;</a:t>
            </a:r>
          </a:p>
          <a:p>
            <a:pPr marL="0" indent="0">
              <a:buNone/>
            </a:pPr>
            <a:r>
              <a:rPr lang="ru-RU" altLang="en-US"/>
              <a:t>import org.slf4j.LoggerFactory;</a:t>
            </a:r>
          </a:p>
          <a:p>
            <a:pPr marL="0" indent="0">
              <a:buNone/>
            </a:pPr>
            <a:r>
              <a:rPr lang="ru-RU" altLang="en-US"/>
              <a:t>import org.springframework.boot.CommandLineRunner;</a:t>
            </a:r>
          </a:p>
          <a:p>
            <a:pPr marL="0" indent="0">
              <a:buNone/>
            </a:pPr>
            <a:r>
              <a:rPr lang="ru-RU" altLang="en-US"/>
              <a:t>import org.springframework.boot.SpringApplication;</a:t>
            </a:r>
          </a:p>
          <a:p>
            <a:pPr marL="0" indent="0">
              <a:buNone/>
            </a:pPr>
            <a:r>
              <a:rPr lang="ru-RU" altLang="en-US"/>
              <a:t>import org.springframework.boot.autoconfigure.SpringBootApplication;</a:t>
            </a:r>
          </a:p>
          <a:p>
            <a:pPr marL="0" indent="0">
              <a:buNone/>
            </a:pPr>
            <a:r>
              <a:rPr lang="ru-RU" altLang="en-US"/>
              <a:t>import org.springframework.context.annotation.Bean;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@SpringBootApplication</a:t>
            </a:r>
          </a:p>
          <a:p>
            <a:pPr marL="0" indent="0">
              <a:buNone/>
            </a:pPr>
            <a:r>
              <a:rPr lang="ru-RU" altLang="en-US"/>
              <a:t>public class AccessingDataJpaApplication {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private static final Logger log = LoggerFactory.getLogger(AccessingDataJpaApplication.class);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public static void main(String[] args) {</a:t>
            </a:r>
          </a:p>
          <a:p>
            <a:pPr marL="0" indent="0">
              <a:buNone/>
            </a:pPr>
            <a:r>
              <a:rPr lang="ru-RU" altLang="en-US"/>
              <a:t>    SpringApplication.run(AccessingDataJpaApplication.class);</a:t>
            </a:r>
          </a:p>
          <a:p>
            <a:pPr marL="0" indent="0">
              <a:buNone/>
            </a:pPr>
            <a:r>
              <a:rPr lang="ru-RU" altLang="en-US"/>
              <a:t>  }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@Bean</a:t>
            </a:r>
          </a:p>
          <a:p>
            <a:pPr marL="0" indent="0">
              <a:buNone/>
            </a:pPr>
            <a:r>
              <a:rPr lang="ru-RU" altLang="en-US"/>
              <a:t>  public CommandLineRunner demo(CustomerRepository repository) {</a:t>
            </a:r>
          </a:p>
          <a:p>
            <a:pPr marL="0" indent="0">
              <a:buNone/>
            </a:pPr>
            <a:r>
              <a:rPr lang="ru-RU" altLang="en-US"/>
              <a:t>    return (args) -&gt; {</a:t>
            </a:r>
          </a:p>
          <a:p>
            <a:pPr marL="0" indent="0">
              <a:buNone/>
            </a:pPr>
            <a:r>
              <a:rPr lang="ru-RU" altLang="en-US"/>
              <a:t>      // save a few customers</a:t>
            </a:r>
          </a:p>
          <a:p>
            <a:pPr marL="0" indent="0">
              <a:buNone/>
            </a:pPr>
            <a:r>
              <a:rPr lang="ru-RU" altLang="en-US"/>
              <a:t>      repository.save(new Customer("Jack", "Bauer"));</a:t>
            </a:r>
          </a:p>
          <a:p>
            <a:pPr marL="0" indent="0">
              <a:buNone/>
            </a:pPr>
            <a:r>
              <a:rPr lang="ru-RU" altLang="en-US"/>
              <a:t>      repository.save(new Customer("Chloe", "O'Brian"));</a:t>
            </a:r>
          </a:p>
          <a:p>
            <a:pPr marL="0" indent="0">
              <a:buNone/>
            </a:pPr>
            <a:r>
              <a:rPr lang="ru-RU" altLang="en-US"/>
              <a:t>      repository.save(new Customer("Kim", "Bauer"));</a:t>
            </a:r>
          </a:p>
          <a:p>
            <a:pPr marL="0" indent="0">
              <a:buNone/>
            </a:pPr>
            <a:r>
              <a:rPr lang="ru-RU" altLang="en-US"/>
              <a:t>      repository.save(new Customer("David", "Palmer"));</a:t>
            </a:r>
          </a:p>
          <a:p>
            <a:pPr marL="0" indent="0">
              <a:buNone/>
            </a:pPr>
            <a:r>
              <a:rPr lang="ru-RU" altLang="en-US"/>
              <a:t>      repository.save(new Customer("Michelle", "Dessler"));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5080" y="-3175"/>
            <a:ext cx="12201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/>
              <a:t>AccessingDataJpaApplication.java</a:t>
            </a: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6228715" y="365125"/>
            <a:ext cx="10535285" cy="633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/>
              <a:t>      // fetch all customers</a:t>
            </a:r>
          </a:p>
          <a:p>
            <a:pPr marL="0" indent="0">
              <a:buNone/>
            </a:pPr>
            <a:r>
              <a:rPr lang="ru-RU" altLang="en-US"/>
              <a:t>      log.info("Customers found with findAll():");</a:t>
            </a:r>
          </a:p>
          <a:p>
            <a:pPr marL="0" indent="0">
              <a:buNone/>
            </a:pPr>
            <a:r>
              <a:rPr lang="ru-RU" altLang="en-US"/>
              <a:t>      log.info("-------------------------------");</a:t>
            </a:r>
          </a:p>
          <a:p>
            <a:pPr marL="0" indent="0">
              <a:buNone/>
            </a:pPr>
            <a:r>
              <a:rPr lang="ru-RU" altLang="en-US"/>
              <a:t>      for (Customer customer : repository.findAll()) {</a:t>
            </a:r>
          </a:p>
          <a:p>
            <a:pPr marL="0" indent="0">
              <a:buNone/>
            </a:pPr>
            <a:r>
              <a:rPr lang="ru-RU" altLang="en-US"/>
              <a:t>        log.info(customer.toString());</a:t>
            </a:r>
          </a:p>
          <a:p>
            <a:pPr marL="0" indent="0">
              <a:buNone/>
            </a:pPr>
            <a:r>
              <a:rPr lang="ru-RU" altLang="en-US"/>
              <a:t>      }</a:t>
            </a:r>
          </a:p>
          <a:p>
            <a:pPr marL="0" indent="0">
              <a:buNone/>
            </a:pPr>
            <a:r>
              <a:rPr lang="ru-RU" altLang="en-US"/>
              <a:t>      log.info("");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    // fetch an individual customer by ID</a:t>
            </a:r>
          </a:p>
          <a:p>
            <a:pPr marL="0" indent="0">
              <a:buNone/>
            </a:pPr>
            <a:r>
              <a:rPr lang="ru-RU" altLang="en-US"/>
              <a:t>      Customer customer = repository.findById(1</a:t>
            </a:r>
            <a:r>
              <a:rPr lang="pl-PL" altLang="ru-RU"/>
              <a:t>0</a:t>
            </a:r>
            <a:r>
              <a:rPr lang="ru-RU" altLang="en-US"/>
              <a:t>L);</a:t>
            </a:r>
          </a:p>
          <a:p>
            <a:pPr marL="0" indent="0">
              <a:buNone/>
            </a:pPr>
            <a:r>
              <a:rPr lang="ru-RU" altLang="en-US"/>
              <a:t>      log.info("Customer found with findById(1</a:t>
            </a:r>
            <a:r>
              <a:rPr lang="pl-PL" altLang="ru-RU"/>
              <a:t>0</a:t>
            </a:r>
            <a:r>
              <a:rPr lang="ru-RU" altLang="en-US"/>
              <a:t>L):");</a:t>
            </a:r>
          </a:p>
          <a:p>
            <a:pPr marL="0" indent="0">
              <a:buNone/>
            </a:pPr>
            <a:r>
              <a:rPr lang="ru-RU" altLang="en-US"/>
              <a:t>      log.info("--------------------------------");</a:t>
            </a:r>
          </a:p>
          <a:p>
            <a:pPr marL="0" indent="0">
              <a:buNone/>
            </a:pPr>
            <a:r>
              <a:rPr lang="ru-RU" altLang="en-US"/>
              <a:t>      log.info(customer.toString());</a:t>
            </a:r>
          </a:p>
          <a:p>
            <a:pPr marL="0" indent="0">
              <a:buNone/>
            </a:pPr>
            <a:r>
              <a:rPr lang="ru-RU" altLang="en-US"/>
              <a:t>      log.info("");</a:t>
            </a: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    // fetch customers by last name</a:t>
            </a:r>
          </a:p>
          <a:p>
            <a:pPr marL="0" indent="0">
              <a:buNone/>
            </a:pPr>
            <a:r>
              <a:rPr lang="ru-RU" altLang="en-US"/>
              <a:t>      log.info("Customer found with findByLastName('Bauer'):");</a:t>
            </a:r>
          </a:p>
          <a:p>
            <a:pPr marL="0" indent="0">
              <a:buNone/>
            </a:pPr>
            <a:r>
              <a:rPr lang="ru-RU" altLang="en-US"/>
              <a:t>      log.info("--------------------------------------------");</a:t>
            </a:r>
          </a:p>
          <a:p>
            <a:pPr marL="0" indent="0">
              <a:buNone/>
            </a:pPr>
            <a:r>
              <a:rPr lang="ru-RU" altLang="en-US"/>
              <a:t>      repository.findByLastName("Bauer").forEach(bauer -&gt; {</a:t>
            </a:r>
          </a:p>
          <a:p>
            <a:pPr marL="0" indent="0">
              <a:buNone/>
            </a:pPr>
            <a:r>
              <a:rPr lang="ru-RU" altLang="en-US"/>
              <a:t>        log.info(bauer.toString());</a:t>
            </a:r>
          </a:p>
          <a:p>
            <a:pPr marL="0" indent="0">
              <a:buNone/>
            </a:pPr>
            <a:r>
              <a:rPr lang="ru-RU" altLang="en-US"/>
              <a:t>      });</a:t>
            </a:r>
          </a:p>
          <a:p>
            <a:pPr marL="0" indent="0">
              <a:buNone/>
            </a:pPr>
            <a:r>
              <a:rPr lang="ru-RU" altLang="en-US"/>
              <a:t>      // for (Customer bauer : repository.findByLastName("Bauer")) {</a:t>
            </a:r>
          </a:p>
          <a:p>
            <a:pPr marL="0" indent="0">
              <a:buNone/>
            </a:pPr>
            <a:r>
              <a:rPr lang="ru-RU" altLang="en-US"/>
              <a:t>      //  log.info(bauer.toString());</a:t>
            </a:r>
          </a:p>
          <a:p>
            <a:pPr marL="0" indent="0">
              <a:buNone/>
            </a:pPr>
            <a:r>
              <a:rPr lang="ru-RU" altLang="en-US"/>
              <a:t>      // }</a:t>
            </a:r>
          </a:p>
          <a:p>
            <a:pPr marL="0" indent="0">
              <a:buNone/>
            </a:pPr>
            <a:r>
              <a:rPr lang="ru-RU" altLang="en-US"/>
              <a:t>      log.info("");</a:t>
            </a:r>
          </a:p>
          <a:p>
            <a:pPr marL="0" indent="0">
              <a:buNone/>
            </a:pPr>
            <a:r>
              <a:rPr lang="ru-RU" altLang="en-US"/>
              <a:t>    };</a:t>
            </a:r>
          </a:p>
          <a:p>
            <a:pPr marL="0" indent="0">
              <a:buNone/>
            </a:pPr>
            <a:r>
              <a:rPr lang="ru-RU" altLang="en-US"/>
              <a:t>  }</a:t>
            </a:r>
          </a:p>
          <a:p>
            <a:pPr marL="0" indent="0">
              <a:buNone/>
            </a:pPr>
            <a:r>
              <a:rPr lang="ru-RU" altLang="en-US"/>
              <a:t>}</a:t>
            </a:r>
          </a:p>
        </p:txBody>
      </p:sp>
      <p:graphicFrame>
        <p:nvGraphicFramePr>
          <p:cNvPr id="6" name="Замещающее содержимое 5"/>
          <p:cNvGraphicFramePr>
            <a:graphicFrameLocks noGrp="1"/>
          </p:cNvGraphicFramePr>
          <p:nvPr>
            <p:ph sz="half" idx="2"/>
          </p:nvPr>
        </p:nvGraphicFramePr>
        <p:xfrm>
          <a:off x="3573780" y="5246370"/>
          <a:ext cx="2526030" cy="855345"/>
        </p:xfrm>
        <a:graphic>
          <a:graphicData uri="http://schemas.openxmlformats.org/drawingml/2006/table">
            <a:tbl>
              <a:tblPr bandRow="1">
                <a:tableStyleId>{FABFCF23-3B69-468F-B69F-88F6DE6A72F2}</a:tableStyleId>
              </a:tblPr>
              <a:tblGrid>
                <a:gridCol w="339090"/>
                <a:gridCol w="986790"/>
                <a:gridCol w="1200150"/>
              </a:tblGrid>
              <a:tr h="285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>
                          <a:sym typeface="+mn-ea"/>
                        </a:rPr>
                        <a:t>firstName</a:t>
                      </a:r>
                      <a:endParaRPr lang="pl-PL" alt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>
                          <a:sym typeface="+mn-ea"/>
                        </a:rPr>
                        <a:t>lastName</a:t>
                      </a:r>
                      <a:endParaRPr lang="pl-PL" altLang="ru-RU" sz="1200"/>
                    </a:p>
                  </a:txBody>
                  <a:tcPr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/>
                        <a:t>Brauer</a:t>
                      </a:r>
                    </a:p>
                  </a:txBody>
                  <a:tcPr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ru-RU" sz="1200"/>
                        <a:t>O'Brian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Текстовое поле 7"/>
          <p:cNvSpPr txBox="1"/>
          <p:nvPr/>
        </p:nvSpPr>
        <p:spPr>
          <a:xfrm>
            <a:off x="-3683635" y="400050"/>
            <a:ext cx="9783445" cy="4338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ru-RU" altLang="en-US" sz="1200"/>
              <a:t>2020-05-26 12:20:38.872  INFO 16892 --- [           main] AccessingDataCustomerApplication         : Customers found with findAll():</a:t>
            </a:r>
          </a:p>
          <a:p>
            <a:r>
              <a:rPr lang="ru-RU" altLang="en-US" sz="1200"/>
              <a:t>2020-05-26 12:20:38.873  INFO 16892 --- [           main] AccessingDataCustomerApplication         : -------------------------------</a:t>
            </a:r>
          </a:p>
          <a:p>
            <a:r>
              <a:rPr lang="ru-RU" altLang="en-US" sz="1200"/>
              <a:t>2020-05-26 12:20:39.485  INFO 16892 --- [           main] AccessingDataCustomerApplication         : Customer[id=6, firstName='Jack', lastName='Bauer']</a:t>
            </a:r>
          </a:p>
          <a:p>
            <a:r>
              <a:rPr lang="ru-RU" altLang="en-US" sz="1200"/>
              <a:t>2020-05-26 12:20:39.486  INFO 16892 --- [           main] AccessingDataCustomerApplication         : Customer[id=7, firstName='Chloe', lastName='O'Brian']</a:t>
            </a:r>
          </a:p>
          <a:p>
            <a:r>
              <a:rPr lang="ru-RU" altLang="en-US" sz="1200"/>
              <a:t>2020-05-26 12:20:39.486  INFO 16892 --- [           main] AccessingDataCustomerApplication         : Customer[id=8, firstName='Kim', lastName='Bauer']</a:t>
            </a:r>
          </a:p>
          <a:p>
            <a:r>
              <a:rPr lang="ru-RU" altLang="en-US" sz="1200"/>
              <a:t>2020-05-26 12:20:39.486  INFO 16892 --- [           main] AccessingDataCustomerApplication         : Customer[id=9, firstName='David', lastName='Palmer']</a:t>
            </a:r>
          </a:p>
          <a:p>
            <a:r>
              <a:rPr lang="ru-RU" altLang="en-US" sz="1200"/>
              <a:t>2020-05-26 12:20:39.487  INFO 16892 --- [           main] AccessingDataCustomerApplication         : Customer[id=10, firstName='Michelle', lastName='Dessler']</a:t>
            </a:r>
          </a:p>
          <a:p>
            <a:r>
              <a:rPr lang="ru-RU" altLang="en-US" sz="1200"/>
              <a:t>2020-05-26 12:20:39.487  INFO 16892 --- [           main] AccessingDataCustomerApplication         : Customer[id=11, firstName='Jack', lastName='Bauer']</a:t>
            </a:r>
          </a:p>
          <a:p>
            <a:r>
              <a:rPr lang="ru-RU" altLang="en-US" sz="1200"/>
              <a:t>2020-05-26 12:20:39.487  INFO 16892 --- [           main] AccessingDataCustomerApplication         : Customer[id=12, firstName='Chloe', lastName='O'Brian']</a:t>
            </a:r>
          </a:p>
          <a:p>
            <a:r>
              <a:rPr lang="ru-RU" altLang="en-US" sz="1200"/>
              <a:t>2020-05-26 12:20:39.487  INFO 16892 --- [           main] AccessingDataCustomerApplication         : Customer[id=13, firstName='Kim', lastName='Bauer']</a:t>
            </a:r>
          </a:p>
          <a:p>
            <a:r>
              <a:rPr lang="ru-RU" altLang="en-US" sz="1200"/>
              <a:t>2020-05-26 12:20:39.488  INFO 16892 --- [           main] AccessingDataCustomerApplication         : Customer[id=14, firstName='David', lastName='Palmer']</a:t>
            </a:r>
          </a:p>
          <a:p>
            <a:r>
              <a:rPr lang="ru-RU" altLang="en-US" sz="1200"/>
              <a:t>2020-05-26 12:20:39.488  INFO 16892 --- [           main] AccessingDataCustomerApplication         : Customer[id=15, firstName='Michelle', lastName='Dessler']</a:t>
            </a:r>
          </a:p>
          <a:p>
            <a:r>
              <a:rPr lang="ru-RU" altLang="en-US" sz="1200"/>
              <a:t>2020-05-26 12:20:39.488  INFO 16892 --- [           main] AccessingDataCustomerApplication         : </a:t>
            </a:r>
          </a:p>
          <a:p>
            <a:r>
              <a:rPr lang="ru-RU" altLang="en-US" sz="1200"/>
              <a:t>2020-05-26 12:20:39.533  INFO 16892 --- [           main] AccessingDataCustomerApplication         : Customer found with findById(10L):</a:t>
            </a:r>
          </a:p>
          <a:p>
            <a:r>
              <a:rPr lang="ru-RU" altLang="en-US" sz="1200"/>
              <a:t>2020-05-26 12:20:39.534  INFO 16892 --- [           main] AccessingDataCustomerApplication         : --------------------------------</a:t>
            </a:r>
          </a:p>
          <a:p>
            <a:r>
              <a:rPr lang="ru-RU" altLang="en-US" sz="1200"/>
              <a:t>2020-05-26 12:20:39.534  INFO 16892 --- [           main] AccessingDataCustomerApplication         : Customer[id=10, firstName='Michelle', lastName='Dessler']</a:t>
            </a:r>
          </a:p>
          <a:p>
            <a:r>
              <a:rPr lang="ru-RU" altLang="en-US" sz="1200"/>
              <a:t>2020-05-26 12:20:39.534  INFO 16892 --- [           main] AccessingDataCustomerApplication         : </a:t>
            </a:r>
          </a:p>
          <a:p>
            <a:r>
              <a:rPr lang="ru-RU" altLang="en-US" sz="1200"/>
              <a:t>2020-05-26 12:20:39.534  INFO 16892 --- [           main] AccessingDataCustomerApplication         : Customer found with findByLastName('Bauer'):</a:t>
            </a:r>
          </a:p>
          <a:p>
            <a:r>
              <a:rPr lang="ru-RU" altLang="en-US" sz="1200"/>
              <a:t>2020-05-26 12:20:39.535  INFO 16892 --- [           main] AccessingDataCustomerApplication         : --------------------------------------------</a:t>
            </a:r>
          </a:p>
          <a:p>
            <a:r>
              <a:rPr lang="ru-RU" altLang="en-US" sz="1200"/>
              <a:t>2020-05-26 12:20:39.930  INFO 16892 --- [           main] AccessingDataCustomerApplication         : Customer[id=6, firstName='Jack', lastName='Bauer']</a:t>
            </a:r>
          </a:p>
          <a:p>
            <a:r>
              <a:rPr lang="ru-RU" altLang="en-US" sz="1200"/>
              <a:t>2020-05-26 12:20:39.930  INFO 16892 --- [           main] AccessingDataCustomerApplication         : Customer[id=8, firstName='Kim', lastName='Bauer']</a:t>
            </a:r>
          </a:p>
          <a:p>
            <a:r>
              <a:rPr lang="ru-RU" altLang="en-US" sz="1200"/>
              <a:t>2020-05-26 12:20:39.930  INFO 16892 --- [           main] AccessingDataCustomerApplication         : Customer[id=11, firstName='Jack', lastName='Bauer']</a:t>
            </a:r>
          </a:p>
          <a:p>
            <a:r>
              <a:rPr lang="ru-RU" altLang="en-US" sz="1200"/>
              <a:t>2020-05-26 12:20:39.931  INFO 16892 --- [           main] AccessingDataCustomerApplication         : Customer[id=13, firstName='Kim', lastName='Bauer']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Office PowerPoint</Application>
  <PresentationFormat>Произвольный</PresentationFormat>
  <Paragraphs>239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Accessing Data with JPA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 with JPA</dc:title>
  <dc:creator>Admin</dc:creator>
  <cp:lastModifiedBy>Admin</cp:lastModifiedBy>
  <cp:revision>4</cp:revision>
  <dcterms:created xsi:type="dcterms:W3CDTF">2020-05-26T09:47:23Z</dcterms:created>
  <dcterms:modified xsi:type="dcterms:W3CDTF">2020-06-13T15:16:01Z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1049-11.2.0.9363</vt:lpwstr>
  </property>
</Properties>
</file>