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2" r:id="rId11"/>
    <p:sldId id="263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aa0116f0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aa0116f0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a32bfd8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a32bfd8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a32bfd8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a32bfd8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aa0116f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aa0116f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aa0116f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aa0116f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820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aa0116f0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aa0116f0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aa0116f0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aa0116f0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205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a0116f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a0116f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a0116f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a0116f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937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aa0116f0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aa0116f0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2942" y="1512800"/>
            <a:ext cx="8619358" cy="3416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smtClean="0"/>
              <a:t>Обзор статьи “</a:t>
            </a:r>
            <a:r>
              <a:rPr lang="ru-RU" sz="5400" dirty="0" smtClean="0">
                <a:ea typeface="+mn-lt"/>
                <a:cs typeface="+mn-lt"/>
              </a:rPr>
              <a:t>A </a:t>
            </a:r>
            <a:r>
              <a:rPr lang="ru-RU" sz="5400" dirty="0" err="1" smtClean="0">
                <a:ea typeface="+mn-lt"/>
                <a:cs typeface="+mn-lt"/>
              </a:rPr>
              <a:t>skin-integrated</a:t>
            </a:r>
            <a:r>
              <a:rPr lang="ru-RU" sz="5400" dirty="0" smtClean="0">
                <a:ea typeface="+mn-lt"/>
                <a:cs typeface="+mn-lt"/>
              </a:rPr>
              <a:t> </a:t>
            </a:r>
            <a:r>
              <a:rPr lang="ru-RU" sz="5400" dirty="0" err="1" smtClean="0">
                <a:ea typeface="+mn-lt"/>
                <a:cs typeface="+mn-lt"/>
              </a:rPr>
              <a:t>device</a:t>
            </a:r>
            <a:r>
              <a:rPr lang="ru-RU" sz="5400" dirty="0" smtClean="0">
                <a:ea typeface="+mn-lt"/>
                <a:cs typeface="+mn-lt"/>
              </a:rPr>
              <a:t> </a:t>
            </a:r>
            <a:r>
              <a:rPr lang="ru-RU" sz="5400" dirty="0" err="1" smtClean="0">
                <a:ea typeface="+mn-lt"/>
                <a:cs typeface="+mn-lt"/>
              </a:rPr>
              <a:t>for</a:t>
            </a:r>
            <a:r>
              <a:rPr lang="ru-RU" sz="5400" dirty="0" smtClean="0">
                <a:ea typeface="+mn-lt"/>
                <a:cs typeface="+mn-lt"/>
              </a:rPr>
              <a:t> </a:t>
            </a:r>
            <a:r>
              <a:rPr lang="ru-RU" sz="5400" dirty="0" err="1" smtClean="0">
                <a:ea typeface="+mn-lt"/>
                <a:cs typeface="+mn-lt"/>
              </a:rPr>
              <a:t>neck</a:t>
            </a:r>
            <a:r>
              <a:rPr lang="ru-RU" sz="5400" dirty="0" smtClean="0">
                <a:ea typeface="+mn-lt"/>
                <a:cs typeface="+mn-lt"/>
              </a:rPr>
              <a:t> </a:t>
            </a:r>
            <a:r>
              <a:rPr lang="ru-RU" sz="5400" dirty="0" err="1" smtClean="0">
                <a:ea typeface="+mn-lt"/>
                <a:cs typeface="+mn-lt"/>
              </a:rPr>
              <a:t>posture</a:t>
            </a:r>
            <a:r>
              <a:rPr lang="ru-RU" sz="5400" dirty="0" smtClean="0">
                <a:ea typeface="+mn-lt"/>
                <a:cs typeface="+mn-lt"/>
              </a:rPr>
              <a:t> </a:t>
            </a:r>
            <a:r>
              <a:rPr lang="ru-RU" sz="5400" dirty="0" err="1" smtClean="0">
                <a:ea typeface="+mn-lt"/>
                <a:cs typeface="+mn-lt"/>
              </a:rPr>
              <a:t>monitoring</a:t>
            </a:r>
            <a:r>
              <a:rPr lang="ru-RU" sz="5400" dirty="0" smtClean="0">
                <a:ea typeface="+mn-lt"/>
                <a:cs typeface="+mn-lt"/>
              </a:rPr>
              <a:t> </a:t>
            </a:r>
            <a:r>
              <a:rPr lang="ru-RU" sz="5400" dirty="0" err="1" smtClean="0">
                <a:ea typeface="+mn-lt"/>
                <a:cs typeface="+mn-lt"/>
              </a:rPr>
              <a:t>and</a:t>
            </a:r>
            <a:r>
              <a:rPr lang="ru-RU" sz="5400" dirty="0" smtClean="0">
                <a:ea typeface="+mn-lt"/>
                <a:cs typeface="+mn-lt"/>
              </a:rPr>
              <a:t> </a:t>
            </a:r>
            <a:r>
              <a:rPr lang="ru-RU" sz="5400" dirty="0" err="1" smtClean="0">
                <a:ea typeface="+mn-lt"/>
                <a:cs typeface="+mn-lt"/>
              </a:rPr>
              <a:t>correction</a:t>
            </a:r>
            <a:r>
              <a:rPr lang="ru-RU" sz="5400" dirty="0" smtClean="0">
                <a:ea typeface="+mn-lt"/>
                <a:cs typeface="+mn-lt"/>
              </a:rPr>
              <a:t> </a:t>
            </a:r>
            <a:r>
              <a:rPr lang="en" dirty="0" smtClean="0"/>
              <a:t>”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12942" y="5080614"/>
            <a:ext cx="8788184" cy="1177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000000"/>
                </a:solidFill>
              </a:rPr>
              <a:t>Выполнили: </a:t>
            </a:r>
            <a:r>
              <a:rPr lang="ru-RU" sz="1800" dirty="0" smtClean="0">
                <a:solidFill>
                  <a:srgbClr val="000000"/>
                </a:solidFill>
              </a:rPr>
              <a:t>			          </a:t>
            </a:r>
            <a:r>
              <a:rPr lang="ru-RU" sz="1800" dirty="0" smtClean="0">
                <a:solidFill>
                  <a:schemeClr val="dk1"/>
                </a:solidFill>
              </a:rPr>
              <a:t>Усачева Дарья Владимировна</a:t>
            </a:r>
            <a:r>
              <a:rPr lang="en" sz="1800" dirty="0" smtClean="0">
                <a:solidFill>
                  <a:schemeClr val="dk1"/>
                </a:solidFill>
              </a:rPr>
              <a:t>, гр. </a:t>
            </a:r>
            <a:r>
              <a:rPr lang="ru-RU" sz="1800" dirty="0" smtClean="0">
                <a:solidFill>
                  <a:schemeClr val="dk1"/>
                </a:solidFill>
              </a:rPr>
              <a:t>1384</a:t>
            </a:r>
            <a:endParaRPr sz="1800" dirty="0" smtClean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Бобков Владислав Дмитриевич</a:t>
            </a:r>
            <a:r>
              <a:rPr lang="en" sz="1800" dirty="0" smtClean="0">
                <a:solidFill>
                  <a:schemeClr val="dk1"/>
                </a:solidFill>
              </a:rPr>
              <a:t>, гр. </a:t>
            </a:r>
            <a:r>
              <a:rPr lang="ru-RU" sz="1800" dirty="0" smtClean="0">
                <a:solidFill>
                  <a:schemeClr val="dk1"/>
                </a:solidFill>
              </a:rPr>
              <a:t>1384</a:t>
            </a:r>
            <a:endParaRPr sz="1800" dirty="0" smtClean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err="1" smtClean="0">
                <a:solidFill>
                  <a:schemeClr val="dk1"/>
                </a:solidFill>
              </a:rPr>
              <a:t>Пчелинцева</a:t>
            </a:r>
            <a:r>
              <a:rPr lang="ru-RU" sz="1800" dirty="0" smtClean="0">
                <a:solidFill>
                  <a:schemeClr val="dk1"/>
                </a:solidFill>
              </a:rPr>
              <a:t> Кристина Романовна</a:t>
            </a:r>
            <a:r>
              <a:rPr lang="en" sz="1800" dirty="0" smtClean="0">
                <a:solidFill>
                  <a:schemeClr val="dk1"/>
                </a:solidFill>
              </a:rPr>
              <a:t>, гр. </a:t>
            </a:r>
            <a:r>
              <a:rPr lang="ru-RU" sz="1800" dirty="0" smtClean="0">
                <a:solidFill>
                  <a:schemeClr val="dk1"/>
                </a:solidFill>
              </a:rPr>
              <a:t>1384</a:t>
            </a:r>
            <a:endParaRPr sz="18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Санкт-Петербургский государственный электротехнический университет им. 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В.И</a:t>
            </a:r>
            <a:r>
              <a:rPr lang="en" sz="1800" dirty="0" smtClean="0"/>
              <a:t>. Ульянова (</a:t>
            </a:r>
            <a:r>
              <a:rPr lang="en" sz="1800" dirty="0"/>
              <a:t>Ленина)</a:t>
            </a:r>
            <a:endParaRPr sz="1800"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2043450" y="911950"/>
            <a:ext cx="505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dk1"/>
                </a:solidFill>
              </a:rPr>
              <a:t>Научно-исследовательская практика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66675" y="6409151"/>
            <a:ext cx="9277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1800" dirty="0" smtClean="0"/>
              <a:t>Санкт-Петербург, 2024</a:t>
            </a:r>
            <a:endParaRPr lang="ru-RU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Недостатки результата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Представленный результат имеет следующие недостатки:</a:t>
            </a:r>
          </a:p>
          <a:p>
            <a:pPr marL="342900">
              <a:spcAft>
                <a:spcPts val="1600"/>
              </a:spcAft>
            </a:pPr>
            <a:r>
              <a:rPr lang="ru-RU" sz="2400" dirty="0" smtClean="0">
                <a:solidFill>
                  <a:srgbClr val="000000"/>
                </a:solidFill>
              </a:rPr>
              <a:t>Необходимость менять клейкие двусторонние ленты для качественного сцепления с кожей шеи. </a:t>
            </a:r>
            <a:endParaRPr lang="ru-RU" sz="2400" dirty="0">
              <a:solidFill>
                <a:srgbClr val="000000"/>
              </a:solidFill>
            </a:endParaRPr>
          </a:p>
          <a:p>
            <a:pPr marL="342900">
              <a:spcAft>
                <a:spcPts val="1600"/>
              </a:spcAft>
            </a:pPr>
            <a:r>
              <a:rPr lang="ru-RU" sz="2400" dirty="0" smtClean="0">
                <a:solidFill>
                  <a:srgbClr val="000000"/>
                </a:solidFill>
              </a:rPr>
              <a:t>Возможность влияния сторонних факторов на </a:t>
            </a:r>
            <a:r>
              <a:rPr lang="ru-RU" sz="2400" smtClean="0">
                <a:solidFill>
                  <a:srgbClr val="000000"/>
                </a:solidFill>
              </a:rPr>
              <a:t>оценку </a:t>
            </a:r>
            <a:r>
              <a:rPr lang="ru-RU" sz="2400" smtClean="0">
                <a:solidFill>
                  <a:srgbClr val="000000"/>
                </a:solidFill>
              </a:rPr>
              <a:t>положения </a:t>
            </a:r>
            <a:r>
              <a:rPr lang="ru-RU" sz="2400" dirty="0" smtClean="0">
                <a:solidFill>
                  <a:srgbClr val="000000"/>
                </a:solidFill>
              </a:rPr>
              <a:t>шеи (</a:t>
            </a:r>
            <a:r>
              <a:rPr lang="ru-RU" sz="2400" dirty="0">
                <a:solidFill>
                  <a:srgbClr val="000000"/>
                </a:solidFill>
              </a:rPr>
              <a:t>ландшафт</a:t>
            </a:r>
            <a:r>
              <a:rPr lang="ru-RU" sz="2400" dirty="0" smtClean="0">
                <a:solidFill>
                  <a:srgbClr val="000000"/>
                </a:solidFill>
              </a:rPr>
              <a:t>, положение талии</a:t>
            </a:r>
            <a:r>
              <a:rPr lang="ru-RU" sz="2400" dirty="0">
                <a:solidFill>
                  <a:srgbClr val="000000"/>
                </a:solidFill>
              </a:rPr>
              <a:t>).</a:t>
            </a:r>
          </a:p>
          <a:p>
            <a:pPr marL="342900">
              <a:spcAft>
                <a:spcPts val="1600"/>
              </a:spcAft>
            </a:pPr>
            <a:r>
              <a:rPr lang="ru-RU" sz="2400" dirty="0" smtClean="0">
                <a:solidFill>
                  <a:srgbClr val="000000"/>
                </a:solidFill>
              </a:rPr>
              <a:t>Возможность нарушения оценки при боковом сгибании.</a:t>
            </a:r>
            <a:endParaRPr lang="ru-RU" sz="2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Заключение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В ходе научно-исследовательской практики был получен опыт работы с научными статьями, исследована статья «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A skin-integrated device for neck posture monitoring and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correction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».</a:t>
            </a:r>
            <a:endParaRPr lang="ru-RU" sz="2400" dirty="0">
              <a:solidFill>
                <a:schemeClr val="tx1"/>
              </a:solidFill>
              <a:latin typeface="+mn-lt"/>
            </a:endParaRPr>
          </a:p>
          <a:p>
            <a:pPr marL="0" lvl="0" indent="0"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latin typeface="+mn-lt"/>
              </a:rPr>
              <a:t>А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вторам </a:t>
            </a:r>
            <a:r>
              <a:rPr lang="ru-RU" sz="2400" dirty="0">
                <a:solidFill>
                  <a:schemeClr val="tx1"/>
                </a:solidFill>
                <a:latin typeface="+mn-lt"/>
              </a:rPr>
              <a:t>статьи удалось 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разработать эффективное носимое устройство в форме электронной кожи (e-</a:t>
            </a:r>
            <a:r>
              <a:rPr lang="ru-RU" sz="2400" dirty="0" err="1" smtClean="0">
                <a:solidFill>
                  <a:schemeClr val="tx1"/>
                </a:solidFill>
                <a:latin typeface="+mn-lt"/>
              </a:rPr>
              <a:t>skin</a:t>
            </a:r>
            <a:r>
              <a:rPr lang="ru-RU" sz="2400" dirty="0" smtClean="0">
                <a:solidFill>
                  <a:schemeClr val="tx1"/>
                </a:solidFill>
                <a:latin typeface="+mn-lt"/>
              </a:rPr>
              <a:t>) для мониторинга и коррекции положения.</a:t>
            </a:r>
            <a:endParaRPr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О статье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400" dirty="0" smtClean="0">
                <a:solidFill>
                  <a:srgbClr val="000000"/>
                </a:solidFill>
              </a:rPr>
              <a:t>Название: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A skin-integrated device for neck posture monitoring and correction</a:t>
            </a:r>
            <a:endParaRPr sz="2400" dirty="0" smtClean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Авторы: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Hu Luo, </a:t>
            </a:r>
            <a:r>
              <a:rPr lang="en-US" sz="2400" dirty="0" err="1" smtClean="0">
                <a:solidFill>
                  <a:srgbClr val="000000"/>
                </a:solidFill>
              </a:rPr>
              <a:t>Tianhao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</a:rPr>
              <a:t>Jin</a:t>
            </a:r>
            <a:r>
              <a:rPr lang="en-US" sz="2400" dirty="0" smtClean="0">
                <a:solidFill>
                  <a:srgbClr val="000000"/>
                </a:solidFill>
              </a:rPr>
              <a:t>, Yu Zhang, </a:t>
            </a:r>
            <a:r>
              <a:rPr lang="en-US" sz="2400" dirty="0" err="1" smtClean="0">
                <a:solidFill>
                  <a:srgbClr val="000000"/>
                </a:solidFill>
              </a:rPr>
              <a:t>Bohao</a:t>
            </a:r>
            <a:r>
              <a:rPr lang="en-US" sz="2400" dirty="0" smtClean="0">
                <a:solidFill>
                  <a:srgbClr val="000000"/>
                </a:solidFill>
              </a:rPr>
              <a:t> Tian, </a:t>
            </a:r>
            <a:r>
              <a:rPr lang="en-US" sz="2400" dirty="0" err="1" smtClean="0">
                <a:solidFill>
                  <a:srgbClr val="000000"/>
                </a:solidFill>
              </a:rPr>
              <a:t>Yuru</a:t>
            </a:r>
            <a:r>
              <a:rPr lang="en-US" sz="2400" dirty="0" smtClean="0">
                <a:solidFill>
                  <a:srgbClr val="000000"/>
                </a:solidFill>
              </a:rPr>
              <a:t> Zhang &amp; </a:t>
            </a:r>
            <a:r>
              <a:rPr lang="en-US" sz="2400" dirty="0" err="1" smtClean="0">
                <a:solidFill>
                  <a:srgbClr val="000000"/>
                </a:solidFill>
              </a:rPr>
              <a:t>Dangxiao</a:t>
            </a:r>
            <a:r>
              <a:rPr lang="en-US" sz="2400" dirty="0" smtClean="0">
                <a:solidFill>
                  <a:srgbClr val="000000"/>
                </a:solidFill>
              </a:rPr>
              <a:t> Wang</a:t>
            </a:r>
            <a:endParaRPr sz="2400" dirty="0" smtClean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00"/>
                </a:solidFill>
              </a:rPr>
              <a:t>Год:</a:t>
            </a:r>
            <a:r>
              <a:rPr lang="ru-RU" sz="2400" dirty="0" smtClean="0">
                <a:solidFill>
                  <a:srgbClr val="000000"/>
                </a:solidFill>
              </a:rPr>
              <a:t> 2023</a:t>
            </a:r>
            <a:endParaRPr sz="2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Журнал</a:t>
            </a:r>
            <a:r>
              <a:rPr lang="en" sz="2400" dirty="0" smtClean="0">
                <a:solidFill>
                  <a:srgbClr val="000000"/>
                </a:solidFill>
              </a:rPr>
              <a:t>:</a:t>
            </a:r>
            <a:r>
              <a:rPr lang="ru-RU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Microsystems &amp; </a:t>
            </a:r>
            <a:r>
              <a:rPr lang="en-US" sz="2400" dirty="0" err="1" smtClean="0">
                <a:solidFill>
                  <a:srgbClr val="000000"/>
                </a:solidFill>
              </a:rPr>
              <a:t>Nanoengineering</a:t>
            </a:r>
            <a:endParaRPr sz="2400" dirty="0" smtClean="0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Цель и задачи исследования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400" b="1" dirty="0">
                <a:solidFill>
                  <a:srgbClr val="000000"/>
                </a:solidFill>
              </a:rPr>
              <a:t>Актуальность</a:t>
            </a:r>
            <a:r>
              <a:rPr lang="en" sz="2400" dirty="0" smtClean="0">
                <a:solidFill>
                  <a:srgbClr val="000000"/>
                </a:solidFill>
              </a:rPr>
              <a:t>: </a:t>
            </a:r>
            <a:r>
              <a:rPr lang="ru-RU" sz="2400" dirty="0" smtClean="0">
                <a:solidFill>
                  <a:srgbClr val="000000"/>
                </a:solidFill>
              </a:rPr>
              <a:t>Исследование имеет высокую актуальность, помогая улучшить здоровье людей и предотвращая боли в шее из-за неправильной позы при работе за компьютером или использовании гаджетов.</a:t>
            </a:r>
          </a:p>
          <a:p>
            <a:pPr marL="0" lvl="0" indent="0">
              <a:buNone/>
            </a:pPr>
            <a:r>
              <a:rPr lang="en" sz="2400" b="1" dirty="0" smtClean="0">
                <a:solidFill>
                  <a:srgbClr val="000000"/>
                </a:solidFill>
              </a:rPr>
              <a:t>Цель</a:t>
            </a:r>
            <a:r>
              <a:rPr lang="en" sz="2400" dirty="0" smtClean="0">
                <a:solidFill>
                  <a:srgbClr val="000000"/>
                </a:solidFill>
              </a:rPr>
              <a:t>: </a:t>
            </a:r>
            <a:r>
              <a:rPr lang="ru-RU" sz="2400" dirty="0" smtClean="0">
                <a:solidFill>
                  <a:srgbClr val="000000"/>
                </a:solidFill>
              </a:rPr>
              <a:t>Создание автономного устройства в форм-факторе e-</a:t>
            </a:r>
            <a:r>
              <a:rPr lang="ru-RU" sz="2400" dirty="0" err="1" smtClean="0">
                <a:solidFill>
                  <a:srgbClr val="000000"/>
                </a:solidFill>
              </a:rPr>
              <a:t>skin</a:t>
            </a:r>
            <a:r>
              <a:rPr lang="ru-RU" sz="2400" dirty="0" smtClean="0">
                <a:solidFill>
                  <a:srgbClr val="000000"/>
                </a:solidFill>
              </a:rPr>
              <a:t> для стабильного определения и коррекции положения шеи человека с помощью одного инерциального датчика и четырех </a:t>
            </a:r>
            <a:r>
              <a:rPr lang="ru-RU" sz="2400" dirty="0" err="1" smtClean="0">
                <a:solidFill>
                  <a:srgbClr val="000000"/>
                </a:solidFill>
              </a:rPr>
              <a:t>вибротактильных</a:t>
            </a:r>
            <a:r>
              <a:rPr lang="ru-RU" sz="2400" dirty="0" smtClean="0">
                <a:solidFill>
                  <a:srgbClr val="000000"/>
                </a:solidFill>
              </a:rPr>
              <a:t> приводов.</a:t>
            </a:r>
            <a:endParaRPr lang="ru-RU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Цель и задачи исследования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86227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000000"/>
                </a:solidFill>
              </a:rPr>
              <a:t>Задачи</a:t>
            </a:r>
            <a:r>
              <a:rPr lang="en" sz="2400" dirty="0">
                <a:solidFill>
                  <a:srgbClr val="000000"/>
                </a:solidFill>
              </a:rPr>
              <a:t>:</a:t>
            </a:r>
            <a:endParaRPr sz="2400" dirty="0">
              <a:solidFill>
                <a:srgbClr val="000000"/>
              </a:solidFill>
            </a:endParaRPr>
          </a:p>
          <a:p>
            <a:pPr lvl="0" indent="-381000">
              <a:spcBef>
                <a:spcPts val="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Спроектировать и изготовить устройство e-</a:t>
            </a:r>
            <a:r>
              <a:rPr lang="ru-RU" sz="2400" dirty="0" err="1" smtClean="0">
                <a:solidFill>
                  <a:srgbClr val="000000"/>
                </a:solidFill>
              </a:rPr>
              <a:t>skin</a:t>
            </a:r>
            <a:r>
              <a:rPr lang="ru-RU" sz="2400" dirty="0" smtClean="0">
                <a:solidFill>
                  <a:srgbClr val="000000"/>
                </a:solidFill>
              </a:rPr>
              <a:t>. </a:t>
            </a:r>
            <a:endParaRPr lang="ru-RU" sz="2400" dirty="0">
              <a:solidFill>
                <a:srgbClr val="000000"/>
              </a:solidFill>
            </a:endParaRPr>
          </a:p>
          <a:p>
            <a:pPr marL="468000" lvl="0" indent="-381000">
              <a:spcBef>
                <a:spcPts val="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Найти алгоритм для оценки положения шеи. </a:t>
            </a:r>
            <a:endParaRPr lang="ru-RU" sz="2400" dirty="0">
              <a:solidFill>
                <a:srgbClr val="000000"/>
              </a:solidFill>
            </a:endParaRPr>
          </a:p>
          <a:p>
            <a:pPr lvl="0" indent="-381000">
              <a:spcBef>
                <a:spcPts val="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Проверить стабильность и липкость e-</a:t>
            </a:r>
            <a:r>
              <a:rPr lang="ru-RU" sz="2400" dirty="0" err="1" smtClean="0">
                <a:solidFill>
                  <a:srgbClr val="000000"/>
                </a:solidFill>
              </a:rPr>
              <a:t>skin</a:t>
            </a:r>
            <a:r>
              <a:rPr lang="ru-RU" sz="2400" dirty="0" smtClean="0">
                <a:solidFill>
                  <a:srgbClr val="000000"/>
                </a:solidFill>
              </a:rPr>
              <a:t>, скорость распознавания </a:t>
            </a:r>
            <a:r>
              <a:rPr lang="ru-RU" sz="2400" dirty="0" err="1" smtClean="0">
                <a:solidFill>
                  <a:srgbClr val="000000"/>
                </a:solidFill>
              </a:rPr>
              <a:t>вибротактильных</a:t>
            </a:r>
            <a:r>
              <a:rPr lang="ru-RU" sz="2400" dirty="0" smtClean="0">
                <a:solidFill>
                  <a:srgbClr val="000000"/>
                </a:solidFill>
              </a:rPr>
              <a:t> раздражителей, а также определение угла наклона и бокового поворота. </a:t>
            </a:r>
            <a:endParaRPr lang="ru-RU" sz="2400" dirty="0">
              <a:solidFill>
                <a:srgbClr val="000000"/>
              </a:solidFill>
            </a:endParaRPr>
          </a:p>
          <a:p>
            <a:pPr lvl="0" indent="-381000">
              <a:spcBef>
                <a:spcPts val="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Протестировать работу устройства для выявления практических достоинств и недостатков устройства. </a:t>
            </a:r>
            <a:endParaRPr lang="ru-RU" sz="2400" dirty="0">
              <a:solidFill>
                <a:srgbClr val="000000"/>
              </a:solidFill>
            </a:endParaRPr>
          </a:p>
          <a:p>
            <a:pPr lvl="0" indent="-381000">
              <a:spcBef>
                <a:spcPts val="600"/>
              </a:spcBef>
              <a:buClr>
                <a:srgbClr val="000000"/>
              </a:buClr>
              <a:buSzPts val="2400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Сделать выводы о практичности устройства e-</a:t>
            </a:r>
            <a:r>
              <a:rPr lang="ru-RU" sz="2400" dirty="0" err="1" smtClean="0">
                <a:solidFill>
                  <a:srgbClr val="000000"/>
                </a:solidFill>
              </a:rPr>
              <a:t>skin</a:t>
            </a:r>
            <a:r>
              <a:rPr lang="ru-RU" sz="2400" dirty="0" smtClean="0">
                <a:solidFill>
                  <a:srgbClr val="000000"/>
                </a:solidFill>
              </a:rPr>
              <a:t>, о проблеме с положением шеи у современного человека</a:t>
            </a:r>
            <a:r>
              <a:rPr lang="ru-RU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80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Достигнутый результат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356867"/>
            <a:ext cx="8520600" cy="4989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Результатом исследования авторов является автономное устройство в форм-факторе e-</a:t>
            </a:r>
            <a:r>
              <a:rPr lang="ru-RU" sz="2400" dirty="0" err="1" smtClean="0">
                <a:solidFill>
                  <a:srgbClr val="000000"/>
                </a:solidFill>
              </a:rPr>
              <a:t>skin</a:t>
            </a:r>
            <a:r>
              <a:rPr lang="ru-RU" sz="2400" dirty="0" smtClean="0">
                <a:solidFill>
                  <a:srgbClr val="000000"/>
                </a:solidFill>
              </a:rPr>
              <a:t> для стабильного определения и коррекции положения шеи человека. Устройство представлено в виде носимой электроники, которая интегрируется в кожу.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Предложенное устройство позволяет непрерывно отслеживать положение шеи в различных сценариях использования и предоставлять тактильные сигналы для коррекции ее положения, а также загружает измеренные значения </a:t>
            </a:r>
            <a:r>
              <a:rPr lang="ru-RU" sz="2400" dirty="0" err="1" smtClean="0">
                <a:solidFill>
                  <a:srgbClr val="000000"/>
                </a:solidFill>
              </a:rPr>
              <a:t>тангажа</a:t>
            </a:r>
            <a:r>
              <a:rPr lang="ru-RU" sz="2400" dirty="0" smtClean="0">
                <a:solidFill>
                  <a:srgbClr val="000000"/>
                </a:solidFill>
              </a:rPr>
              <a:t> и крена по беспроводной сети на ноутбук с интервалом 5 секунд. 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Достигнутый результат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3159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Дизайн электронной кожи очень тщательно продуман и нацелен на обеспечение комфортного и эффективного использования. E-</a:t>
            </a:r>
            <a:r>
              <a:rPr lang="ru-RU" sz="2400" dirty="0" err="1" smtClean="0">
                <a:solidFill>
                  <a:srgbClr val="000000"/>
                </a:solidFill>
              </a:rPr>
              <a:t>skin</a:t>
            </a:r>
            <a:r>
              <a:rPr lang="ru-RU" sz="2400" dirty="0" smtClean="0">
                <a:solidFill>
                  <a:srgbClr val="000000"/>
                </a:solidFill>
              </a:rPr>
              <a:t> имеет прямоугольную форму, его размер 66 × 71 мм для оптимального соответствия форм-фактору кожи шеи. Также оптимизировано расположение электронных компонентов для уменьшения толщины устройства и улучшения механических свойств.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902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Соответствие результата, цели и задач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543577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Авторы успешно достигли результата соответствующего поставленной цели, представив эффективное устройство для мониторинга и коррекции положения шеи.</a:t>
            </a:r>
          </a:p>
          <a:p>
            <a:pPr marL="0" lvl="0" indent="0">
              <a:spcAft>
                <a:spcPts val="1600"/>
              </a:spcAft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ru-RU" sz="2400" dirty="0" smtClean="0">
              <a:solidFill>
                <a:srgbClr val="000000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ru-RU" sz="2400" dirty="0" smtClean="0">
              <a:solidFill>
                <a:srgbClr val="000000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На рисунке показано размещение устройства e-</a:t>
            </a:r>
            <a:r>
              <a:rPr lang="ru-RU" sz="2400" dirty="0" err="1" smtClean="0">
                <a:solidFill>
                  <a:srgbClr val="000000"/>
                </a:solidFill>
              </a:rPr>
              <a:t>skin</a:t>
            </a:r>
            <a:r>
              <a:rPr lang="ru-RU" sz="2400" dirty="0" smtClean="0">
                <a:solidFill>
                  <a:srgbClr val="000000"/>
                </a:solidFill>
              </a:rPr>
              <a:t>. </a:t>
            </a:r>
            <a:endParaRPr lang="ru-RU" sz="2400" dirty="0">
              <a:solidFill>
                <a:srgbClr val="000000"/>
              </a:solidFill>
            </a:endParaRPr>
          </a:p>
          <a:p>
            <a:pPr marL="0" lvl="0" indent="0">
              <a:spcAft>
                <a:spcPts val="160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258" y="3271790"/>
            <a:ext cx="3482642" cy="18746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Соответствие результата, цели и задач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62275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В ходе исследования также были выполнены все необходимые задачи</a:t>
            </a:r>
            <a:r>
              <a:rPr lang="ru-RU" sz="2400" dirty="0">
                <a:solidFill>
                  <a:srgbClr val="000000"/>
                </a:solidFill>
              </a:rPr>
              <a:t>:</a:t>
            </a:r>
          </a:p>
          <a:p>
            <a:pPr indent="-381000">
              <a:spcBef>
                <a:spcPts val="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Спроектировано и изготовлено устройство e-</a:t>
            </a:r>
            <a:r>
              <a:rPr lang="ru-RU" sz="2400" dirty="0" err="1" smtClean="0">
                <a:solidFill>
                  <a:srgbClr val="000000"/>
                </a:solidFill>
              </a:rPr>
              <a:t>skin</a:t>
            </a:r>
            <a:r>
              <a:rPr lang="ru-RU" sz="2400" dirty="0" smtClean="0">
                <a:solidFill>
                  <a:srgbClr val="000000"/>
                </a:solidFill>
              </a:rPr>
              <a:t>. </a:t>
            </a:r>
            <a:endParaRPr lang="ru-RU" sz="2400" dirty="0">
              <a:solidFill>
                <a:srgbClr val="000000"/>
              </a:solidFill>
            </a:endParaRPr>
          </a:p>
          <a:p>
            <a:pPr marL="468000" indent="-381000">
              <a:spcBef>
                <a:spcPts val="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Найден алгоритм для оценки положения шеи. </a:t>
            </a:r>
            <a:endParaRPr lang="ru-RU" sz="2400" dirty="0">
              <a:solidFill>
                <a:srgbClr val="000000"/>
              </a:solidFill>
            </a:endParaRPr>
          </a:p>
          <a:p>
            <a:pPr indent="-381000">
              <a:spcBef>
                <a:spcPts val="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Протестирована работа устройства для выявления практических достоинств и недостатков устройства. </a:t>
            </a:r>
          </a:p>
          <a:p>
            <a:pPr indent="-381000">
              <a:spcBef>
                <a:spcPts val="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Проведены проверки всех необходимых характеристик. </a:t>
            </a:r>
          </a:p>
          <a:p>
            <a:pPr indent="-381000">
              <a:spcBef>
                <a:spcPts val="600"/>
              </a:spcBef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400" dirty="0" smtClean="0">
                <a:solidFill>
                  <a:srgbClr val="000000"/>
                </a:solidFill>
              </a:rPr>
              <a:t>Сделаны выводы о практичности устройства e-</a:t>
            </a:r>
            <a:r>
              <a:rPr lang="ru-RU" sz="2400" dirty="0" err="1" smtClean="0">
                <a:solidFill>
                  <a:srgbClr val="000000"/>
                </a:solidFill>
              </a:rPr>
              <a:t>skin</a:t>
            </a:r>
            <a:r>
              <a:rPr lang="ru-RU" sz="2400" dirty="0" smtClean="0">
                <a:solidFill>
                  <a:srgbClr val="000000"/>
                </a:solidFill>
              </a:rPr>
              <a:t>, о проблеме с положением шеи у современного человека</a:t>
            </a:r>
            <a:r>
              <a:rPr lang="ru-RU" sz="2400" dirty="0">
                <a:solidFill>
                  <a:srgbClr val="000000"/>
                </a:solidFill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04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Практическая значимость результата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400" dirty="0" smtClean="0">
                <a:solidFill>
                  <a:srgbClr val="000000"/>
                </a:solidFill>
              </a:rPr>
              <a:t>Тематика:</a:t>
            </a:r>
            <a:r>
              <a:rPr lang="ru-RU" sz="2400" dirty="0" smtClean="0">
                <a:solidFill>
                  <a:srgbClr val="000000"/>
                </a:solidFill>
              </a:rPr>
              <a:t> Биомедицина, биомедицинская инженерия, микросхемы и </a:t>
            </a:r>
            <a:r>
              <a:rPr lang="ru-RU" sz="2400" dirty="0" err="1" smtClean="0">
                <a:solidFill>
                  <a:srgbClr val="000000"/>
                </a:solidFill>
              </a:rPr>
              <a:t>наноинженерия</a:t>
            </a:r>
            <a:r>
              <a:rPr lang="ru-RU" sz="2400" dirty="0" smtClean="0">
                <a:solidFill>
                  <a:srgbClr val="000000"/>
                </a:solidFill>
              </a:rPr>
              <a:t>. ​</a:t>
            </a:r>
            <a:endParaRPr sz="2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" sz="2400" dirty="0">
                <a:solidFill>
                  <a:srgbClr val="000000"/>
                </a:solidFill>
              </a:rPr>
              <a:t>Исследование</a:t>
            </a:r>
            <a:r>
              <a:rPr lang="en" sz="2400" dirty="0" smtClean="0">
                <a:solidFill>
                  <a:srgbClr val="000000"/>
                </a:solidFill>
              </a:rPr>
              <a:t>: </a:t>
            </a:r>
            <a:r>
              <a:rPr lang="ru-RU" sz="2400" dirty="0" smtClean="0">
                <a:solidFill>
                  <a:srgbClr val="000000"/>
                </a:solidFill>
              </a:rPr>
              <a:t>Прикладное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Область применения:</a:t>
            </a:r>
            <a:r>
              <a:rPr lang="ru-RU" sz="2400" dirty="0" smtClean="0">
                <a:solidFill>
                  <a:srgbClr val="000000"/>
                </a:solidFill>
              </a:rPr>
              <a:t> Медицина</a:t>
            </a:r>
            <a:endParaRPr lang="ru-RU" sz="2400" dirty="0"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526</Words>
  <Application>Microsoft Office PowerPoint</Application>
  <PresentationFormat>Экран (4:3)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Обзор статьи “A skin-integrated device for neck posture monitoring and correction ”</vt:lpstr>
      <vt:lpstr>О статье</vt:lpstr>
      <vt:lpstr>Цель и задачи исследования</vt:lpstr>
      <vt:lpstr>Цель и задачи исследования</vt:lpstr>
      <vt:lpstr>Достигнутый результат</vt:lpstr>
      <vt:lpstr>Достигнутый результат</vt:lpstr>
      <vt:lpstr>Соответствие результата, цели и задач</vt:lpstr>
      <vt:lpstr>Соответствие результата, цели и задач</vt:lpstr>
      <vt:lpstr>Практическая значимость результата</vt:lpstr>
      <vt:lpstr>Недостатки результата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статьи “A skin-integrated device for neck posture monitoring and correction ”</dc:title>
  <dc:creator>Дарья Усачева</dc:creator>
  <cp:lastModifiedBy>79064692770</cp:lastModifiedBy>
  <cp:revision>24</cp:revision>
  <dcterms:modified xsi:type="dcterms:W3CDTF">2024-05-23T14:16:21Z</dcterms:modified>
</cp:coreProperties>
</file>