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0" r:id="rId9"/>
    <p:sldId id="263" r:id="rId10"/>
    <p:sldId id="262" r:id="rId11"/>
    <p:sldId id="282" r:id="rId12"/>
    <p:sldId id="264" r:id="rId13"/>
    <p:sldId id="265" r:id="rId14"/>
    <p:sldId id="266" r:id="rId15"/>
    <p:sldId id="267" r:id="rId16"/>
    <p:sldId id="268" r:id="rId17"/>
    <p:sldId id="277" r:id="rId18"/>
    <p:sldId id="276" r:id="rId19"/>
    <p:sldId id="283" r:id="rId20"/>
    <p:sldId id="274" r:id="rId21"/>
  </p:sldIdLst>
  <p:sldSz cx="9144000" cy="6858000" type="screen4x3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лерия Допира" initials="ВД" lastIdx="3" clrIdx="0"/>
  <p:cmAuthor id="2" name="Александр Алтухов" initials="А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F799B-DB46-CD7B-02CB-363C8BD4E0AE}">
  <a:tblStyle styleId="{081F799B-DB46-CD7B-02CB-363C8BD4E0AE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33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6989A-2BDA-45E4-86B0-15ADB0F9DF33}" type="datetimeFigureOut">
              <a:rPr lang="ru-RU" smtClean="0"/>
              <a:t>06.07.2024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39A41-EB7B-4920-BFD1-309A44EAE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83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 bwMode="auto"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 bwMode="auto"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 bwMode="auto"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 bwMode="auto">
          <a:xfrm>
            <a:off x="4832399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 bwMode="auto"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 bwMode="auto"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 bwMode="auto"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 bwMode="auto">
          <a:xfrm>
            <a:off x="265500" y="1644233"/>
            <a:ext cx="4045199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3737433"/>
            <a:ext cx="4045199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 bwMode="auto">
          <a:xfrm>
            <a:off x="4939500" y="965433"/>
            <a:ext cx="3837000" cy="4926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 bwMode="auto"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 bwMode="auto"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dirty="0"/>
              <a:t>Реализация симулятора кормящегося роя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 bwMode="auto">
          <a:xfrm>
            <a:off x="174750" y="4738133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dirty="0">
                <a:solidFill>
                  <a:srgbClr val="000000"/>
                </a:solidFill>
              </a:rPr>
              <a:t>Выполнил: 		</a:t>
            </a:r>
            <a:r>
              <a:rPr lang="ru-RU" sz="1800" dirty="0">
                <a:solidFill>
                  <a:srgbClr val="000000"/>
                </a:solidFill>
              </a:rPr>
              <a:t>	Алтухов Александр Дмитриевич</a:t>
            </a:r>
            <a:r>
              <a:rPr lang="en" sz="1800" dirty="0">
                <a:solidFill>
                  <a:srgbClr val="000000"/>
                </a:solidFill>
              </a:rPr>
              <a:t>, гр. </a:t>
            </a:r>
            <a:r>
              <a:rPr lang="ru-RU" sz="1800" dirty="0">
                <a:solidFill>
                  <a:srgbClr val="000000"/>
                </a:solidFill>
              </a:rPr>
              <a:t>8303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dirty="0">
                <a:solidFill>
                  <a:srgbClr val="000000"/>
                </a:solidFill>
              </a:rPr>
              <a:t>Руководитель:			</a:t>
            </a:r>
            <a:r>
              <a:rPr lang="ru-RU" sz="1800" dirty="0">
                <a:solidFill>
                  <a:srgbClr val="000000"/>
                </a:solidFill>
              </a:rPr>
              <a:t>Середа А.-В.И.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д</a:t>
            </a:r>
            <a:r>
              <a:rPr lang="en" sz="1800" dirty="0">
                <a:solidFill>
                  <a:srgbClr val="000000"/>
                </a:solidFill>
              </a:rPr>
              <a:t>.т.н.</a:t>
            </a:r>
            <a:r>
              <a:rPr lang="ru-RU" sz="1800" dirty="0">
                <a:solidFill>
                  <a:srgbClr val="000000"/>
                </a:solidFill>
              </a:rPr>
              <a:t>, профессор каф. МО ЭВМ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dirty="0">
                <a:solidFill>
                  <a:srgbClr val="000000"/>
                </a:solidFill>
              </a:rPr>
              <a:t>Консультант:                         	Азаревич А.Д</a:t>
            </a:r>
            <a:r>
              <a:rPr lang="en-US" sz="1800" dirty="0">
                <a:solidFill>
                  <a:srgbClr val="000000"/>
                </a:solidFill>
              </a:rPr>
              <a:t>., </a:t>
            </a:r>
            <a:r>
              <a:rPr lang="ru-RU" sz="1800" dirty="0">
                <a:solidFill>
                  <a:srgbClr val="000000"/>
                </a:solidFill>
              </a:rPr>
              <a:t>мл. инженер ООО «ЯЦТМС»</a:t>
            </a:r>
          </a:p>
        </p:txBody>
      </p:sp>
      <p:sp>
        <p:nvSpPr>
          <p:cNvPr id="56" name="Google Shape;56;p13"/>
          <p:cNvSpPr txBox="1"/>
          <p:nvPr/>
        </p:nvSpPr>
        <p:spPr bwMode="auto">
          <a:xfrm>
            <a:off x="0" y="0"/>
            <a:ext cx="9144000" cy="77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 bwMode="auto"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dirty="0"/>
              <a:t>Санкт-Петербург, </a:t>
            </a:r>
            <a:r>
              <a:rPr lang="ru-RU" sz="1800" dirty="0"/>
              <a:t>2024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4. Разработка программы для обучения и симуляции. Архитектура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11700" y="1707501"/>
            <a:ext cx="8520600" cy="4384331"/>
          </a:xfrm>
        </p:spPr>
        <p:txBody>
          <a:bodyPr/>
          <a:lstStyle/>
          <a:p>
            <a:pPr marL="114300" indent="0">
              <a:buNone/>
              <a:defRPr/>
            </a:pP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ArgParser</a:t>
            </a: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 –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обработка пользовательского ввода</a:t>
            </a:r>
          </a:p>
          <a:p>
            <a:pPr marL="114300" indent="0">
              <a:buNone/>
              <a:defRPr/>
            </a:pP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Tianshou</a:t>
            </a:r>
            <a:r>
              <a:rPr lang="ru-RU" sz="2000" dirty="0">
                <a:solidFill>
                  <a:schemeClr val="tx1"/>
                </a:solidFill>
              </a:rPr>
              <a:t> –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обучение агентов</a:t>
            </a:r>
          </a:p>
          <a:p>
            <a:pPr marL="114300" indent="0">
              <a:buNone/>
              <a:defRPr/>
            </a:pPr>
            <a:r>
              <a:rPr lang="en-US" sz="2000" dirty="0" err="1">
                <a:solidFill>
                  <a:schemeClr val="tx1"/>
                </a:solidFill>
              </a:rPr>
              <a:t>ArgosForagingEnv</a:t>
            </a:r>
            <a:r>
              <a:rPr lang="ru-RU" sz="2000" dirty="0">
                <a:solidFill>
                  <a:schemeClr val="tx1"/>
                </a:solidFill>
              </a:rPr>
              <a:t> –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управление обучением</a:t>
            </a:r>
          </a:p>
          <a:p>
            <a:pPr marL="11430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Argos </a:t>
            </a: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и др. – симуляция и контроллеры роботов и среды</a:t>
            </a:r>
          </a:p>
          <a:p>
            <a:pPr marL="114300" indent="0">
              <a:buNone/>
              <a:defRPr/>
            </a:pPr>
            <a:r>
              <a:rPr lang="ru-RU" sz="2400" dirty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Arial"/>
                <a:cs typeface="Arial"/>
              </a:rPr>
            </a:br>
            <a:endParaRPr lang="ru-RU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73D46-A392-E0F7-90F7-F7139325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84984"/>
            <a:ext cx="7029598" cy="31344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00285-E8FA-0A5B-C308-05687F56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0" i="0" u="none" strike="noStrike" cap="none" spc="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 </a:t>
            </a:r>
            <a:r>
              <a:rPr lang="ru-RU" dirty="0"/>
              <a:t>Разработка программы для обучения и симуляции</a:t>
            </a:r>
            <a:r>
              <a:rPr lang="ru-RU" sz="2800" b="0" i="0" u="none" strike="noStrike" cap="none" spc="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dirty="0"/>
              <a:t>Модель нейросети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7CD4D-056E-F7DB-BF42-E057A39E2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000" dirty="0" err="1">
                <a:solidFill>
                  <a:schemeClr val="tx1"/>
                </a:solidFill>
              </a:rPr>
              <a:t>Гиперпараметры</a:t>
            </a:r>
            <a:r>
              <a:rPr lang="ru-RU" sz="2000" dirty="0">
                <a:solidFill>
                  <a:schemeClr val="tx1"/>
                </a:solidFill>
              </a:rPr>
              <a:t> были подобраны в соответствии с результативностью сети в экспериментах (для каждого параметра взята серия значений из пяти вариаций, выбрано лучшее значение)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697545-A801-B2DB-D5DD-5E7BB5EEF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2E38FE5C-DE35-F1EB-46F2-BEE6336D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4778"/>
              </p:ext>
            </p:extLst>
          </p:nvPr>
        </p:nvGraphicFramePr>
        <p:xfrm>
          <a:off x="467544" y="2780928"/>
          <a:ext cx="3991786" cy="3187355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9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Параметр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Значение</a:t>
                      </a:r>
                      <a:endParaRPr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33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Размер скрытых слоев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512-256-256-128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4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Learning rate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0,0003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4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Epsilon train/test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0,1/0,05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4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Количество эпох</a:t>
                      </a:r>
                      <a:endParaRPr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150</a:t>
                      </a:r>
                      <a:endParaRPr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C33882BE-8395-1AE2-7074-1B06ACFA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3016"/>
              </p:ext>
            </p:extLst>
          </p:nvPr>
        </p:nvGraphicFramePr>
        <p:xfrm>
          <a:off x="4653944" y="2780927"/>
          <a:ext cx="3999900" cy="3187355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153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2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Размер пакета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Макс. значение </a:t>
                      </a:r>
                      <a:r>
                        <a:rPr lang="en-US" sz="1800" b="1" dirty="0"/>
                        <a:t>reward</a:t>
                      </a:r>
                      <a:endParaRPr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16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631,1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244615"/>
                  </a:ext>
                </a:extLst>
              </a:tr>
              <a:tr h="49603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859,6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3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64</a:t>
                      </a:r>
                      <a:endParaRPr sz="1800"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1015</a:t>
                      </a:r>
                      <a:endParaRPr sz="1800"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3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799,8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3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dirty="0"/>
                        <a:t>256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887,6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103194"/>
                  </a:ext>
                </a:extLst>
              </a:tr>
            </a:tbl>
          </a:graphicData>
        </a:graphic>
      </p:graphicFrame>
      <p:sp>
        <p:nvSpPr>
          <p:cNvPr id="8" name="Текст 2">
            <a:extLst>
              <a:ext uri="{FF2B5EF4-FFF2-40B4-BE49-F238E27FC236}">
                <a16:creationId xmlns:a16="http://schemas.microsoft.com/office/drawing/2014/main" id="{D1140D35-95AA-AEFD-AB49-E9DC84D5DB8C}"/>
              </a:ext>
            </a:extLst>
          </p:cNvPr>
          <p:cNvSpPr txBox="1">
            <a:spLocks/>
          </p:cNvSpPr>
          <p:nvPr/>
        </p:nvSpPr>
        <p:spPr bwMode="auto">
          <a:xfrm>
            <a:off x="267678" y="5975386"/>
            <a:ext cx="4155861" cy="4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139700" indent="0">
              <a:buFont typeface="Arial"/>
              <a:buNone/>
              <a:defRPr/>
            </a:pPr>
            <a:r>
              <a:rPr lang="ru-RU" dirty="0">
                <a:solidFill>
                  <a:schemeClr val="tx1"/>
                </a:solidFill>
              </a:rPr>
              <a:t>Значения параметров</a:t>
            </a:r>
            <a:endParaRPr lang="ru-RU" sz="160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1F2D5EE-8473-C6A1-2E17-4C486817DE8B}"/>
              </a:ext>
            </a:extLst>
          </p:cNvPr>
          <p:cNvSpPr txBox="1">
            <a:spLocks/>
          </p:cNvSpPr>
          <p:nvPr/>
        </p:nvSpPr>
        <p:spPr bwMode="auto">
          <a:xfrm>
            <a:off x="4423539" y="5968282"/>
            <a:ext cx="4155861" cy="4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139700" indent="0">
              <a:buFont typeface="Arial"/>
              <a:buNone/>
              <a:defRPr/>
            </a:pPr>
            <a:r>
              <a:rPr lang="ru-RU" dirty="0">
                <a:solidFill>
                  <a:schemeClr val="tx1"/>
                </a:solidFill>
              </a:rPr>
              <a:t>Тюнинг размера пакета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3399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5. Исследование разработанного симулятора. Время работы</a:t>
            </a:r>
            <a:endParaRPr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aphicFrame>
        <p:nvGraphicFramePr>
          <p:cNvPr id="6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52540"/>
              </p:ext>
            </p:extLst>
          </p:nvPr>
        </p:nvGraphicFramePr>
        <p:xfrm>
          <a:off x="467544" y="3543620"/>
          <a:ext cx="7848872" cy="1900782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383082568"/>
                    </a:ext>
                  </a:extLst>
                </a:gridCol>
              </a:tblGrid>
              <a:tr h="3893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Алгоритм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Скорость обновления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Общее время обучения, мин</a:t>
                      </a:r>
                      <a:endParaRPr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2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DQN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297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30,2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2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DDQN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291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30,16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2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RainbowDQN</a:t>
                      </a:r>
                      <a:endParaRPr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/>
                        <a:t>273</a:t>
                      </a:r>
                      <a:endParaRPr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/>
                        <a:t>34,41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Текст 2"/>
          <p:cNvSpPr txBox="1"/>
          <p:nvPr/>
        </p:nvSpPr>
        <p:spPr bwMode="auto">
          <a:xfrm>
            <a:off x="191538" y="5444402"/>
            <a:ext cx="8551828" cy="69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139700" indent="0">
              <a:buFont typeface="Arial"/>
              <a:buNone/>
              <a:defRPr/>
            </a:pPr>
            <a:r>
              <a:rPr lang="ru-RU" sz="1800" dirty="0">
                <a:solidFill>
                  <a:schemeClr val="tx1"/>
                </a:solidFill>
              </a:rPr>
              <a:t>Измерения проводились на ЭВМ с процессором </a:t>
            </a:r>
            <a:r>
              <a:rPr lang="en-US" sz="1800" dirty="0">
                <a:solidFill>
                  <a:schemeClr val="tx1"/>
                </a:solidFill>
              </a:rPr>
              <a:t>Intel Core i5 12600KF</a:t>
            </a:r>
            <a:r>
              <a:rPr lang="ru-RU" sz="1800" dirty="0">
                <a:solidFill>
                  <a:schemeClr val="tx1"/>
                </a:solidFill>
              </a:rPr>
              <a:t>, видеокартой </a:t>
            </a:r>
            <a:r>
              <a:rPr lang="en-US" sz="1800" dirty="0">
                <a:solidFill>
                  <a:schemeClr val="tx1"/>
                </a:solidFill>
              </a:rPr>
              <a:t>Nvidia GeForce GTX 3080, </a:t>
            </a:r>
            <a:r>
              <a:rPr lang="pt-BR" sz="1800" dirty="0">
                <a:solidFill>
                  <a:schemeClr val="tx1"/>
                </a:solidFill>
              </a:rPr>
              <a:t>(CUDA Cores: 8960, VRAM: 12GB)</a:t>
            </a:r>
            <a:endParaRPr sz="1200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57433FD1-9495-63E7-E94E-A67B23580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538" y="1533516"/>
            <a:ext cx="8700942" cy="830474"/>
          </a:xfrm>
        </p:spPr>
        <p:txBody>
          <a:bodyPr/>
          <a:lstStyle/>
          <a:p>
            <a:pPr marL="13970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Было исследовано время работы различных модификаций </a:t>
            </a:r>
            <a:r>
              <a:rPr lang="en-US" sz="2000" dirty="0">
                <a:solidFill>
                  <a:schemeClr val="tx1"/>
                </a:solidFill>
              </a:rPr>
              <a:t>DQN. </a:t>
            </a:r>
            <a:r>
              <a:rPr lang="ru-RU" sz="2000" dirty="0">
                <a:solidFill>
                  <a:schemeClr val="tx1"/>
                </a:solidFill>
              </a:rPr>
              <a:t>Измерена скорость обновления сети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во время обучения агентов в единицах обработанных наблюдений в секунду. Для оценки влияния скорости обновления приведено общее время обучения. Для измерений использовались наблюдения в случайных средах.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5. Исследование разработанного симулятора. Сравнение алгоритмов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11700" y="4570550"/>
            <a:ext cx="8520600" cy="1302119"/>
          </a:xfrm>
        </p:spPr>
        <p:txBody>
          <a:bodyPr/>
          <a:lstStyle/>
          <a:p>
            <a:pPr marL="114300" indent="0">
              <a:buNone/>
              <a:defRPr/>
            </a:pPr>
            <a:r>
              <a:rPr lang="en-US" sz="2400" dirty="0" err="1">
                <a:solidFill>
                  <a:schemeClr val="tx1"/>
                </a:solidFill>
              </a:rPr>
              <a:t>RainbowDQN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достигает высшего максимального значения и делает это более стабильно, но проигрывает в скорости работы</a:t>
            </a: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93784"/>
              </p:ext>
            </p:extLst>
          </p:nvPr>
        </p:nvGraphicFramePr>
        <p:xfrm>
          <a:off x="463152" y="1806676"/>
          <a:ext cx="8217696" cy="2438884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205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424">
                  <a:extLst>
                    <a:ext uri="{9D8B030D-6E8A-4147-A177-3AD203B41FA5}">
                      <a16:colId xmlns:a16="http://schemas.microsoft.com/office/drawing/2014/main" val="3991451614"/>
                    </a:ext>
                  </a:extLst>
                </a:gridCol>
              </a:tblGrid>
              <a:tr h="710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Алгоритм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Среднее макс. значение </a:t>
                      </a:r>
                      <a:r>
                        <a:rPr lang="en-US" sz="1800" b="1" dirty="0"/>
                        <a:t>reward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Отклонение от макс. значения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Среднее значение </a:t>
                      </a:r>
                      <a:r>
                        <a:rPr lang="en-US" sz="1800" b="1" dirty="0"/>
                        <a:t>reward</a:t>
                      </a:r>
                      <a:endParaRPr lang="ru-RU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DQN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665,2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677,5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256,9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DDQN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870,8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570,4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301,6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 err="1"/>
                        <a:t>RainbowDQN</a:t>
                      </a:r>
                      <a:endParaRPr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/>
                        <a:t>1015</a:t>
                      </a:r>
                      <a:endParaRPr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/>
                        <a:t>231,5</a:t>
                      </a:r>
                      <a:endParaRPr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/>
                        <a:t>441,3</a:t>
                      </a:r>
                      <a:endParaRPr sz="1800"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Заключение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 bwMode="auto">
          <a:xfrm>
            <a:off x="311700" y="1151400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pPr>
            <a:r>
              <a:rPr lang="ru-RU" dirty="0">
                <a:solidFill>
                  <a:schemeClr val="dk1"/>
                </a:solidFill>
              </a:rPr>
              <a:t>О</a:t>
            </a:r>
            <a:r>
              <a:rPr lang="en" dirty="0">
                <a:solidFill>
                  <a:schemeClr val="dk1"/>
                </a:solidFill>
              </a:rPr>
              <a:t>бзор </a:t>
            </a:r>
            <a:r>
              <a:rPr lang="ru-RU" dirty="0">
                <a:solidFill>
                  <a:schemeClr val="dk1"/>
                </a:solidFill>
              </a:rPr>
              <a:t>алгоритмов</a:t>
            </a:r>
            <a:r>
              <a:rPr lang="en" dirty="0">
                <a:solidFill>
                  <a:schemeClr val="dk1"/>
                </a:solidFill>
              </a:rPr>
              <a:t> показал </a:t>
            </a:r>
            <a:r>
              <a:rPr lang="ru-RU" dirty="0">
                <a:solidFill>
                  <a:schemeClr val="dk1"/>
                </a:solidFill>
              </a:rPr>
              <a:t>эффективность алгоритмов </a:t>
            </a:r>
            <a:r>
              <a:rPr lang="en-US" dirty="0">
                <a:solidFill>
                  <a:schemeClr val="dk1"/>
                </a:solidFill>
              </a:rPr>
              <a:t>DQN </a:t>
            </a:r>
            <a:r>
              <a:rPr lang="ru-RU" dirty="0">
                <a:solidFill>
                  <a:schemeClr val="dk1"/>
                </a:solidFill>
              </a:rPr>
              <a:t>в данной задаче. Решено провести сравнение между модификациями </a:t>
            </a:r>
            <a:r>
              <a:rPr lang="en-US" dirty="0">
                <a:solidFill>
                  <a:schemeClr val="dk1"/>
                </a:solidFill>
              </a:rPr>
              <a:t>DQN.</a:t>
            </a:r>
            <a:endParaRPr lang="ru-RU" dirty="0">
              <a:solidFill>
                <a:schemeClr val="dk1"/>
              </a:solidFill>
            </a:endParaRPr>
          </a:p>
          <a:p>
            <a:pPr indent="-381000">
              <a:buClr>
                <a:schemeClr val="dk1"/>
              </a:buClr>
              <a:buSzPts val="2400"/>
              <a:defRPr/>
            </a:pPr>
            <a:r>
              <a:rPr lang="ru-RU" dirty="0">
                <a:solidFill>
                  <a:schemeClr val="dk1"/>
                </a:solidFill>
              </a:rPr>
              <a:t>П</a:t>
            </a:r>
            <a:r>
              <a:rPr lang="en" dirty="0">
                <a:solidFill>
                  <a:schemeClr val="dk1"/>
                </a:solidFill>
              </a:rPr>
              <a:t>ро</a:t>
            </a:r>
            <a:r>
              <a:rPr lang="ru-RU" dirty="0">
                <a:solidFill>
                  <a:schemeClr val="dk1"/>
                </a:solidFill>
              </a:rPr>
              <a:t>веденный</a:t>
            </a:r>
            <a:r>
              <a:rPr lang="en" dirty="0">
                <a:solidFill>
                  <a:schemeClr val="dk1"/>
                </a:solidFill>
              </a:rPr>
              <a:t> обзор </a:t>
            </a:r>
            <a:r>
              <a:rPr lang="ru-RU" dirty="0">
                <a:solidFill>
                  <a:schemeClr val="dk1"/>
                </a:solidFill>
              </a:rPr>
              <a:t>симуляторов</a:t>
            </a:r>
            <a:r>
              <a:rPr lang="en" dirty="0">
                <a:solidFill>
                  <a:schemeClr val="dk1"/>
                </a:solidFill>
              </a:rPr>
              <a:t> показал необходимость разработки </a:t>
            </a:r>
            <a:r>
              <a:rPr lang="ru-RU" dirty="0">
                <a:solidFill>
                  <a:schemeClr val="dk1"/>
                </a:solidFill>
              </a:rPr>
              <a:t>собственного решения для сравнения алгоритмов. В качестве основы был использован симулятор </a:t>
            </a:r>
            <a:r>
              <a:rPr lang="en-US" dirty="0" err="1">
                <a:solidFill>
                  <a:schemeClr val="dk1"/>
                </a:solidFill>
              </a:rPr>
              <a:t>ARGoS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pPr>
            <a:r>
              <a:rPr lang="ru-RU" dirty="0">
                <a:solidFill>
                  <a:schemeClr val="dk1"/>
                </a:solidFill>
              </a:rPr>
              <a:t>Были сформулированы условия среды: арена со стенами и двумя зонами, проведен дизайн системы наград: награды за доставку объектов дополнены вспомогательными целями для стимуляции агентов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pPr>
            <a:r>
              <a:rPr lang="ru-RU" dirty="0">
                <a:solidFill>
                  <a:schemeClr val="dk1"/>
                </a:solidFill>
              </a:rPr>
              <a:t>Была разработана программа, связывающая симулятор с инструментами обучения (</a:t>
            </a:r>
            <a:r>
              <a:rPr lang="en-US" dirty="0" err="1">
                <a:solidFill>
                  <a:schemeClr val="dk1"/>
                </a:solidFill>
              </a:rPr>
              <a:t>PettingZoo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Tianshou</a:t>
            </a:r>
            <a:r>
              <a:rPr lang="ru-RU" dirty="0">
                <a:solidFill>
                  <a:schemeClr val="dk1"/>
                </a:solidFill>
              </a:rPr>
              <a:t>), и предоставляющая консольный интерфейс для управления средой и алгоритмами</a:t>
            </a:r>
            <a:endParaRPr dirty="0"/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pPr>
            <a:r>
              <a:rPr lang="ru-RU" dirty="0">
                <a:solidFill>
                  <a:schemeClr val="dk1"/>
                </a:solidFill>
              </a:rPr>
              <a:t>Проведенное сравнение показало, что алгоритм </a:t>
            </a:r>
            <a:r>
              <a:rPr lang="en-US" dirty="0" err="1">
                <a:solidFill>
                  <a:schemeClr val="dk1"/>
                </a:solidFill>
              </a:rPr>
              <a:t>RainbowDQN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наиболее эффективно показывает себя при решении задачи </a:t>
            </a:r>
            <a:r>
              <a:rPr lang="ru-RU" dirty="0" err="1">
                <a:solidFill>
                  <a:schemeClr val="dk1"/>
                </a:solidFill>
              </a:rPr>
              <a:t>фуражирования</a:t>
            </a:r>
            <a:endParaRPr dirty="0"/>
          </a:p>
          <a:p>
            <a:pPr marL="76200" indent="0">
              <a:buClr>
                <a:schemeClr val="dk1"/>
              </a:buClr>
              <a:buSzPts val="2400"/>
              <a:buNone/>
              <a:defRPr/>
            </a:pPr>
            <a:endParaRPr lang="ru-RU" dirty="0">
              <a:solidFill>
                <a:schemeClr val="dk1"/>
              </a:solidFill>
            </a:endParaRPr>
          </a:p>
          <a:p>
            <a:pPr marL="76200" indent="0">
              <a:buClr>
                <a:schemeClr val="dk1"/>
              </a:buClr>
              <a:buSzPts val="2400"/>
              <a:buNone/>
              <a:defRPr/>
            </a:pPr>
            <a:r>
              <a:rPr lang="ru-RU" dirty="0">
                <a:solidFill>
                  <a:schemeClr val="dk1"/>
                </a:solidFill>
              </a:rPr>
              <a:t>Направления дальнейшего развития: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pPr>
            <a:r>
              <a:rPr lang="ru-RU" dirty="0">
                <a:solidFill>
                  <a:schemeClr val="dk1"/>
                </a:solidFill>
              </a:rPr>
              <a:t>Подключение дополнительных библиотек машинного обучения</a:t>
            </a:r>
            <a:endParaRPr dirty="0"/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pPr>
            <a:r>
              <a:rPr lang="ru-RU" dirty="0">
                <a:solidFill>
                  <a:schemeClr val="dk1"/>
                </a:solidFill>
              </a:rPr>
              <a:t>Усложнение окружения для </a:t>
            </a:r>
            <a:r>
              <a:rPr lang="ru-RU" dirty="0" err="1">
                <a:solidFill>
                  <a:schemeClr val="dk1"/>
                </a:solidFill>
              </a:rPr>
              <a:t>фуражирования</a:t>
            </a:r>
            <a:endParaRPr dirty="0"/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ru-RU"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 bwMode="auto">
          <a:xfrm>
            <a:off x="311700" y="1268300"/>
            <a:ext cx="8709300" cy="482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/>
            </a:pPr>
            <a:r>
              <a:rPr lang="en" sz="2400" dirty="0">
                <a:solidFill>
                  <a:srgbClr val="000000"/>
                </a:solidFill>
              </a:rPr>
              <a:t>Репозиторий проекта </a:t>
            </a:r>
            <a:r>
              <a:rPr lang="en-US" sz="2400" u="sng" dirty="0">
                <a:solidFill>
                  <a:srgbClr val="000000"/>
                </a:solidFill>
              </a:rPr>
              <a:t>https://github.com/Legendorik/robotic-swarm</a:t>
            </a:r>
            <a:endParaRPr lang="ru-RU" sz="2400" u="sng" dirty="0">
              <a:solidFill>
                <a:srgbClr val="000000"/>
              </a:solidFill>
            </a:endParaRPr>
          </a:p>
          <a:p>
            <a:pPr marL="76200" lvl="0" indent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115" name="Google Shape;115;p20"/>
          <p:cNvSpPr txBox="1"/>
          <p:nvPr/>
        </p:nvSpPr>
        <p:spPr bwMode="auto">
          <a:xfrm>
            <a:off x="3767550" y="5412110"/>
            <a:ext cx="160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dirty="0"/>
              <a:t>REPO</a:t>
            </a:r>
            <a:endParaRPr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A5393-529E-3C61-6D8B-F68D6206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25" y="2632671"/>
            <a:ext cx="2624550" cy="2624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Запасные слайды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91D96-3ACD-4C87-9FA5-E2803E2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 и обозначения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F694D9-D85F-4006-AA4E-711D4F960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Термин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обозначение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7EC9CD-39B0-404E-8B42-C8BC7EDB7A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4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93FC5-805B-4F55-9451-41C4C0B2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нейросети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5E3CB-F0C0-4FE5-8224-E9F2B9DE5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09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3929-217F-E1D6-4C37-70DF6E2D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набор </a:t>
            </a:r>
            <a:r>
              <a:rPr lang="ru-RU" dirty="0" err="1"/>
              <a:t>гиперпараметров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345B48-F3C8-7399-D0D1-81B1856E0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57E48-3BD5-4CA9-7E1E-8D7D201E4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091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</a:rPr>
              <a:t>Рост спроса на робототехнические решения;</a:t>
            </a:r>
            <a:endParaRPr dirty="0"/>
          </a:p>
          <a:p>
            <a:pPr>
              <a:defRPr/>
            </a:pPr>
            <a:r>
              <a:rPr lang="ru-RU" sz="2400" dirty="0">
                <a:solidFill>
                  <a:schemeClr val="tx1"/>
                </a:solidFill>
              </a:rPr>
              <a:t>Задача </a:t>
            </a:r>
            <a:r>
              <a:rPr lang="ru-RU" sz="2400" dirty="0" err="1">
                <a:solidFill>
                  <a:schemeClr val="tx1"/>
                </a:solidFill>
              </a:rPr>
              <a:t>фуражирования</a:t>
            </a:r>
            <a:r>
              <a:rPr lang="ru-RU" sz="2400" dirty="0">
                <a:solidFill>
                  <a:schemeClr val="tx1"/>
                </a:solidFill>
              </a:rPr>
              <a:t> имеет множество вариантов практического применения (сбор ресурсов, поисково-спасательные операции, очистка окружающей среды);</a:t>
            </a:r>
            <a:endParaRPr dirty="0"/>
          </a:p>
          <a:p>
            <a:pPr>
              <a:defRPr/>
            </a:pPr>
            <a:r>
              <a:rPr lang="ru-RU" sz="2400" dirty="0">
                <a:solidFill>
                  <a:schemeClr val="tx1"/>
                </a:solidFill>
              </a:rPr>
              <a:t>Изученные подходы на практике применяются неэффективно из-за комплексности задачи;</a:t>
            </a:r>
            <a:endParaRPr dirty="0"/>
          </a:p>
          <a:p>
            <a:pPr>
              <a:defRPr/>
            </a:pPr>
            <a:endParaRPr lang="ru-RU" sz="2400" dirty="0">
              <a:solidFill>
                <a:schemeClr val="tx1"/>
              </a:solidFill>
            </a:endParaRPr>
          </a:p>
          <a:p>
            <a:pPr marL="114300" indent="0">
              <a:buNone/>
              <a:defRPr/>
            </a:pPr>
            <a:r>
              <a:rPr lang="ru-RU" sz="2400" dirty="0">
                <a:solidFill>
                  <a:schemeClr val="tx1"/>
                </a:solidFill>
              </a:rPr>
              <a:t>Решение – дополнительное исследование алгоритмов</a:t>
            </a: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D3BE3-1890-43D0-B506-6715AD8F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наград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6F8463-48B6-4181-94D1-1EE629661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758066-881E-47CE-8683-7A3EB1A9B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51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 bwMode="auto"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" sz="2400" b="1" dirty="0">
                <a:solidFill>
                  <a:srgbClr val="000000"/>
                </a:solidFill>
              </a:rPr>
              <a:t>Цель</a:t>
            </a:r>
            <a:r>
              <a:rPr lang="en" sz="2400" dirty="0">
                <a:solidFill>
                  <a:srgbClr val="000000"/>
                </a:solidFill>
              </a:rPr>
              <a:t>: </a:t>
            </a:r>
            <a:r>
              <a:rPr lang="ru-RU" sz="2400" dirty="0">
                <a:solidFill>
                  <a:srgbClr val="000000"/>
                </a:solidFill>
              </a:rPr>
              <a:t>реализация симулятора для исследования алгоритмов решения задачи </a:t>
            </a:r>
            <a:r>
              <a:rPr lang="ru-RU" sz="2400" dirty="0" err="1">
                <a:solidFill>
                  <a:srgbClr val="000000"/>
                </a:solidFill>
              </a:rPr>
              <a:t>фуражирования</a:t>
            </a:r>
            <a:r>
              <a:rPr lang="ru-RU" sz="2400" dirty="0">
                <a:solidFill>
                  <a:srgbClr val="000000"/>
                </a:solidFill>
              </a:rPr>
              <a:t> несколькими агентами</a:t>
            </a:r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" sz="2400" b="1" dirty="0">
                <a:solidFill>
                  <a:srgbClr val="000000"/>
                </a:solidFill>
              </a:rPr>
              <a:t>Задачи</a:t>
            </a:r>
            <a:r>
              <a:rPr lang="en" sz="2400" dirty="0">
                <a:solidFill>
                  <a:srgbClr val="000000"/>
                </a:solidFill>
              </a:rPr>
              <a:t>: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/>
            </a:pPr>
            <a:r>
              <a:rPr lang="ru-RU" sz="2400" dirty="0">
                <a:solidFill>
                  <a:srgbClr val="000000"/>
                </a:solidFill>
              </a:rPr>
              <a:t>Обзор существующих алгоритмов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/>
            </a:pPr>
            <a:r>
              <a:rPr lang="ru-RU" sz="2400" dirty="0">
                <a:solidFill>
                  <a:srgbClr val="000000"/>
                </a:solidFill>
              </a:rPr>
              <a:t>Обзор существующих симуляторов</a:t>
            </a: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/>
            </a:pPr>
            <a:r>
              <a:rPr lang="ru-RU" sz="2400" dirty="0">
                <a:solidFill>
                  <a:srgbClr val="000000"/>
                </a:solidFill>
              </a:rPr>
              <a:t>Формулирование условий окружения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/>
            </a:pPr>
            <a:r>
              <a:rPr lang="ru-RU" sz="2400" smtClean="0">
                <a:solidFill>
                  <a:srgbClr val="000000"/>
                </a:solidFill>
              </a:rPr>
              <a:t>Разработка </a:t>
            </a:r>
            <a:r>
              <a:rPr lang="ru-RU" sz="2400" dirty="0">
                <a:solidFill>
                  <a:srgbClr val="000000"/>
                </a:solidFill>
              </a:rPr>
              <a:t>программы для обучения и симуляции</a:t>
            </a:r>
            <a:endParaRPr lang="en-US" sz="2400" dirty="0">
              <a:solidFill>
                <a:srgbClr val="000000"/>
              </a:solidFill>
            </a:endParaRPr>
          </a:p>
          <a:p>
            <a:pPr indent="-381000">
              <a:buClr>
                <a:srgbClr val="000000"/>
              </a:buClr>
              <a:buSzPts val="2400"/>
              <a:buFont typeface="Arial"/>
              <a:buAutoNum type="arabicPeriod"/>
              <a:defRPr/>
            </a:pPr>
            <a:r>
              <a:rPr lang="ru-RU" sz="2400" dirty="0">
                <a:solidFill>
                  <a:srgbClr val="000000"/>
                </a:solidFill>
              </a:rPr>
              <a:t>Исследование разработанного симулятора</a:t>
            </a:r>
            <a:endParaRPr lang="en-US" sz="2400" dirty="0">
              <a:solidFill>
                <a:srgbClr val="000000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1. Обзор существующих алгоритмов</a:t>
            </a: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33665"/>
              </p:ext>
            </p:extLst>
          </p:nvPr>
        </p:nvGraphicFramePr>
        <p:xfrm>
          <a:off x="490718" y="1940524"/>
          <a:ext cx="8402117" cy="3704120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168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Алгоритм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Требования к аппаратному обеспечению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Система управления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Эффективность</a:t>
                      </a:r>
                      <a:endParaRPr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BFL-PSO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Низкая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Централизованная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Средняя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RGWO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Низкая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/>
                        <a:t>Централизованная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Средняя (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success rate 80%</a:t>
                      </a: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/>
                        <a:t>DQN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Высокая</a:t>
                      </a:r>
                      <a:endParaRPr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Децентрализованная</a:t>
                      </a:r>
                      <a:endParaRPr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Высокая (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success rate 90%)</a:t>
                      </a:r>
                      <a:endParaRPr lang="en-US" sz="1800"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/>
                        <a:t>DSQN</a:t>
                      </a:r>
                      <a:endParaRPr lang="ru-RU" sz="1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Высокая</a:t>
                      </a:r>
                      <a:endParaRPr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Децентрализованная</a:t>
                      </a:r>
                      <a:endParaRPr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Средняя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NN </a:t>
                      </a:r>
                      <a:r>
                        <a:rPr lang="ru-RU" sz="1800" dirty="0"/>
                        <a:t>с феромонами*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Высокая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Децентрализованная**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Высокая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CA0CB8-0AA5-0C0B-4F6F-B2830E81A002}"/>
              </a:ext>
            </a:extLst>
          </p:cNvPr>
          <p:cNvSpPr txBox="1"/>
          <p:nvPr/>
        </p:nvSpPr>
        <p:spPr>
          <a:xfrm>
            <a:off x="464276" y="5976878"/>
            <a:ext cx="8280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ru-RU" dirty="0"/>
              <a:t>**При нахождении способа оставлять информацию о феромонах в физической среде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E2A8F-34DA-A8C9-FAE7-AA2F665D9732}"/>
              </a:ext>
            </a:extLst>
          </p:cNvPr>
          <p:cNvSpPr txBox="1"/>
          <p:nvPr/>
        </p:nvSpPr>
        <p:spPr bwMode="auto">
          <a:xfrm>
            <a:off x="431539" y="1147257"/>
            <a:ext cx="8280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ru-RU" sz="2000" dirty="0"/>
              <a:t>Задача </a:t>
            </a:r>
            <a:r>
              <a:rPr lang="ru-RU" sz="2000" dirty="0" err="1"/>
              <a:t>фуражирования</a:t>
            </a:r>
            <a:r>
              <a:rPr lang="ru-RU" sz="2000" dirty="0"/>
              <a:t> – поиск и сбор объектов с последующей транспортировкой в точку сбора 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A09EF-0CC3-1AB3-FA7A-AA7E7181AF28}"/>
              </a:ext>
            </a:extLst>
          </p:cNvPr>
          <p:cNvSpPr txBox="1"/>
          <p:nvPr/>
        </p:nvSpPr>
        <p:spPr bwMode="auto">
          <a:xfrm>
            <a:off x="464276" y="5669101"/>
            <a:ext cx="8280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ru-RU" dirty="0"/>
              <a:t>*Модель </a:t>
            </a:r>
            <a:r>
              <a:rPr lang="ru-RU" dirty="0" err="1"/>
              <a:t>феромонного</a:t>
            </a:r>
            <a:r>
              <a:rPr lang="ru-RU" dirty="0"/>
              <a:t> следа, оставляемого насекомыми в среде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2. Обзор существующих симуляторов</a:t>
            </a: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73018"/>
              </p:ext>
            </p:extLst>
          </p:nvPr>
        </p:nvGraphicFramePr>
        <p:xfrm>
          <a:off x="395536" y="1268760"/>
          <a:ext cx="8280920" cy="4493064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19332104"/>
                    </a:ext>
                  </a:extLst>
                </a:gridCol>
              </a:tblGrid>
              <a:tr h="12367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Симулятор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Эффективная поддержка </a:t>
                      </a:r>
                      <a:r>
                        <a:rPr lang="ru-RU" sz="1800" b="1" dirty="0" err="1"/>
                        <a:t>мультиагентности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Наличие фреймворка с поддержкой </a:t>
                      </a:r>
                      <a:r>
                        <a:rPr lang="en-US" sz="1800" b="1" dirty="0"/>
                        <a:t>RL-</a:t>
                      </a:r>
                      <a:r>
                        <a:rPr lang="ru-RU" sz="1800" b="1" dirty="0"/>
                        <a:t>алгоритмов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Наличие шаблона среды</a:t>
                      </a:r>
                      <a:endParaRPr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 err="1"/>
                        <a:t>ARGoS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Да</a:t>
                      </a:r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Неактуальные</a:t>
                      </a:r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Да</a:t>
                      </a:r>
                    </a:p>
                  </a:txBody>
                  <a:tcPr anchor="ctr"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dirty="0"/>
                        <a:t>Gazebo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Неактуальные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 err="1"/>
                        <a:t>Webots</a:t>
                      </a:r>
                      <a:endParaRPr lang="ru-RU" sz="1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Нет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Неактуальные, есть </a:t>
                      </a:r>
                      <a:r>
                        <a:rPr lang="en-US" sz="1800" dirty="0"/>
                        <a:t>API </a:t>
                      </a:r>
                      <a:r>
                        <a:rPr lang="ru-RU" sz="1800" dirty="0"/>
                        <a:t>для </a:t>
                      </a:r>
                      <a:r>
                        <a:rPr lang="en-US" sz="1800" dirty="0"/>
                        <a:t>Python</a:t>
                      </a:r>
                      <a:endParaRPr lang="ru-RU" sz="1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Нет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dirty="0" err="1"/>
                        <a:t>CoppeliaSim</a:t>
                      </a:r>
                      <a:endParaRPr lang="ru-RU" sz="1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Нет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/>
                        <a:t>Неактуальные, есть </a:t>
                      </a:r>
                      <a:r>
                        <a:rPr lang="en-US" sz="1800" dirty="0"/>
                        <a:t>API </a:t>
                      </a:r>
                      <a:r>
                        <a:rPr lang="ru-RU" sz="1800" dirty="0"/>
                        <a:t>для </a:t>
                      </a:r>
                      <a:r>
                        <a:rPr lang="en-US" sz="1800" dirty="0"/>
                        <a:t>Python</a:t>
                      </a:r>
                      <a:endParaRPr lang="ru-RU" sz="1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Нет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2997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3. Формулирование условий окружения</a:t>
            </a:r>
            <a:r>
              <a:rPr lang="en-US" dirty="0"/>
              <a:t>. </a:t>
            </a:r>
            <a:r>
              <a:rPr lang="ru-RU" dirty="0"/>
              <a:t>Арена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11700" y="1353717"/>
            <a:ext cx="4620340" cy="4468306"/>
          </a:xfrm>
        </p:spPr>
        <p:txBody>
          <a:bodyPr/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Арена: область, ограниченная стенами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Две зоны: рабочая зона (белая) и домашняя зона (серая)</a:t>
            </a:r>
            <a:endParaRPr sz="2000" dirty="0"/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Домашняя зона (</a:t>
            </a:r>
            <a:r>
              <a:rPr lang="ru-RU" sz="2000" dirty="0" err="1">
                <a:solidFill>
                  <a:schemeClr val="tx1"/>
                </a:solidFill>
              </a:rPr>
              <a:t>д.з</a:t>
            </a:r>
            <a:r>
              <a:rPr lang="ru-RU" sz="2000" dirty="0">
                <a:solidFill>
                  <a:schemeClr val="tx1"/>
                </a:solidFill>
              </a:rPr>
              <a:t>.) освещена</a:t>
            </a:r>
            <a:endParaRPr sz="2000" dirty="0"/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Объекты для сбора – черные круги, испускающие синий свет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Агенты испускают зеленый свет</a:t>
            </a:r>
            <a:endParaRPr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7FC98E-2B5F-6D05-A36F-8125484F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046" y="1250971"/>
            <a:ext cx="4313884" cy="4245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3. Формулирование условий окружения</a:t>
            </a:r>
            <a:r>
              <a:rPr lang="en-US" dirty="0"/>
              <a:t>. </a:t>
            </a:r>
            <a:r>
              <a:rPr lang="ru-RU" dirty="0"/>
              <a:t>Доступные наблюдения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11700" y="2042653"/>
            <a:ext cx="8709458" cy="4174969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</a:rPr>
              <a:t>Данные о позиционировании агента (координаты, угол поворота)</a:t>
            </a:r>
          </a:p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</a:rPr>
              <a:t>Текущая зона (рабочая или домашняя) – сенсор поверхностей</a:t>
            </a:r>
          </a:p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</a:rPr>
              <a:t>Вектор освещенности – ∑▒𝑎_𝑖 , где 𝑎_𝑖 это вектор света, полученный от сенсора освещения 𝑖</a:t>
            </a:r>
          </a:p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</a:rPr>
              <a:t>Вектор препятствий – ∑▒𝑏_𝑖 , где 𝑏_𝑖 это вектор препятствия, полученный от сенсора приближения 𝑖</a:t>
            </a:r>
          </a:p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</a:rPr>
              <a:t>Сообщения других агентов о наличии еды в их области видимости – сенсор коммуникации</a:t>
            </a:r>
          </a:p>
          <a:p>
            <a:pPr marL="114300" indent="0">
              <a:buNone/>
            </a:pPr>
            <a:r>
              <a:rPr lang="ru-RU" sz="2000">
                <a:solidFill>
                  <a:schemeClr val="tx1"/>
                </a:solidFill>
                <a:latin typeface="+mj-lt"/>
              </a:rPr>
              <a:t>Окружающие объекты (искомые и другие агенты) –камера кругового обзора</a:t>
            </a:r>
          </a:p>
          <a:p>
            <a:pPr marL="114300" indent="0">
              <a:buNone/>
            </a:pP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727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23C11-0DC8-C6DE-F762-A91008FE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Формулирование условий окружения</a:t>
            </a:r>
            <a:r>
              <a:rPr lang="en-US" dirty="0"/>
              <a:t>. </a:t>
            </a:r>
            <a:r>
              <a:rPr lang="ru-RU" dirty="0"/>
              <a:t>Система наград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B948C6-29D8-3B94-D6D7-7BA32EF65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Путь до объекта сбора занимает много итераций. Решение: награды за выполнение дополнительных целей для стимуляции агента.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Для избежания эксплуатации введены штрафы за невыполнение целей.</a:t>
            </a:r>
          </a:p>
          <a:p>
            <a:pPr marL="11430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D067F-C0DD-FB51-8BCF-433E00786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BADCDA8-438C-651A-51EB-950C6B99A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1716"/>
              </p:ext>
            </p:extLst>
          </p:nvPr>
        </p:nvGraphicFramePr>
        <p:xfrm>
          <a:off x="467544" y="2780928"/>
          <a:ext cx="3852428" cy="2906699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6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Основные действия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Начисляемые очки</a:t>
                      </a:r>
                      <a:endParaRPr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Подбор объекта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Доставка объекта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Столкновение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-15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Передвижение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-0,5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29975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90C31AB-1DB9-9856-217D-747212DE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1788"/>
              </p:ext>
            </p:extLst>
          </p:nvPr>
        </p:nvGraphicFramePr>
        <p:xfrm>
          <a:off x="4572000" y="2780928"/>
          <a:ext cx="4104458" cy="3846608"/>
        </p:xfrm>
        <a:graphic>
          <a:graphicData uri="http://schemas.openxmlformats.org/drawingml/2006/table">
            <a:tbl>
              <a:tblPr firstRow="1" bandRow="1">
                <a:tableStyleId>{081F799B-DB46-CD7B-02CB-363C8BD4E0AE}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6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Дополнительные цели</a:t>
                      </a:r>
                      <a:endParaRPr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 dirty="0"/>
                        <a:t>Начисляемые очки</a:t>
                      </a:r>
                      <a:endParaRPr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Приближение к объекту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+1</a:t>
                      </a:r>
                      <a:r>
                        <a:rPr lang="en-US" sz="1800" b="0" dirty="0"/>
                        <a:t>/</a:t>
                      </a:r>
                      <a:r>
                        <a:rPr lang="ru-RU" sz="1800" b="0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Приближение к домашней зоне с объектом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+1</a:t>
                      </a:r>
                      <a:r>
                        <a:rPr lang="en-US" sz="1800" dirty="0"/>
                        <a:t>/</a:t>
                      </a:r>
                      <a:r>
                        <a:rPr lang="ru-RU" sz="1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Отдаление от </a:t>
                      </a:r>
                      <a:r>
                        <a:rPr lang="ru-RU" sz="1800" b="0" dirty="0" err="1"/>
                        <a:t>д.з</a:t>
                      </a:r>
                      <a:r>
                        <a:rPr lang="ru-RU" sz="1800" b="0" dirty="0"/>
                        <a:t>. без объекта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+1</a:t>
                      </a:r>
                      <a:r>
                        <a:rPr lang="en-US" sz="1800" b="0" dirty="0"/>
                        <a:t>/</a:t>
                      </a:r>
                      <a:r>
                        <a:rPr lang="ru-RU" sz="1800" b="0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Непрямое выполнение доп. цели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0" dirty="0"/>
                        <a:t>-0,1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29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21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0" i="0" u="none" strike="noStrike" cap="none" spc="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 </a:t>
            </a:r>
            <a:r>
              <a:rPr lang="ru-RU" dirty="0"/>
              <a:t>Разработка программы для обучения и симуляции</a:t>
            </a:r>
            <a:r>
              <a:rPr lang="ru-RU" sz="2800" b="0" i="0" u="none" strike="noStrike" cap="none" spc="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11699" y="1662421"/>
            <a:ext cx="4476325" cy="4555199"/>
          </a:xfrm>
        </p:spPr>
        <p:txBody>
          <a:bodyPr/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</a:rPr>
              <a:t>Языки </a:t>
            </a:r>
            <a:r>
              <a:rPr lang="en-US" sz="2400" dirty="0">
                <a:solidFill>
                  <a:schemeClr val="tx1"/>
                </a:solidFill>
              </a:rPr>
              <a:t>Python 3, C++</a:t>
            </a:r>
          </a:p>
          <a:p>
            <a:pPr>
              <a:defRPr/>
            </a:pPr>
            <a:r>
              <a:rPr lang="en-US" sz="2400" dirty="0" err="1">
                <a:solidFill>
                  <a:schemeClr val="tx1"/>
                </a:solidFill>
              </a:rPr>
              <a:t>ARGoS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симуляция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 err="1">
                <a:solidFill>
                  <a:schemeClr val="tx1"/>
                </a:solidFill>
              </a:rPr>
              <a:t>PettingZoo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посредник между симуляцией и обучением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 err="1">
                <a:solidFill>
                  <a:schemeClr val="tx1"/>
                </a:solidFill>
              </a:rPr>
              <a:t>Tianshou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библиотека алгоритмов </a:t>
            </a:r>
            <a:r>
              <a:rPr lang="en-US" sz="2400" dirty="0">
                <a:solidFill>
                  <a:schemeClr val="tx1"/>
                </a:solidFill>
              </a:rPr>
              <a:t>RL</a:t>
            </a: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5BE5C3-0A11-D6F5-10F1-5004FD6D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9809"/>
            <a:ext cx="4084149" cy="4092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898</Words>
  <Application>Microsoft Office PowerPoint</Application>
  <DocSecurity>0</DocSecurity>
  <PresentationFormat>Экран (4:3)</PresentationFormat>
  <Paragraphs>215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Simple Light</vt:lpstr>
      <vt:lpstr>Реализация симулятора кормящегося роя</vt:lpstr>
      <vt:lpstr>Актуальность</vt:lpstr>
      <vt:lpstr>Цель и задачи</vt:lpstr>
      <vt:lpstr>1. Обзор существующих алгоритмов</vt:lpstr>
      <vt:lpstr>2. Обзор существующих симуляторов</vt:lpstr>
      <vt:lpstr>3. Формулирование условий окружения. Арена</vt:lpstr>
      <vt:lpstr>3. Формулирование условий окружения. Доступные наблюдения</vt:lpstr>
      <vt:lpstr>3. Формулирование условий окружения. Система наград</vt:lpstr>
      <vt:lpstr>4. Разработка программы для обучения и симуляции. Использованные технологии</vt:lpstr>
      <vt:lpstr>4. Разработка программы для обучения и симуляции. Архитектура</vt:lpstr>
      <vt:lpstr>4. Разработка программы для обучения и симуляции. Модель нейросети</vt:lpstr>
      <vt:lpstr>5. Исследование разработанного симулятора. Время работы</vt:lpstr>
      <vt:lpstr>5. Исследование разработанного симулятора. Сравнение алгоритмов</vt:lpstr>
      <vt:lpstr>Заключение</vt:lpstr>
      <vt:lpstr>Апробация работы</vt:lpstr>
      <vt:lpstr>Запасные слайды</vt:lpstr>
      <vt:lpstr>Термины и обозначения</vt:lpstr>
      <vt:lpstr>Архитектура нейросети</vt:lpstr>
      <vt:lpstr>Полный набор гиперпараметров</vt:lpstr>
      <vt:lpstr>График наград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сервиса для прогнозирования нагрузки на сервера прокторинга</dc:title>
  <dc:subject/>
  <dc:creator>Alexander Altuhov</dc:creator>
  <cp:keywords/>
  <dc:description/>
  <cp:lastModifiedBy>79064692770</cp:lastModifiedBy>
  <cp:revision>56</cp:revision>
  <dcterms:modified xsi:type="dcterms:W3CDTF">2024-07-06T11:06:06Z</dcterms:modified>
  <cp:category/>
  <dc:identifier/>
  <cp:contentStatus/>
  <dc:language/>
  <cp:version/>
</cp:coreProperties>
</file>