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Zaslavskiy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8C7656-CB63-465C-9E04-0B573FE3D2D4}">
  <a:tblStyle styleId="{FB8C7656-CB63-465C-9E04-0B573FE3D2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37619E-2925-4818-95D3-009C8465E2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33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5-14T13:05:57.221" idx="1">
    <p:pos x="196" y="373"/>
    <p:text>предлагаю задачу спутника убрать чтобы выиграть место и добавить  колонку вместо "интерфейсы загрузки снимков"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5-14T13:10:47.592" idx="2">
    <p:pos x="196" y="799"/>
    <p:text>обычно в выводах по каждой задачи указывают конкретики и приводят числовые значения решений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Здравствуйте, уважаемые члены аттестационной государственной комиссии и преподаватели.							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Представляю вашему вниманию дипломный проект “”		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cc2ba672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cc2ba672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1acb042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1acb0428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2e8c66c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2e8c66c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a32bfd8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a32bfd8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a32bfd8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a32bfd8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7670eeee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7670eeee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d2395c23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d2395c23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c36d4e0f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c36d4e0f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c36d4e0f4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c36d4e0f4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c36d4e0f4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c36d4e0f4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c36d4e0f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c36d4e0f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c36d4e0f4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c36d4e0f4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13343677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13343677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c36d4e0f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c36d4e0f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cc2ba672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cc2ba672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a32bfd86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a32bfd86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c36d4e0f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c36d4e0f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38381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Разработка программных средств для анализа спутниковых снимков лесных массивов</a:t>
            </a:r>
            <a:endParaRPr sz="4200"/>
          </a:p>
        </p:txBody>
      </p:sp>
      <p:sp>
        <p:nvSpPr>
          <p:cNvPr id="55" name="Google Shape;55;p13"/>
          <p:cNvSpPr txBox="1"/>
          <p:nvPr/>
        </p:nvSpPr>
        <p:spPr>
          <a:xfrm>
            <a:off x="0" y="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Санкт-Петербургский государственный электротехнический университет им.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В.И. Ульянова (Ленина)</a:t>
            </a:r>
            <a:endParaRPr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6408300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Санкт-Петербург, </a:t>
            </a:r>
            <a:r>
              <a:rPr lang="en" sz="1800">
                <a:highlight>
                  <a:schemeClr val="lt1"/>
                </a:highlight>
              </a:rPr>
              <a:t>2024</a:t>
            </a:r>
            <a:endParaRPr sz="1800">
              <a:highlight>
                <a:schemeClr val="lt1"/>
              </a:highlight>
            </a:endParaRPr>
          </a:p>
        </p:txBody>
      </p:sp>
      <p:graphicFrame>
        <p:nvGraphicFramePr>
          <p:cNvPr id="57" name="Google Shape;57;p13"/>
          <p:cNvGraphicFramePr/>
          <p:nvPr/>
        </p:nvGraphicFramePr>
        <p:xfrm>
          <a:off x="397000" y="4731738"/>
          <a:ext cx="8520600" cy="914340"/>
        </p:xfrm>
        <a:graphic>
          <a:graphicData uri="http://schemas.openxmlformats.org/drawingml/2006/table">
            <a:tbl>
              <a:tblPr>
                <a:noFill/>
                <a:tableStyleId>{FB8C7656-CB63-465C-9E04-0B573FE3D2D4}</a:tableStyleId>
              </a:tblPr>
              <a:tblGrid>
                <a:gridCol w="215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Выполнил: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Крыжановский Кирилл Евгеньевич, гр. 8310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Руководитель: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Заславский Марк Маркович, к.т.н., доцент каф. МО ЭВМ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Эксперименты. Сжатие. Временная сложность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5" y="1423937"/>
            <a:ext cx="5346826" cy="4010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Google Shape;124;p22"/>
          <p:cNvGraphicFramePr/>
          <p:nvPr/>
        </p:nvGraphicFramePr>
        <p:xfrm>
          <a:off x="5111225" y="1518800"/>
          <a:ext cx="3810000" cy="3858006"/>
        </p:xfrm>
        <a:graphic>
          <a:graphicData uri="http://schemas.openxmlformats.org/drawingml/2006/table">
            <a:tbl>
              <a:tblPr>
                <a:noFill/>
                <a:tableStyleId>{8337619E-2925-4818-95D3-009C8465E274}</a:tableStyleId>
              </a:tblPr>
              <a:tblGrid>
                <a:gridCol w="81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Размер файла, MB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Разрешение (px, px)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Количество пикселей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Время (сек)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(1549, 915)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1417335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(3841, 2160)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8296560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4.99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(3840, 2160)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8294400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7.02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(3840, 2160)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8294400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14.62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(8193, 4321)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35401953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15.09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(8193, 4321)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35401953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16.71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(8193, 4840)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39654120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3.23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25" y="1143000"/>
            <a:ext cx="5402875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Эксперименты. Обрезка. Загруженность ЦП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132" name="Google Shape;132;p23"/>
          <p:cNvGraphicFramePr/>
          <p:nvPr/>
        </p:nvGraphicFramePr>
        <p:xfrm>
          <a:off x="5192550" y="1356875"/>
          <a:ext cx="3508325" cy="5474136"/>
        </p:xfrm>
        <a:graphic>
          <a:graphicData uri="http://schemas.openxmlformats.org/drawingml/2006/table">
            <a:tbl>
              <a:tblPr>
                <a:noFill/>
                <a:tableStyleId>{FB8C7656-CB63-465C-9E04-0B573FE3D2D4}</a:tableStyleId>
              </a:tblPr>
              <a:tblGrid>
                <a:gridCol w="18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Количество параллельных задач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Загруженность ЦП (%)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19.12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26.81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35.81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38.64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45.02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51.74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57.01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67.13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72.23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77.53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81.45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89.66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96.74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97.74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99.56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100.00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Эксперименты. Сжатие. Загруженность ЦП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5" y="1165475"/>
            <a:ext cx="5460174" cy="4527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140;p24"/>
          <p:cNvGraphicFramePr/>
          <p:nvPr/>
        </p:nvGraphicFramePr>
        <p:xfrm>
          <a:off x="5192550" y="1356875"/>
          <a:ext cx="3508325" cy="5526714"/>
        </p:xfrm>
        <a:graphic>
          <a:graphicData uri="http://schemas.openxmlformats.org/drawingml/2006/table">
            <a:tbl>
              <a:tblPr>
                <a:noFill/>
                <a:tableStyleId>{FB8C7656-CB63-465C-9E04-0B573FE3D2D4}</a:tableStyleId>
              </a:tblPr>
              <a:tblGrid>
                <a:gridCol w="18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параллельных задач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Загруженность ЦП (%)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19.15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26.86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34.55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46.70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42.76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48.62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55.89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62.28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67.49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72.57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76.90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81.98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88.42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92.28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97.13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100.00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1700" y="1268950"/>
            <a:ext cx="8520600" cy="52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Обзор литературы показал, что существует большое множество спутников, с помощью которых можно получить снимки земной поверхности.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Были разработаны программные средства для управления загрузкой снимков, архитектура, а также модель данных.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Были проведены эксперименты, исходя из которых разработанные этапы предобработки в количестве 16 штук в параллельном режиме работы полностью загружают 8-ми ядерный </a:t>
            </a:r>
            <a:r>
              <a:rPr lang="en" sz="2000" dirty="0" smtClean="0">
                <a:solidFill>
                  <a:schemeClr val="dk1"/>
                </a:solidFill>
              </a:rPr>
              <a:t>процессор</a:t>
            </a: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-RU" sz="2000" dirty="0" smtClean="0">
                <a:solidFill>
                  <a:schemeClr val="dk1"/>
                </a:solidFill>
              </a:rPr>
              <a:t>Мяу</a:t>
            </a: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-RU" sz="2000" dirty="0" err="1" smtClean="0">
                <a:solidFill>
                  <a:schemeClr val="dk1"/>
                </a:solidFill>
              </a:rPr>
              <a:t>ррр</a:t>
            </a:r>
            <a:endParaRPr sz="2000" dirty="0">
              <a:solidFill>
                <a:schemeClr val="dk1"/>
              </a:solidFill>
            </a:endParaRPr>
          </a:p>
          <a:p>
            <a:pPr marL="0" lvl="0" indent="45720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Дальнейшие направления: добавление большего числа источников данных, подключение сторонних алгоритмов сегментации изображения.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Апробация работы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3370550"/>
            <a:ext cx="8709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Репозиторий проекта: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https://github.com/moevm/MSE-2023-image-ecology-12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311700" y="4457125"/>
            <a:ext cx="87093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Публикации:</a:t>
            </a:r>
            <a:endParaRPr sz="1700"/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Известия вузов России. Радиоэлектроника. 2023. Т. 26, № 4. С. 56–69. Разработка системы экологического мониторинга на базе технологий пространственной разметки и машинного зрения. М. М. Заславский, К. Е. Крыжановский, Д. В. Иванов. Крыжановский К. Е., Заславский М. М. 7.</a:t>
            </a:r>
            <a:endParaRPr sz="1700"/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Обзор методов анализа спутниковых снимков лесных массивов для использования в рамках автоматизированных программных средств //Научно-технический семинар кафедры МОЭВМ. – 2023. – С. 31.</a:t>
            </a:r>
            <a:endParaRPr sz="1700"/>
          </a:p>
        </p:txBody>
      </p:sp>
      <p:graphicFrame>
        <p:nvGraphicFramePr>
          <p:cNvPr id="156" name="Google Shape;156;p26"/>
          <p:cNvGraphicFramePr/>
          <p:nvPr/>
        </p:nvGraphicFramePr>
        <p:xfrm>
          <a:off x="311700" y="1356875"/>
          <a:ext cx="8709300" cy="2068546"/>
        </p:xfrm>
        <a:graphic>
          <a:graphicData uri="http://schemas.openxmlformats.org/drawingml/2006/table">
            <a:tbl>
              <a:tblPr>
                <a:noFill/>
                <a:tableStyleId>{FB8C7656-CB63-465C-9E04-0B573FE3D2D4}</a:tableStyleId>
              </a:tblPr>
              <a:tblGrid>
                <a:gridCol w="40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3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Программные требования: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8100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Char char="●"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Ubuntu 22.04.3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810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Char char="●"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Python 3.10.12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Эксперименты проводились на устройстве: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8100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Char char="●"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CPU: AMD Ryzen 7 4800H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810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Char char="●"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RAM: 16 GB DDR4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311700" y="3047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Спасибо за внимание!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311700" y="3047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Запасные слайды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Geodetic System 1984</a:t>
            </a:r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Для преобразования локальных данных используется всемирная геодезическая система координат.</a:t>
            </a:r>
            <a:endParaRPr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геоцентрическая прямоугольная система координат с началом в точке геометрического центра масс Земли</a:t>
            </a:r>
            <a:endParaRPr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математическая основа, за которую принята форма эллипсоида вращения с конкретными геометрическими и физическими величинами</a:t>
            </a:r>
            <a:endParaRPr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гравитационная модель Земли, с определенными на конкретную дату величинами и их значениями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UTM zone</a:t>
            </a:r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311700" y="1536624"/>
            <a:ext cx="8520600" cy="48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UTM zone (номер зоны) (код ESPG 326XX) - спроецированная система координат, основанная на универсальной поперечной проекции Меркатора. Наиболее подходящая группа систем координат для задач архитектора. В отличие от других проекций, в UTM весь мир разбит на равные прямоугольники, и поэтому в ней нет сильных искажений форм и площадей.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Метры используются в проекции Меркатора. На Земном шаре –  долгота и широта. Параметры для проекции зависят от датума и зоны.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Универсальная поперечная проекция Меркатора (UTM, от англ. Universal Transverse Mercator) - это система картографических проекций, в которой поверхность Земли разделена на 60 вытянутых в меридиональном направлении зон шириной 6 градусов. Каждая из этих зон имеет свой центральный меридиан и проецируется по отдельности в поперечной проекции Меркатора.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just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45720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82" name="Google Shape;182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Геодезические датумы</a:t>
            </a: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Геодезические датум - набор параметром и режимов ориентации для референц-элипсоида,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Датум смещает (ориентирует) референц-эллипсоид относительно определенной точки отсчета (центра масс Земли), задавая более правильную ориентацию относительно линий широты и долготы. Грубо говоря, это подобие координатной сетки привязанной к референц - эллипсоиду конкретного места.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p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Актуальность работы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57525"/>
            <a:ext cx="8520600" cy="3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Создание программных средств, которые бы совместно решали задачи выгрузки, предобработки и анализа спутниковых данных с помощью современных СУБД и алгоритмов компьютерного зрения.</a:t>
            </a:r>
            <a:endParaRPr sz="20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Референц–эллипсоид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Референц–эллипсоид – проецируемая поверхность геоида на эллипсоид вращения.</a:t>
            </a:r>
            <a:endParaRPr>
              <a:solidFill>
                <a:schemeClr val="dk1"/>
              </a:solidFill>
            </a:endParaRPr>
          </a:p>
          <a:p>
            <a:pPr marL="0" lvl="0" indent="4572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Геоид – эквипотенциальная поверхность земного поля тяжести (уровенная поверхность), приблизительно совпадающая со средним уровнем вод Мирового океана.</a:t>
            </a:r>
            <a:endParaRPr>
              <a:solidFill>
                <a:schemeClr val="dk1"/>
              </a:solidFill>
            </a:endParaRPr>
          </a:p>
          <a:p>
            <a:pPr marL="0" lvl="0" indent="457200" algn="just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Уровенная поверхность – поверхность, всюду перпендикулярная отвесным линиям.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 и задачи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257525"/>
            <a:ext cx="8520600" cy="3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</a:rPr>
              <a:t>Цель</a:t>
            </a:r>
            <a:r>
              <a:rPr lang="en" sz="2000" dirty="0">
                <a:solidFill>
                  <a:srgbClr val="000000"/>
                </a:solidFill>
              </a:rPr>
              <a:t>: Разработать программные средства для анализа спутниковых снимков лесных массивов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</a:rPr>
              <a:t>Задачи</a:t>
            </a:r>
            <a:r>
              <a:rPr lang="en" sz="2000" dirty="0">
                <a:solidFill>
                  <a:srgbClr val="000000"/>
                </a:solidFill>
              </a:rPr>
              <a:t>: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 dirty="0" smtClean="0">
                <a:solidFill>
                  <a:srgbClr val="000000"/>
                </a:solidFill>
              </a:rPr>
              <a:t>Прове</a:t>
            </a:r>
            <a:r>
              <a:rPr lang="ru-RU" sz="2000" dirty="0" err="1" smtClean="0">
                <a:solidFill>
                  <a:srgbClr val="000000"/>
                </a:solidFill>
              </a:rPr>
              <a:t>дем</a:t>
            </a:r>
            <a:r>
              <a:rPr lang="en" sz="2000" smtClean="0">
                <a:solidFill>
                  <a:srgbClr val="000000"/>
                </a:solidFill>
              </a:rPr>
              <a:t> </a:t>
            </a:r>
            <a:r>
              <a:rPr lang="en" sz="2000" smtClean="0">
                <a:solidFill>
                  <a:srgbClr val="000000"/>
                </a:solidFill>
              </a:rPr>
              <a:t>предметной </a:t>
            </a:r>
            <a:r>
              <a:rPr lang="en" sz="2000" dirty="0">
                <a:solidFill>
                  <a:srgbClr val="000000"/>
                </a:solidFill>
              </a:rPr>
              <a:t>области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ru-RU" sz="2000" dirty="0" smtClean="0">
                <a:solidFill>
                  <a:schemeClr val="dk1"/>
                </a:solidFill>
              </a:rPr>
              <a:t>Доделать</a:t>
            </a:r>
            <a:r>
              <a:rPr lang="en" sz="2000" dirty="0" smtClean="0">
                <a:solidFill>
                  <a:schemeClr val="dk1"/>
                </a:solidFill>
              </a:rPr>
              <a:t> </a:t>
            </a:r>
            <a:r>
              <a:rPr lang="en" sz="2000" dirty="0">
                <a:solidFill>
                  <a:schemeClr val="dk1"/>
                </a:solidFill>
              </a:rPr>
              <a:t>программные средства для управления загрузкой снимков, включая архитектуру и модель данных.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 dirty="0">
                <a:solidFill>
                  <a:srgbClr val="000000"/>
                </a:solidFill>
              </a:rPr>
              <a:t>Провести эксперименты, которые позволят качественно оценить разработанные программные средства.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Обзор предметной области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49825" y="1356875"/>
          <a:ext cx="9014425" cy="4297500"/>
        </p:xfrm>
        <a:graphic>
          <a:graphicData uri="http://schemas.openxmlformats.org/drawingml/2006/table">
            <a:tbl>
              <a:tblPr>
                <a:noFill/>
                <a:tableStyleId>{FB8C7656-CB63-465C-9E04-0B573FE3D2D4}</a:tableStyleId>
              </a:tblPr>
              <a:tblGrid>
                <a:gridCol w="130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Спутник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Задача спутника</a:t>
                      </a:r>
                      <a:endParaRPr sz="1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Разрешающая способность, метров на пиксель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Периодичность обновления, сутки</a:t>
                      </a:r>
                      <a:endParaRPr sz="1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Ресурс-П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Мониторинг природных ресурсов, контроль экологического состояния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1-30</a:t>
                      </a:r>
                      <a:endParaRPr sz="15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1-2</a:t>
                      </a:r>
                      <a:endParaRPr sz="15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Метеор-М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Мониторинг облачности, анализ температур, влажности и радиационного баланса атмосферы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60-1000</a:t>
                      </a:r>
                      <a:endParaRPr sz="15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1-2</a:t>
                      </a:r>
                      <a:endParaRPr sz="15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Канопус-В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Мониторинг чрезвычайных ситуаций, мониторинг сельскохозяйственной деятельности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2.5-12</a:t>
                      </a:r>
                      <a:endParaRPr sz="15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5-7</a:t>
                      </a:r>
                      <a:endParaRPr sz="15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Кондор-ФКА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Картография, мониторинг и управление окружающей средой и природными ресурсами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1-12</a:t>
                      </a:r>
                      <a:endParaRPr sz="15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2-3</a:t>
                      </a:r>
                      <a:endParaRPr sz="15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Sentinel-1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Мониторинг Земли, оценка стихийных бедствий, изучение изменения климата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5-20</a:t>
                      </a:r>
                      <a:endParaRPr sz="15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12</a:t>
                      </a:r>
                      <a:endParaRPr sz="15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Унифицированный подход для загрузки снимков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700" y="2346675"/>
            <a:ext cx="4873499" cy="42959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694700" y="1977250"/>
            <a:ext cx="231600" cy="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38925" y="1435400"/>
            <a:ext cx="3967200" cy="1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Доступ к источникам данных – разный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Необходима унификация загрузки снимков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Решение: написать адаптер, используя который, можно будет легко подключать новые источники данных для загрузки снимков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Эксперименты 	</a:t>
            </a:r>
            <a:endParaRPr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850" y="1398292"/>
            <a:ext cx="6790302" cy="519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	Эксперименты</a:t>
            </a:r>
            <a:endParaRPr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75" y="1316517"/>
            <a:ext cx="7337991" cy="519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Эксперименты</a:t>
            </a:r>
            <a:endParaRPr dirty="0"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226208" y="1356867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В качестве тестовых данных был взят набор спутниковых снимков, полученных с Интернет ресурса https://search.asf.alaska.edu/. Для этого ресурса была написана реализация абстрактного класса ImageDownloader.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Тестовые данные были получены используя спутник Sentinel-1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В качестве областей были выбраны различные фрагменты Ленинградской области.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Ленинградская область была выбрана, т.к. в силу близкого её расположения сохраняется возможность доехать до места на снимке и своими глазами оценить природную ситуацию.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Результаты экспериментов позволят </a:t>
            </a:r>
            <a:r>
              <a:rPr lang="en" dirty="0" smtClean="0">
                <a:solidFill>
                  <a:schemeClr val="dk1"/>
                </a:solidFill>
              </a:rPr>
              <a:t>прогнозировать </a:t>
            </a:r>
            <a:r>
              <a:rPr lang="en" dirty="0">
                <a:solidFill>
                  <a:schemeClr val="dk1"/>
                </a:solidFill>
              </a:rPr>
              <a:t>требуемые ресурсы для поддержания работоспособности системы.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Эксперименты/</a:t>
            </a:r>
            <a:endParaRPr dirty="0"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5" y="1319825"/>
            <a:ext cx="5530174" cy="4147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1"/>
          <p:cNvGraphicFramePr/>
          <p:nvPr/>
        </p:nvGraphicFramePr>
        <p:xfrm>
          <a:off x="5285200" y="1517600"/>
          <a:ext cx="3735950" cy="3742956"/>
        </p:xfrm>
        <a:graphic>
          <a:graphicData uri="http://schemas.openxmlformats.org/drawingml/2006/table">
            <a:tbl>
              <a:tblPr>
                <a:noFill/>
                <a:tableStyleId>{8337619E-2925-4818-95D3-009C8465E274}</a:tableStyleId>
              </a:tblPr>
              <a:tblGrid>
                <a:gridCol w="88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Размер файла, MB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Разрешение (px, px)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Количество пикселей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Время (сек)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(1549, 915)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1417335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(3841, 2160)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8296560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4.99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(3840, 2160)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8294400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7.02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(3840, 2160)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8294400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14.62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(8193, 4321)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35401953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15.09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(8193, 4321)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35401953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16.71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(8193, 4840)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39654120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1046</Words>
  <Application>Microsoft Office PowerPoint</Application>
  <PresentationFormat>Экран (4:3)</PresentationFormat>
  <Paragraphs>247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Arial</vt:lpstr>
      <vt:lpstr>Times New Roman</vt:lpstr>
      <vt:lpstr>Simple Light</vt:lpstr>
      <vt:lpstr>Разработка программных средств для анализа спутниковых снимков лесных массивов</vt:lpstr>
      <vt:lpstr>Актуальность работы</vt:lpstr>
      <vt:lpstr>Цель и задачи</vt:lpstr>
      <vt:lpstr>Обзор предметной области</vt:lpstr>
      <vt:lpstr>Унифицированный подход для загрузки снимков</vt:lpstr>
      <vt:lpstr>Эксперименты  </vt:lpstr>
      <vt:lpstr> Эксперименты</vt:lpstr>
      <vt:lpstr>Эксперименты</vt:lpstr>
      <vt:lpstr>Эксперименты/</vt:lpstr>
      <vt:lpstr>Эксперименты. Сжатие. Временная сложность</vt:lpstr>
      <vt:lpstr>Эксперименты. Обрезка. Загруженность ЦП </vt:lpstr>
      <vt:lpstr>Эксперименты. Сжатие. Загруженность ЦП </vt:lpstr>
      <vt:lpstr>Заключение</vt:lpstr>
      <vt:lpstr>Апробация работы</vt:lpstr>
      <vt:lpstr>Спасибо за внимание!</vt:lpstr>
      <vt:lpstr>Запасные слайды</vt:lpstr>
      <vt:lpstr>World Geodetic System 1984</vt:lpstr>
      <vt:lpstr>UTM zone</vt:lpstr>
      <vt:lpstr>Геодезические датумы</vt:lpstr>
      <vt:lpstr>Референц–эллипсоид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программных средств для анализа спутниковых снимков лесных массивов</dc:title>
  <cp:lastModifiedBy>79064692770</cp:lastModifiedBy>
  <cp:revision>12</cp:revision>
  <dcterms:modified xsi:type="dcterms:W3CDTF">2024-07-06T14:37:37Z</dcterms:modified>
</cp:coreProperties>
</file>