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B2C66-9ACE-4132-A6BF-E85E514AE5D4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78BA4-7E06-4BC1-82A2-90599656DD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78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78BA4-7E06-4BC1-82A2-90599656DDF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51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6962-E40C-452E-A7F7-8B23787B0649}" type="datetime1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38FD-C70E-4130-8E14-72029059E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83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4BEB-135A-4FA4-823C-EC91D64B4411}" type="datetime1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38FD-C70E-4130-8E14-72029059E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45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469D-CC1F-415B-A284-BE5D669CAD0A}" type="datetime1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38FD-C70E-4130-8E14-72029059E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27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D1865-ADA8-4D0C-8C1B-268A885CBA22}" type="datetime1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38FD-C70E-4130-8E14-72029059E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85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C07BF-5040-4A6E-9CF3-5D3A8E135891}" type="datetime1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38FD-C70E-4130-8E14-72029059E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28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A611-669D-4C32-B450-7FD3098F1A29}" type="datetime1">
              <a:rPr lang="ru-RU" smtClean="0"/>
              <a:t>11.02.2025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38FD-C70E-4130-8E14-72029059E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36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2E732-29CF-4AEE-B2E2-A7771E9B0F89}" type="datetime1">
              <a:rPr lang="ru-RU" smtClean="0"/>
              <a:t>11.02.2025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38FD-C70E-4130-8E14-72029059E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90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CC3-4004-4489-AB58-0119D299B9EE}" type="datetime1">
              <a:rPr lang="ru-RU" smtClean="0"/>
              <a:t>11.02.2025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38FD-C70E-4130-8E14-72029059E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79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568C2-7AF1-4475-995C-9D0DADAC52AB}" type="datetime1">
              <a:rPr lang="ru-RU" smtClean="0"/>
              <a:t>11.02.2025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38FD-C70E-4130-8E14-72029059E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66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F990-6513-4A29-B26B-8304924D65B0}" type="datetime1">
              <a:rPr lang="ru-RU" smtClean="0"/>
              <a:t>11.02.2025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38FD-C70E-4130-8E14-72029059E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05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B6352-D43E-4276-A35C-3E9763E0D627}" type="datetime1">
              <a:rPr lang="ru-RU" smtClean="0"/>
              <a:t>11.02.2025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38FD-C70E-4130-8E14-72029059E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67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CA012-BD69-4ECA-A83D-87027CA01739}" type="datetime1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438FD-C70E-4130-8E14-72029059E4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31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5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9.png"/><Relationship Id="rId1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35843" y="123943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Однофакторный дисперсионный анализ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390451" y="943510"/>
                <a:ext cx="1452449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51" y="943510"/>
                <a:ext cx="1452449" cy="390748"/>
              </a:xfrm>
              <a:prstGeom prst="rect">
                <a:avLst/>
              </a:prstGeom>
              <a:blipFill rotWithShape="0">
                <a:blip r:embed="rId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2077087" y="927613"/>
                <a:ext cx="2693366" cy="410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=…=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087" y="927613"/>
                <a:ext cx="2693366" cy="410497"/>
              </a:xfrm>
              <a:prstGeom prst="rect">
                <a:avLst/>
              </a:prstGeom>
              <a:blipFill rotWithShape="0">
                <a:blip r:embed="rId3"/>
                <a:stretch>
                  <a:fillRect t="-151471" r="-23077" b="-2235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689526" y="1346661"/>
                <a:ext cx="1363194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526" y="1346661"/>
                <a:ext cx="1363194" cy="390748"/>
              </a:xfrm>
              <a:prstGeom prst="rect">
                <a:avLst/>
              </a:prstGeom>
              <a:blipFill rotWithShape="0"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19683" y="1324726"/>
            <a:ext cx="2252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ru-RU" dirty="0" smtClean="0"/>
              <a:t>уровней фактора </a:t>
            </a:r>
            <a:r>
              <a:rPr lang="en-US" i="1" dirty="0" smtClean="0"/>
              <a:t>F</a:t>
            </a:r>
            <a:endParaRPr lang="ru-RU" i="1" dirty="0" smtClean="0"/>
          </a:p>
          <a:p>
            <a:r>
              <a:rPr lang="en-US" i="1" dirty="0" smtClean="0"/>
              <a:t>  </a:t>
            </a:r>
            <a:r>
              <a:rPr lang="ru-RU" dirty="0" smtClean="0"/>
              <a:t>испытаний 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971" y="3358159"/>
            <a:ext cx="6317295" cy="32314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997903" y="2271875"/>
                <a:ext cx="2906308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общ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03" y="2271875"/>
                <a:ext cx="2906308" cy="8798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1075231" y="3217093"/>
                <a:ext cx="2916761" cy="667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факт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q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гр</m:t>
                                      </m:r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231" y="3217093"/>
                <a:ext cx="2916761" cy="6678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1116675" y="4994030"/>
                <a:ext cx="2119363" cy="394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ост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общ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факт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675" y="4994030"/>
                <a:ext cx="2119363" cy="394275"/>
              </a:xfrm>
              <a:prstGeom prst="rect">
                <a:avLst/>
              </a:prstGeom>
              <a:blipFill rotWithShape="0">
                <a:blip r:embed="rId8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956936" y="3950330"/>
                <a:ext cx="3095784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ост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  <m:sub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гр</m:t>
                                          </m:r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36" y="3950330"/>
                <a:ext cx="3095784" cy="87985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371123" y="4973903"/>
            <a:ext cx="45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(*)</a:t>
            </a:r>
            <a:endParaRPr lang="ru-RU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38FD-C70E-4130-8E14-72029059E4AA}" type="slidenum">
              <a:rPr lang="ru-RU" smtClean="0"/>
              <a:t>1</a:t>
            </a:fld>
            <a:endParaRPr lang="ru-RU"/>
          </a:p>
        </p:txBody>
      </p:sp>
      <p:pic>
        <p:nvPicPr>
          <p:cNvPr id="1026" name="Picture 2" descr="https://avatars.mds.yandex.net/get-entity_search/7798118/992962271/S600xU_2x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0" r="19390"/>
          <a:stretch/>
        </p:blipFill>
        <p:spPr bwMode="auto">
          <a:xfrm>
            <a:off x="5618017" y="567125"/>
            <a:ext cx="2992583" cy="247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9010994" y="1215648"/>
            <a:ext cx="151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(1890-1962)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8699531" y="715682"/>
            <a:ext cx="27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err="1" smtClean="0">
                <a:solidFill>
                  <a:srgbClr val="333333"/>
                </a:solidFill>
                <a:effectLst/>
                <a:latin typeface="YS Text"/>
              </a:rPr>
              <a:t>Роналд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YS Text"/>
              </a:rPr>
              <a:t> </a:t>
            </a:r>
            <a:r>
              <a:rPr lang="ru-RU" b="0" i="0" dirty="0" err="1" smtClean="0">
                <a:solidFill>
                  <a:srgbClr val="333333"/>
                </a:solidFill>
                <a:effectLst/>
                <a:latin typeface="YS Text"/>
              </a:rPr>
              <a:t>Эйлмер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YS Text"/>
              </a:rPr>
              <a:t> </a:t>
            </a:r>
            <a:r>
              <a:rPr lang="ru-RU" b="1" i="0" dirty="0" smtClean="0">
                <a:solidFill>
                  <a:srgbClr val="333333"/>
                </a:solidFill>
                <a:effectLst/>
                <a:latin typeface="YS Text"/>
              </a:rPr>
              <a:t>Фишер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2101473" y="1795743"/>
                <a:ext cx="2184765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</m:ba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гр1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</m:ba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гр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473" y="1795743"/>
                <a:ext cx="2184765" cy="394210"/>
              </a:xfrm>
              <a:prstGeom prst="rect">
                <a:avLst/>
              </a:prstGeom>
              <a:blipFill rotWithShape="0">
                <a:blip r:embed="rId11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6990665" y="67159"/>
            <a:ext cx="4040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ts val="1800"/>
              </a:spcBef>
              <a:spcAft>
                <a:spcPts val="0"/>
              </a:spcAft>
            </a:pPr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One-way ANOVA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(Analysis of variance)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17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660342" y="287875"/>
            <a:ext cx="2621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Дальнейшее упрощение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38FD-C70E-4130-8E14-72029059E4AA}" type="slidenum">
              <a:rPr lang="ru-RU" smtClean="0"/>
              <a:t>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6724002" y="810116"/>
                <a:ext cx="3134961" cy="9913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общ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ru-RU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𝑝𝑞</m:t>
                              </m:r>
                            </m:den>
                          </m:f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002" y="810116"/>
                <a:ext cx="3134961" cy="9913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9471181" y="287875"/>
                <a:ext cx="147816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1181" y="287875"/>
                <a:ext cx="1478162" cy="391646"/>
              </a:xfrm>
              <a:prstGeom prst="rect">
                <a:avLst/>
              </a:prstGeom>
              <a:blipFill rotWithShape="0"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6712478" y="1801478"/>
                <a:ext cx="3597652" cy="7411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факт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=(</m:t>
                    </m:r>
                    <m:nary>
                      <m:naryPr>
                        <m:chr m:val="∑"/>
                        <m:limLoc m:val="undOvr"/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  <m:e>
                        <m:sSubSup>
                          <m:sSubSupPr>
                            <m:ctrlPr>
                              <a:rPr lang="en-US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)/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ru-RU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undOvr"/>
                                        <m:ctrlPr>
                                          <a:rPr lang="ru-RU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ru-RU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effectLst/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effectLst/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r>
                                  <a:rPr lang="ru-RU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𝑝𝑞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478" y="1801478"/>
                <a:ext cx="3597652" cy="7411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0292214" y="2049693"/>
                <a:ext cx="1851276" cy="4174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sup>
                      <m:e>
                        <m:sSubSup>
                          <m:sSubSup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214" y="2049693"/>
                <a:ext cx="1851276" cy="417487"/>
              </a:xfrm>
              <a:prstGeom prst="rect">
                <a:avLst/>
              </a:prstGeom>
              <a:blipFill rotWithShape="0">
                <a:blip r:embed="rId6"/>
                <a:stretch>
                  <a:fillRect l="-2632" t="-101449" r="-9539" b="-1550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7018394" y="2832627"/>
                <a:ext cx="1492909" cy="4082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394" y="2832627"/>
                <a:ext cx="1492909" cy="408253"/>
              </a:xfrm>
              <a:prstGeom prst="rect">
                <a:avLst/>
              </a:prstGeom>
              <a:blipFill rotWithShape="0">
                <a:blip r:embed="rId7"/>
                <a:stretch>
                  <a:fillRect t="-104478" r="-8163" b="-1626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332117" y="4577722"/>
            <a:ext cx="131157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Дисперсии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402622" y="5059169"/>
                <a:ext cx="1630254" cy="6610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общ</m:t>
                          </m:r>
                        </m:sub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общ</m:t>
                              </m:r>
                            </m:sub>
                          </m:sSub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𝑝𝑞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22" y="5059169"/>
                <a:ext cx="1630254" cy="66107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2518475" y="5050255"/>
                <a:ext cx="1560363" cy="669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факт</m:t>
                          </m:r>
                        </m:sub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факт</m:t>
                              </m:r>
                            </m:sub>
                          </m:sSub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75" y="5050255"/>
                <a:ext cx="1560363" cy="66999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4391139" y="5059169"/>
                <a:ext cx="1754839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ост</m:t>
                          </m:r>
                        </m:sub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ост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139" y="5059169"/>
                <a:ext cx="1754839" cy="66191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402622" y="5905749"/>
                <a:ext cx="1517787" cy="7253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набл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факт</m:t>
                              </m:r>
                            </m:sub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ост</m:t>
                              </m:r>
                            </m:sub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22" y="5905749"/>
                <a:ext cx="1517787" cy="72532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2420727" y="6071307"/>
                <a:ext cx="2462662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кр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−1;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−1))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727" y="6071307"/>
                <a:ext cx="2462662" cy="394210"/>
              </a:xfrm>
              <a:prstGeom prst="rect">
                <a:avLst/>
              </a:prstGeom>
              <a:blipFill rotWithShape="0">
                <a:blip r:embed="rId12"/>
                <a:stretch>
                  <a:fillRect t="-9231" r="-1485" b="-16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/>
          <p:cNvSpPr/>
          <p:nvPr/>
        </p:nvSpPr>
        <p:spPr>
          <a:xfrm>
            <a:off x="7711440" y="3788663"/>
            <a:ext cx="6096000" cy="6850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Критерий Фишера-</a:t>
            </a:r>
            <a:r>
              <a:rPr lang="ru-RU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Снедекора</a:t>
            </a:r>
            <a:endParaRPr lang="ru-RU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7685163" y="4347436"/>
                <a:ext cx="6096000" cy="71173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набл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кр</m:t>
                        </m:r>
                      </m:sub>
                    </m:sSub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нулевую гипотезу отвергаем</a:t>
                </a:r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163" y="4347436"/>
                <a:ext cx="6096000" cy="711733"/>
              </a:xfrm>
              <a:prstGeom prst="rect">
                <a:avLst/>
              </a:prstGeom>
              <a:blipFill rotWithShape="0">
                <a:blip r:embed="rId13"/>
                <a:stretch>
                  <a:fillRect t="-17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02622" y="114366"/>
            <a:ext cx="356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Более удобные формулы: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332117" y="669200"/>
                <a:ext cx="3114571" cy="9913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общ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ru-RU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ru-RU" i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𝑝𝑞</m:t>
                              </m:r>
                            </m:den>
                          </m:f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17" y="669200"/>
                <a:ext cx="3114571" cy="99136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Прямоугольник 19"/>
              <p:cNvSpPr/>
              <p:nvPr/>
            </p:nvSpPr>
            <p:spPr>
              <a:xfrm>
                <a:off x="270053" y="1660562"/>
                <a:ext cx="3525645" cy="9214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факт</m:t>
                          </m:r>
                        </m:sub>
                      </m:sSub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den>
                      </m:f>
                      <m:r>
                        <a:rPr lang="ru-R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ru-RU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ru-RU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𝑝𝑞</m:t>
                              </m:r>
                            </m:den>
                          </m:f>
                        </m:e>
                      </m:d>
                      <m:r>
                        <a:rPr lang="en-US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53" y="1660562"/>
                <a:ext cx="3525645" cy="921406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/>
              <p:cNvSpPr/>
              <p:nvPr/>
            </p:nvSpPr>
            <p:spPr>
              <a:xfrm>
                <a:off x="3804146" y="2049693"/>
                <a:ext cx="1798762" cy="4174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u-R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𝑞</m:t>
                        </m:r>
                      </m:sup>
                      <m:e>
                        <m:sSubSup>
                          <m:sSubSupPr>
                            <m:ctrlPr>
                              <a:rPr lang="ru-R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ru-RU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1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146" y="2049693"/>
                <a:ext cx="1798762" cy="417487"/>
              </a:xfrm>
              <a:prstGeom prst="rect">
                <a:avLst/>
              </a:prstGeom>
              <a:blipFill rotWithShape="0">
                <a:blip r:embed="rId16"/>
                <a:stretch>
                  <a:fillRect l="-2712" t="-101449" r="-10169" b="-1550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>
              <a:xfrm>
                <a:off x="658268" y="2581968"/>
                <a:ext cx="1374607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68" y="2581968"/>
                <a:ext cx="1374607" cy="848566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5121757" y="1477046"/>
            <a:ext cx="665018" cy="36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(**)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8610600" y="5470535"/>
                <a:ext cx="1271182" cy="6951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факт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общ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5470535"/>
                <a:ext cx="1271182" cy="69519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Прямоугольник 23"/>
          <p:cNvSpPr/>
          <p:nvPr/>
        </p:nvSpPr>
        <p:spPr>
          <a:xfrm>
            <a:off x="7764848" y="5005891"/>
            <a:ext cx="2995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оэффициент детерминации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093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438FD-C70E-4130-8E14-72029059E4AA}" type="slidenum">
              <a:rPr lang="ru-RU" smtClean="0"/>
              <a:t>3</a:t>
            </a:fld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38" y="114623"/>
            <a:ext cx="7750577" cy="2568192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68" y="4182268"/>
            <a:ext cx="7021901" cy="5078413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82852" y="2781050"/>
            <a:ext cx="8595751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- значение, которое является вероятностью.  Если маленькое, то </a:t>
            </a:r>
            <a:r>
              <a:rPr kumimoji="0" lang="ru-RU" altLang="ru-RU" sz="14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нулевая гипотеза отвергается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Маленькое </a:t>
            </a:r>
            <a:r>
              <a:rPr kumimoji="0" lang="ru-RU" altLang="ru-RU" sz="1400" b="0" i="1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p-значение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указывает, что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различия между средними значениями столбца 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являются значительными. 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Наиболее распространенные уровни 0.05 и 0.01.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Можно вывести значения таблицы для сохранения.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20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3604</TotalTime>
  <Words>43</Words>
  <Application>Microsoft Office PowerPoint</Application>
  <PresentationFormat>Широкоэкранный</PresentationFormat>
  <Paragraphs>49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YS Text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28</cp:revision>
  <dcterms:created xsi:type="dcterms:W3CDTF">2025-01-29T15:52:50Z</dcterms:created>
  <dcterms:modified xsi:type="dcterms:W3CDTF">2025-02-11T18:25:31Z</dcterms:modified>
</cp:coreProperties>
</file>