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6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2BD66-AF49-469B-9CD0-52DD3C3122F7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BECE0-2E68-49D3-A3CA-6A1A3818D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32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ECE0-2E68-49D3-A3CA-6A1A3818D63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11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3C0C-4A32-4B25-B5A8-F629E45F20AC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3223-7555-4BF4-9780-EE8CE7CFF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39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3C0C-4A32-4B25-B5A8-F629E45F20AC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3223-7555-4BF4-9780-EE8CE7CFF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57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3C0C-4A32-4B25-B5A8-F629E45F20AC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3223-7555-4BF4-9780-EE8CE7CFF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29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3C0C-4A32-4B25-B5A8-F629E45F20AC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3223-7555-4BF4-9780-EE8CE7CFF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29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3C0C-4A32-4B25-B5A8-F629E45F20AC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3223-7555-4BF4-9780-EE8CE7CFF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91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3C0C-4A32-4B25-B5A8-F629E45F20AC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3223-7555-4BF4-9780-EE8CE7CFF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5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3C0C-4A32-4B25-B5A8-F629E45F20AC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3223-7555-4BF4-9780-EE8CE7CFF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81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3C0C-4A32-4B25-B5A8-F629E45F20AC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3223-7555-4BF4-9780-EE8CE7CFF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08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3C0C-4A32-4B25-B5A8-F629E45F20AC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3223-7555-4BF4-9780-EE8CE7CFF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16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3C0C-4A32-4B25-B5A8-F629E45F20AC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3223-7555-4BF4-9780-EE8CE7CFF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98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3C0C-4A32-4B25-B5A8-F629E45F20AC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3223-7555-4BF4-9780-EE8CE7CFF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23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F3C0C-4A32-4B25-B5A8-F629E45F20AC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B3223-7555-4BF4-9780-EE8CE7CFF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42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10104" y="119676"/>
            <a:ext cx="4271619" cy="36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Игры двух лиц с произвольной суммой</a:t>
            </a:r>
            <a:endParaRPr lang="ru-RU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8833449" y="662421"/>
                <a:ext cx="3122971" cy="388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={1,…,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={1,…,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ru-RU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449" y="662421"/>
                <a:ext cx="3122971" cy="388696"/>
              </a:xfrm>
              <a:prstGeom prst="rect">
                <a:avLst/>
              </a:prstGeom>
              <a:blipFill rotWithShape="0">
                <a:blip r:embed="rId3"/>
                <a:stretch>
                  <a:fillRect t="-9524" r="-195" b="-206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379480" y="1373523"/>
            <a:ext cx="3275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Смешанная стратегия игрока 1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561149" y="1379594"/>
                <a:ext cx="2782172" cy="3898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dirty="0" smtClean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ru-RU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149" y="1379594"/>
                <a:ext cx="2782172" cy="389850"/>
              </a:xfrm>
              <a:prstGeom prst="rect">
                <a:avLst/>
              </a:prstGeom>
              <a:blipFill rotWithShape="0">
                <a:blip r:embed="rId4"/>
                <a:stretch>
                  <a:fillRect l="-1751" t="-112500" b="-171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418112" y="2033241"/>
            <a:ext cx="3275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Смешанная стратегия игрока 2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618068" y="1780627"/>
                <a:ext cx="2668334" cy="879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ru-RU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68" y="1780627"/>
                <a:ext cx="2668334" cy="879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6927363" y="2447693"/>
                <a:ext cx="2422843" cy="825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363" y="2447693"/>
                <a:ext cx="2422843" cy="8256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9572292" y="2372986"/>
                <a:ext cx="2449388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2292" y="2372986"/>
                <a:ext cx="2449388" cy="9840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383207" y="1891296"/>
            <a:ext cx="437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Выигрыши игроков задаются матрицами: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23650" y="3194555"/>
                <a:ext cx="3030894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50" y="3194555"/>
                <a:ext cx="3030894" cy="8798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4239545" y="3207810"/>
                <a:ext cx="3025700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545" y="3207810"/>
                <a:ext cx="3025700" cy="8798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055203" y="2900177"/>
            <a:ext cx="376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 выигрышей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23650" y="4319053"/>
            <a:ext cx="971883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В матричных играх существует равновесие по </a:t>
            </a:r>
            <a:r>
              <a:rPr lang="ru-RU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Нэшу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классе смешанных стратегий.</a:t>
            </a:r>
            <a:endParaRPr lang="ru-RU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4067" y="681785"/>
            <a:ext cx="841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Ищем равновесие среди вероятностных распределений, заданных на множествах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357576" y="4794800"/>
                <a:ext cx="11495725" cy="685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для того, чтобы ситуация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была равновесием по </a:t>
                </a:r>
                <a:r>
                  <a:rPr lang="ru-RU" b="1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Нэшу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необходимо и достаточно, чтобы для любых чистых стратегий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выполнялись </a:t>
                </a:r>
                <a:r>
                  <a:rPr lang="ru-RU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условия</a:t>
                </a:r>
                <a:r>
                  <a:rPr lang="en-US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3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76" y="4794800"/>
                <a:ext cx="11495725" cy="685059"/>
              </a:xfrm>
              <a:prstGeom prst="rect">
                <a:avLst/>
              </a:prstGeom>
              <a:blipFill rotWithShape="0">
                <a:blip r:embed="rId10"/>
                <a:stretch>
                  <a:fillRect l="-477" t="-5357" r="-477" b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1271263" y="5609497"/>
                <a:ext cx="2498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)≤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263" y="5609497"/>
                <a:ext cx="2498056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119672" r="-20293" b="-183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4316208" y="5609497"/>
                <a:ext cx="2606483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)≤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208" y="5609497"/>
                <a:ext cx="2606483" cy="411395"/>
              </a:xfrm>
              <a:prstGeom prst="rect">
                <a:avLst/>
              </a:prstGeom>
              <a:blipFill rotWithShape="0">
                <a:blip r:embed="rId12"/>
                <a:stretch>
                  <a:fillRect t="-151471" r="-22430" b="-2235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6203821" y="1379594"/>
                <a:ext cx="797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821" y="1379594"/>
                <a:ext cx="797590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6203821" y="2003251"/>
                <a:ext cx="6543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y</a:t>
                </a:r>
                <a14:m>
                  <m:oMath xmlns:m="http://schemas.openxmlformats.org/officeDocument/2006/math">
                    <m:r>
                      <a:rPr lang="ru-RU" i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821" y="2003251"/>
                <a:ext cx="654346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8411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1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18316" y="112144"/>
                <a:ext cx="22169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ru-RU" sz="2800" dirty="0" smtClean="0"/>
                  <a:t>Игры 2</a:t>
                </a:r>
                <a14:m>
                  <m:oMath xmlns:m="http://schemas.openxmlformats.org/officeDocument/2006/math">
                    <m:r>
                      <a:rPr lang="ru-R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316" y="112144"/>
                <a:ext cx="2216989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3297" t="-10465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42036" y="1016746"/>
                <a:ext cx="11805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,1−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36" y="1016746"/>
                <a:ext cx="118051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029296" y="1016746"/>
                <a:ext cx="1187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,1−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296" y="1016746"/>
                <a:ext cx="118731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59123" y="564445"/>
            <a:ext cx="913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Смешанные стратегии игроков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759123" y="1997034"/>
                <a:ext cx="3841052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𝑥𝐴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т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23" y="1997034"/>
                <a:ext cx="3841052" cy="879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66157" y="1613140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Выигрыши игроков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759123" y="2876890"/>
                <a:ext cx="3916713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𝑥𝐵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т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23" y="2876890"/>
                <a:ext cx="3916713" cy="879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4367841" y="2242614"/>
                <a:ext cx="7824159" cy="388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𝑥𝑦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3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41" y="2242614"/>
                <a:ext cx="7824159" cy="388696"/>
              </a:xfrm>
              <a:prstGeom prst="rect">
                <a:avLst/>
              </a:prstGeom>
              <a:blipFill rotWithShape="0">
                <a:blip r:embed="rId7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4462731" y="3122470"/>
                <a:ext cx="8476891" cy="388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𝑥𝑦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3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1" y="3122470"/>
                <a:ext cx="8476891" cy="388696"/>
              </a:xfrm>
              <a:prstGeom prst="rect">
                <a:avLst/>
              </a:prstGeom>
              <a:blipFill rotWithShape="0"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759123" y="3756746"/>
                <a:ext cx="6126934" cy="388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Согласно Т2 равновесие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определяется неравенствами:</a:t>
                </a:r>
                <a:endParaRPr lang="ru-RU" sz="3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23" y="3756746"/>
                <a:ext cx="6126934" cy="388696"/>
              </a:xfrm>
              <a:prstGeom prst="rect">
                <a:avLst/>
              </a:prstGeom>
              <a:blipFill rotWithShape="0">
                <a:blip r:embed="rId9"/>
                <a:stretch>
                  <a:fillRect l="-896" t="-7813" b="-18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3004124" y="4185727"/>
                <a:ext cx="21414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(1,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)≤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124" y="4185727"/>
                <a:ext cx="214148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862640" y="4206356"/>
                <a:ext cx="21414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)≤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40" y="4206356"/>
                <a:ext cx="2141484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860588" y="4736704"/>
                <a:ext cx="21435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,0)≤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88" y="4736704"/>
                <a:ext cx="2143536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119672" r="-23295" b="-183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3004124" y="4686570"/>
                <a:ext cx="21435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)≤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124" y="4686570"/>
                <a:ext cx="2143536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21667" r="-23362" b="-18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743184" y="5285412"/>
                <a:ext cx="4402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𝑥𝑦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84" y="5285412"/>
                <a:ext cx="4402424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416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743184" y="5899059"/>
                <a:ext cx="5580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)≤(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)(1−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84" y="5899059"/>
                <a:ext cx="5580054" cy="369332"/>
              </a:xfrm>
              <a:prstGeom prst="rect">
                <a:avLst/>
              </a:prstGeom>
              <a:blipFill rotWithShape="0">
                <a:blip r:embed="rId15"/>
                <a:stretch>
                  <a:fillRect t="-121667" r="-8634" b="-18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891842" y="5417389"/>
            <a:ext cx="99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(*)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81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477327" y="170743"/>
                <a:ext cx="9227389" cy="388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Изобразим на единичном квадрате множество точек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удовлетворяющим </a:t>
                </a:r>
                <a:r>
                  <a:rPr lang="ru-RU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условиям *.</a:t>
                </a:r>
                <a:endParaRPr lang="ru-RU" sz="3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27" y="170743"/>
                <a:ext cx="9227389" cy="388696"/>
              </a:xfrm>
              <a:prstGeom prst="rect">
                <a:avLst/>
              </a:prstGeom>
              <a:blipFill rotWithShape="0">
                <a:blip r:embed="rId2"/>
                <a:stretch>
                  <a:fillRect l="-528" t="-7813" b="-18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77327" y="734048"/>
                <a:ext cx="1451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27" y="734048"/>
                <a:ext cx="145161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361" t="-9836" b="-22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057680" y="734048"/>
                <a:ext cx="4142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680" y="734048"/>
                <a:ext cx="414299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77327" y="1277989"/>
                <a:ext cx="1393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27" y="1277989"/>
                <a:ext cx="139390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493" t="-11667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057680" y="1208500"/>
                <a:ext cx="4142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680" y="1208500"/>
                <a:ext cx="414299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77327" y="1915867"/>
                <a:ext cx="19918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Пусть 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&lt;1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27" y="1915867"/>
                <a:ext cx="199182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2569886" y="1896503"/>
                <a:ext cx="4205510" cy="388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ru-RU" sz="3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886" y="1896503"/>
                <a:ext cx="4205510" cy="388696"/>
              </a:xfrm>
              <a:prstGeom prst="rect">
                <a:avLst/>
              </a:prstGeom>
              <a:blipFill rotWithShape="0"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56" y="2475752"/>
            <a:ext cx="4523495" cy="4043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Прямоугольник 10"/>
          <p:cNvSpPr/>
          <p:nvPr/>
        </p:nvSpPr>
        <p:spPr>
          <a:xfrm>
            <a:off x="5907971" y="2603870"/>
            <a:ext cx="379674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Рисунок для положительных скобок.</a:t>
            </a:r>
            <a:endParaRPr lang="ru-RU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66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131</Words>
  <Application>Microsoft Office PowerPoint</Application>
  <PresentationFormat>Широкоэкранный</PresentationFormat>
  <Paragraphs>45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15</cp:revision>
  <dcterms:created xsi:type="dcterms:W3CDTF">2025-02-02T21:01:12Z</dcterms:created>
  <dcterms:modified xsi:type="dcterms:W3CDTF">2025-02-25T17:39:03Z</dcterms:modified>
</cp:coreProperties>
</file>