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6" r:id="rId3"/>
    <p:sldId id="267" r:id="rId4"/>
    <p:sldId id="25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 Попова" initials="ЕП" lastIdx="0" clrIdx="0">
    <p:extLst>
      <p:ext uri="{19B8F6BF-5375-455C-9EA6-DF929625EA0E}">
        <p15:presenceInfo xmlns:p15="http://schemas.microsoft.com/office/powerpoint/2012/main" userId="42b593fbc9f7d5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1" autoAdjust="0"/>
  </p:normalViewPr>
  <p:slideViewPr>
    <p:cSldViewPr>
      <p:cViewPr varScale="1">
        <p:scale>
          <a:sx n="90" d="100"/>
          <a:sy n="90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F0F49-8E66-432B-8A2C-2881EFA8682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F0DBA-D60F-4F53-9FB2-0D54E5276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9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0DBA-D60F-4F53-9FB2-0D54E52765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3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0DBA-D60F-4F53-9FB2-0D54E52765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5D35-4CE6-4BC1-92FD-A737644286D9}" type="datetime1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9B69-EA8D-4366-9075-8A3FF9BE9F9A}" type="datetime1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DDD2-3F4C-4E5D-8DF2-837708D5A706}" type="datetime1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6BBA-13A0-4909-BC7C-DB49F4FC89F2}" type="datetime1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F5F7-2440-4A26-A5F3-4F2EAD9D2123}" type="datetime1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A2F-5A32-4825-AC11-C2141EA1AEBD}" type="datetime1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39AE-01BD-4EAF-9E9D-7A256D24037E}" type="datetime1">
              <a:rPr lang="ru-RU" smtClean="0"/>
              <a:t>25.02.2025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3FFE-BE41-44E7-A315-685A05C0630F}" type="datetime1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C863-1E01-4647-8EDB-AF7F3B9D7A2A}" type="datetime1">
              <a:rPr lang="ru-RU" smtClean="0"/>
              <a:t>25.02.2025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896A-A960-446B-A05E-2274A73F1323}" type="datetime1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4C73-E7A6-42E7-8F9B-C907E73D51DF}" type="datetime1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98C90-E2B9-41A6-B81C-A9F7EDD63E30}" type="datetime1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0.png"/><Relationship Id="rId3" Type="http://schemas.openxmlformats.org/officeDocument/2006/relationships/image" Target="../media/image2.png"/><Relationship Id="rId21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image" Target="../media/image16.png"/><Relationship Id="rId21" Type="http://schemas.openxmlformats.org/officeDocument/2006/relationships/image" Target="../media/image340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17" Type="http://schemas.openxmlformats.org/officeDocument/2006/relationships/image" Target="../media/image8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0.png"/><Relationship Id="rId10" Type="http://schemas.openxmlformats.org/officeDocument/2006/relationships/image" Target="../media/image20.png"/><Relationship Id="rId19" Type="http://schemas.openxmlformats.org/officeDocument/2006/relationships/image" Target="../media/image3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3.png"/><Relationship Id="rId18" Type="http://schemas.openxmlformats.org/officeDocument/2006/relationships/image" Target="../media/image47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29.png"/><Relationship Id="rId12" Type="http://schemas.openxmlformats.org/officeDocument/2006/relationships/image" Target="../media/image420.png"/><Relationship Id="rId17" Type="http://schemas.openxmlformats.org/officeDocument/2006/relationships/image" Target="../media/image46.png"/><Relationship Id="rId2" Type="http://schemas.openxmlformats.org/officeDocument/2006/relationships/image" Target="../media/image27.png"/><Relationship Id="rId16" Type="http://schemas.openxmlformats.org/officeDocument/2006/relationships/image" Target="../media/image45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410.png"/><Relationship Id="rId5" Type="http://schemas.openxmlformats.org/officeDocument/2006/relationships/image" Target="../media/image3.png"/><Relationship Id="rId15" Type="http://schemas.openxmlformats.org/officeDocument/2006/relationships/image" Target="../media/image26.png"/><Relationship Id="rId10" Type="http://schemas.openxmlformats.org/officeDocument/2006/relationships/image" Target="../media/image32.png"/><Relationship Id="rId19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44.png"/><Relationship Id="rId2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6.png"/><Relationship Id="rId3" Type="http://schemas.openxmlformats.org/officeDocument/2006/relationships/image" Target="../media/image33.png"/><Relationship Id="rId21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24" Type="http://schemas.openxmlformats.org/officeDocument/2006/relationships/image" Target="../media/image69.png"/><Relationship Id="rId5" Type="http://schemas.openxmlformats.org/officeDocument/2006/relationships/image" Target="../media/image27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38.png"/><Relationship Id="rId19" Type="http://schemas.openxmlformats.org/officeDocument/2006/relationships/image" Target="../media/image64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png"/><Relationship Id="rId3" Type="http://schemas.openxmlformats.org/officeDocument/2006/relationships/image" Target="../media/image41.png"/><Relationship Id="rId7" Type="http://schemas.openxmlformats.org/officeDocument/2006/relationships/image" Target="../media/image52.png"/><Relationship Id="rId12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2.png"/><Relationship Id="rId14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4.png"/><Relationship Id="rId7" Type="http://schemas.openxmlformats.org/officeDocument/2006/relationships/image" Target="../media/image8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6.png"/><Relationship Id="rId10" Type="http://schemas.openxmlformats.org/officeDocument/2006/relationships/image" Target="../media/image87.png"/><Relationship Id="rId4" Type="http://schemas.openxmlformats.org/officeDocument/2006/relationships/image" Target="../media/image55.png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72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71.png"/><Relationship Id="rId17" Type="http://schemas.openxmlformats.org/officeDocument/2006/relationships/image" Target="../media/image102.png"/><Relationship Id="rId2" Type="http://schemas.openxmlformats.org/officeDocument/2006/relationships/image" Target="../media/image12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57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3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игр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математическая теория конфликтных ситуаций.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89304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модель конфликтной ситуации.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548" y="1327983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Градация игр по неопределенности исходов: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омбинаторные;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зартные;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стратегические.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772" y="3018681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с нулевой суммой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выигрыш одного игрока равен проигрышу другого.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42" y="3950016"/>
            <a:ext cx="846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Матричная игра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игра с нулевой суммой, в которой задается выигрыш игрока 1 в виде матрицы.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768591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у каждого игрока существует конечное число возможных стратегий.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897" y="5657671"/>
            <a:ext cx="8289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Решить задачу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теории игр – это найти оптимальные стратегии игроков (чистые или смешанные) и выигрыш (результат игры).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672" y="-199702"/>
            <a:ext cx="6120680" cy="76470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Антагонистические 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45951" y="798928"/>
            <a:ext cx="1800201" cy="36004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65179" y="75385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1" y="1700808"/>
            <a:ext cx="5832647" cy="450049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1988840"/>
            <a:ext cx="446449" cy="36004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7" y="2060848"/>
            <a:ext cx="432048" cy="348426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781942"/>
            <a:ext cx="2448272" cy="431034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307" y="3394144"/>
            <a:ext cx="576064" cy="411474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167" y="3694582"/>
            <a:ext cx="2664296" cy="389517"/>
          </a:xfrm>
          <a:prstGeom prst="rect">
            <a:avLst/>
          </a:prstGeom>
          <a:noFill/>
        </p:spPr>
      </p:pic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281" y="4453952"/>
            <a:ext cx="1008112" cy="450050"/>
          </a:xfrm>
          <a:prstGeom prst="rect">
            <a:avLst/>
          </a:prstGeom>
          <a:noFill/>
        </p:spPr>
      </p:pic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1255" y="4526238"/>
            <a:ext cx="792088" cy="319390"/>
          </a:xfrm>
          <a:prstGeom prst="rect">
            <a:avLst/>
          </a:prstGeom>
          <a:noFill/>
        </p:spPr>
      </p:pic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0473" y="4506972"/>
            <a:ext cx="849694" cy="36004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3761" y="4480984"/>
            <a:ext cx="2448272" cy="362170"/>
          </a:xfrm>
          <a:prstGeom prst="rect">
            <a:avLst/>
          </a:prstGeom>
          <a:noFill/>
        </p:spPr>
      </p:pic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478" y="5045780"/>
            <a:ext cx="1365272" cy="432048"/>
          </a:xfrm>
          <a:prstGeom prst="rect">
            <a:avLst/>
          </a:prstGeom>
          <a:noFill/>
        </p:spPr>
      </p:pic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5936730"/>
            <a:ext cx="6840760" cy="372590"/>
          </a:xfrm>
          <a:prstGeom prst="rect">
            <a:avLst/>
          </a:prstGeom>
          <a:noFill/>
        </p:spPr>
      </p:pic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319088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4572000" y="479715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319088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319088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319088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01" name="Picture 77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112" y="1197085"/>
            <a:ext cx="1152128" cy="338861"/>
          </a:xfrm>
          <a:prstGeom prst="rect">
            <a:avLst/>
          </a:prstGeom>
          <a:noFill/>
        </p:spPr>
      </p:pic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-540568" y="47667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04" name="Picture 80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135" y="1160518"/>
            <a:ext cx="5080881" cy="432048"/>
          </a:xfrm>
          <a:prstGeom prst="rect">
            <a:avLst/>
          </a:prstGeom>
          <a:noFill/>
        </p:spPr>
      </p:pic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5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764704"/>
            <a:ext cx="576064" cy="41147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11560" y="7893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</a:rPr>
              <a:t>Пара</a:t>
            </a:r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164" y="775900"/>
            <a:ext cx="472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азывается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седловой точкой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2925" y="1135940"/>
            <a:ext cx="257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  или эквивалентно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06" y="2767143"/>
            <a:ext cx="439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Антагонистическая игра задается набором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765" y="3411488"/>
            <a:ext cx="49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Антагонистическая игра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решение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299275" y="3405928"/>
                <a:ext cx="930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75" y="3405928"/>
                <a:ext cx="930447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21667" r="-54248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22425" y="3394144"/>
            <a:ext cx="27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06" y="3735256"/>
            <a:ext cx="289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78339" y="3714161"/>
                <a:ext cx="1009828" cy="427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39" y="3714161"/>
                <a:ext cx="1009828" cy="427168"/>
              </a:xfrm>
              <a:prstGeom prst="rect">
                <a:avLst/>
              </a:prstGeom>
              <a:blipFill rotWithShape="0">
                <a:blip r:embed="rId18"/>
                <a:stretch>
                  <a:fillRect l="-30909" t="-142857" r="-63030" b="-21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26867" y="3701108"/>
            <a:ext cx="208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едловая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точка, то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3838" y="3665395"/>
            <a:ext cx="232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) -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ешение игры,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411" y="4482788"/>
            <a:ext cx="7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8340" y="4465244"/>
            <a:ext cx="238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точки, то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257955" y="5036169"/>
                <a:ext cx="3310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55" y="5036169"/>
                <a:ext cx="3310842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119672" r="-14917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2163928" y="5070029"/>
                <a:ext cx="1126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928" y="5070029"/>
                <a:ext cx="112601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121667" r="-44865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625441" y="5077138"/>
            <a:ext cx="11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4898" y="5049540"/>
            <a:ext cx="218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едловая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точка, то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8797" y="501716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908288" y="5622465"/>
            <a:ext cx="5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332104" y="5589107"/>
            <a:ext cx="5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846216" y="5617724"/>
            <a:ext cx="5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340450" y="5601459"/>
            <a:ext cx="5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0404" y="4022288"/>
                <a:ext cx="622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4" y="4022288"/>
                <a:ext cx="622311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12665" y="4037776"/>
            <a:ext cx="206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игры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067" y="4766744"/>
            <a:ext cx="1365272" cy="432048"/>
          </a:xfrm>
          <a:prstGeom prst="rect">
            <a:avLst/>
          </a:prstGeom>
          <a:noFill/>
        </p:spPr>
      </p:pic>
      <p:pic>
        <p:nvPicPr>
          <p:cNvPr id="5" name="Picture 6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435" y="5380197"/>
            <a:ext cx="3931640" cy="360040"/>
          </a:xfrm>
          <a:prstGeom prst="rect">
            <a:avLst/>
          </a:prstGeom>
          <a:noFill/>
        </p:spPr>
      </p:pic>
      <p:pic>
        <p:nvPicPr>
          <p:cNvPr id="7" name="Picture 7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51" y="6209791"/>
            <a:ext cx="432048" cy="400045"/>
          </a:xfrm>
          <a:prstGeom prst="rect">
            <a:avLst/>
          </a:prstGeom>
          <a:noFill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434" y="5652957"/>
            <a:ext cx="417648" cy="336812"/>
          </a:xfrm>
          <a:prstGeom prst="rect">
            <a:avLst/>
          </a:prstGeom>
          <a:noFill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6730" y="5629729"/>
            <a:ext cx="446449" cy="360040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0938" y="6499328"/>
            <a:ext cx="446449" cy="36004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974817" y="311086"/>
            <a:ext cx="7848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Антагонистическая игра называется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матричной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множества стратегий игроков конечны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257" y="1643930"/>
            <a:ext cx="576064" cy="411474"/>
          </a:xfrm>
          <a:prstGeom prst="rect">
            <a:avLst/>
          </a:prstGeom>
          <a:noFill/>
        </p:spPr>
      </p:pic>
      <p:pic>
        <p:nvPicPr>
          <p:cNvPr id="17" name="Picture 4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3809" y="656175"/>
            <a:ext cx="1944216" cy="445921"/>
          </a:xfrm>
          <a:prstGeom prst="rect">
            <a:avLst/>
          </a:prstGeom>
          <a:noFill/>
        </p:spPr>
      </p:pic>
      <p:pic>
        <p:nvPicPr>
          <p:cNvPr id="18" name="Picture 4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7472" y="653349"/>
            <a:ext cx="1728192" cy="419464"/>
          </a:xfrm>
          <a:prstGeom prst="rect">
            <a:avLst/>
          </a:prstGeom>
          <a:noFill/>
        </p:spPr>
      </p:pic>
      <p:pic>
        <p:nvPicPr>
          <p:cNvPr id="19" name="Picture 5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99187" y="1012236"/>
            <a:ext cx="1800200" cy="458542"/>
          </a:xfrm>
          <a:prstGeom prst="rect">
            <a:avLst/>
          </a:prstGeom>
          <a:noFill/>
        </p:spPr>
      </p:pic>
      <p:pic>
        <p:nvPicPr>
          <p:cNvPr id="20" name="Picture 54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9065" y="1618349"/>
            <a:ext cx="2808312" cy="515812"/>
          </a:xfrm>
          <a:prstGeom prst="rect">
            <a:avLst/>
          </a:prstGeom>
          <a:noFill/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65231" y="1977671"/>
            <a:ext cx="446449" cy="360040"/>
          </a:xfrm>
          <a:prstGeom prst="rect">
            <a:avLst/>
          </a:prstGeom>
          <a:noFill/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8512" y="1957583"/>
            <a:ext cx="417648" cy="336812"/>
          </a:xfrm>
          <a:prstGeom prst="rect">
            <a:avLst/>
          </a:prstGeom>
          <a:noFill/>
        </p:spPr>
      </p:pic>
      <p:pic>
        <p:nvPicPr>
          <p:cNvPr id="23" name="Picture 57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0741" y="2169593"/>
            <a:ext cx="2016224" cy="439017"/>
          </a:xfrm>
          <a:prstGeom prst="rect">
            <a:avLst/>
          </a:prstGeom>
          <a:noFill/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096" y="2530252"/>
            <a:ext cx="417648" cy="336812"/>
          </a:xfrm>
          <a:prstGeom prst="rect">
            <a:avLst/>
          </a:prstGeom>
          <a:noFill/>
        </p:spPr>
      </p:pic>
      <p:pic>
        <p:nvPicPr>
          <p:cNvPr id="25" name="Picture 60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10788" y="2822350"/>
            <a:ext cx="2736304" cy="465358"/>
          </a:xfrm>
          <a:prstGeom prst="rect">
            <a:avLst/>
          </a:prstGeom>
          <a:noFill/>
        </p:spPr>
      </p:pic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2393" y="3164636"/>
            <a:ext cx="417648" cy="336812"/>
          </a:xfrm>
          <a:prstGeom prst="rect">
            <a:avLst/>
          </a:prstGeom>
          <a:noFill/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6965" y="3141408"/>
            <a:ext cx="446449" cy="360040"/>
          </a:xfrm>
          <a:prstGeom prst="rect">
            <a:avLst/>
          </a:prstGeom>
          <a:noFill/>
        </p:spPr>
      </p:pic>
      <p:pic>
        <p:nvPicPr>
          <p:cNvPr id="28" name="Picture 6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6065" y="3519687"/>
            <a:ext cx="2160240" cy="415431"/>
          </a:xfrm>
          <a:prstGeom prst="rect">
            <a:avLst/>
          </a:prstGeom>
          <a:noFill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24137" y="3807719"/>
            <a:ext cx="446449" cy="36004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88949" y="1042620"/>
            <a:ext cx="62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первого игрока,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стратегия второго игрока.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700" y="388896"/>
            <a:ext cx="576064" cy="411474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53264" y="1671595"/>
            <a:ext cx="59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Наилучший гарантированный результат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1 игрока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6" y="2235724"/>
            <a:ext cx="263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1148765" y="2235126"/>
                <a:ext cx="480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65" y="2235126"/>
                <a:ext cx="480966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629731" y="2219624"/>
            <a:ext cx="3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азывается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максиминной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6" y="2856747"/>
            <a:ext cx="59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Наилучший гарантированный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для 2 игрока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72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5900" y="6281799"/>
            <a:ext cx="3269163" cy="360040"/>
          </a:xfrm>
          <a:prstGeom prst="rect">
            <a:avLst/>
          </a:prstGeom>
          <a:noFill/>
        </p:spPr>
      </p:pic>
      <p:pic>
        <p:nvPicPr>
          <p:cNvPr id="40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8262" y="6522556"/>
            <a:ext cx="417648" cy="336812"/>
          </a:xfrm>
          <a:prstGeom prst="rect">
            <a:avLst/>
          </a:prstGeom>
          <a:noFill/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2198" y="6499328"/>
            <a:ext cx="446449" cy="360040"/>
          </a:xfrm>
          <a:prstGeom prst="rect">
            <a:avLst/>
          </a:prstGeom>
          <a:noFill/>
        </p:spPr>
      </p:pic>
      <p:pic>
        <p:nvPicPr>
          <p:cNvPr id="42" name="Picture 2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144" y="4290032"/>
            <a:ext cx="1008112" cy="450050"/>
          </a:xfrm>
          <a:prstGeom prst="rect">
            <a:avLst/>
          </a:prstGeom>
          <a:noFill/>
        </p:spPr>
      </p:pic>
      <p:pic>
        <p:nvPicPr>
          <p:cNvPr id="43" name="Picture 66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37310" y="4297459"/>
            <a:ext cx="720080" cy="422656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88949" y="3522611"/>
            <a:ext cx="121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/>
              <p:cNvSpPr/>
              <p:nvPr/>
            </p:nvSpPr>
            <p:spPr>
              <a:xfrm>
                <a:off x="1266273" y="3522611"/>
                <a:ext cx="486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Прямоуголь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73" y="3522611"/>
                <a:ext cx="486030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784985" y="3512331"/>
            <a:ext cx="3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азывается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минимаксной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66595" y="431608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любой антагонистической игре Г справедливо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52303" y="4773510"/>
            <a:ext cx="44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Возьмем произвольные стратегии игроков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6010837" y="4766744"/>
                <a:ext cx="6364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37" y="4766744"/>
                <a:ext cx="636456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4759331" y="5370905"/>
                <a:ext cx="262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𝑖𝑛𝑓𝐹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𝑠𝑢𝑝𝐹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31" y="5370905"/>
                <a:ext cx="2627194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119672" r="-18794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1917" y="5652957"/>
            <a:ext cx="417648" cy="336812"/>
          </a:xfrm>
          <a:prstGeom prst="rect">
            <a:avLst/>
          </a:prstGeom>
          <a:noFill/>
        </p:spPr>
      </p:pic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5078" y="5648104"/>
            <a:ext cx="446449" cy="360040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7278940" y="5306563"/>
            <a:ext cx="175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левая часть зависит от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правая – нет.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66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18645" y="6273024"/>
            <a:ext cx="720080" cy="42265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428028" y="6253091"/>
                <a:ext cx="3329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𝑠𝑢𝑝𝑖𝑛𝑓𝐹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𝑖𝑛𝑓𝑠𝑢𝑝𝐹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28" y="6253091"/>
                <a:ext cx="3329308" cy="369332"/>
              </a:xfrm>
              <a:prstGeom prst="rect">
                <a:avLst/>
              </a:prstGeom>
              <a:blipFill rotWithShape="0">
                <a:blip r:embed="rId22"/>
                <a:stretch>
                  <a:fillRect t="-121667" r="-14808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8028" y="6435018"/>
            <a:ext cx="446449" cy="360040"/>
          </a:xfrm>
          <a:prstGeom prst="rect">
            <a:avLst/>
          </a:prstGeom>
          <a:noFill/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37310" y="6520998"/>
            <a:ext cx="446449" cy="360040"/>
          </a:xfrm>
          <a:prstGeom prst="rect">
            <a:avLst/>
          </a:prstGeom>
          <a:noFill/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99018" y="6484352"/>
            <a:ext cx="417648" cy="336812"/>
          </a:xfrm>
          <a:prstGeom prst="rect">
            <a:avLst/>
          </a:prstGeom>
          <a:noFill/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5170" y="6505022"/>
            <a:ext cx="417648" cy="33681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-6322" y="1298010"/>
            <a:ext cx="17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188640"/>
            <a:ext cx="216024" cy="337538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8057" y="954050"/>
            <a:ext cx="3888432" cy="360040"/>
          </a:xfrm>
          <a:prstGeom prst="rect">
            <a:avLst/>
          </a:prstGeom>
          <a:noFill/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4121" y="1242082"/>
            <a:ext cx="417648" cy="336812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8057" y="1242082"/>
            <a:ext cx="446449" cy="360040"/>
          </a:xfrm>
          <a:prstGeom prst="rect">
            <a:avLst/>
          </a:prstGeom>
          <a:noFill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2353" y="1242082"/>
            <a:ext cx="446449" cy="36004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6289" y="1242082"/>
            <a:ext cx="417648" cy="336812"/>
          </a:xfrm>
          <a:prstGeom prst="rect">
            <a:avLst/>
          </a:prstGeom>
          <a:noFill/>
        </p:spPr>
      </p:pic>
      <p:pic>
        <p:nvPicPr>
          <p:cNvPr id="15" name="Picture 3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123" y="2418808"/>
            <a:ext cx="1365272" cy="432048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461" y="2471512"/>
            <a:ext cx="1958618" cy="360040"/>
          </a:xfrm>
          <a:prstGeom prst="rect">
            <a:avLst/>
          </a:prstGeom>
          <a:noFill/>
        </p:spPr>
      </p:pic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791" y="3654154"/>
            <a:ext cx="2160240" cy="409136"/>
          </a:xfrm>
          <a:prstGeom prst="rect">
            <a:avLst/>
          </a:prstGeom>
          <a:noFill/>
        </p:spPr>
      </p:pic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4412" y="2996437"/>
            <a:ext cx="4896544" cy="319340"/>
          </a:xfrm>
          <a:prstGeom prst="rect">
            <a:avLst/>
          </a:prstGeom>
          <a:noFill/>
        </p:spPr>
      </p:pic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319088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452" y="3212461"/>
            <a:ext cx="446449" cy="360040"/>
          </a:xfrm>
          <a:prstGeom prst="rect">
            <a:avLst/>
          </a:prstGeom>
          <a:noFill/>
        </p:spPr>
      </p:pic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8788" y="3212461"/>
            <a:ext cx="417648" cy="336812"/>
          </a:xfrm>
          <a:prstGeom prst="rect">
            <a:avLst/>
          </a:prstGeom>
          <a:noFill/>
        </p:spPr>
      </p:pic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54" name="Picture 1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84" y="4545125"/>
            <a:ext cx="6360707" cy="360040"/>
          </a:xfrm>
          <a:prstGeom prst="rect">
            <a:avLst/>
          </a:prstGeom>
          <a:noFill/>
        </p:spPr>
      </p:pic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19088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08983" y="4853889"/>
            <a:ext cx="417648" cy="336812"/>
          </a:xfrm>
          <a:prstGeom prst="rect">
            <a:avLst/>
          </a:prstGeom>
          <a:noFill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00712" y="4746973"/>
            <a:ext cx="446449" cy="360040"/>
          </a:xfrm>
          <a:prstGeom prst="rect">
            <a:avLst/>
          </a:prstGeom>
          <a:noFill/>
        </p:spPr>
      </p:pic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319088" y="971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45720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04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06" name="Rectangle 7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0" y="981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319088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20" name="Rectangle 8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319088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319088" y="1095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28" name="Rectangle 9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29" name="Rectangle 93"/>
          <p:cNvSpPr>
            <a:spLocks noChangeArrowheads="1"/>
          </p:cNvSpPr>
          <p:nvPr/>
        </p:nvSpPr>
        <p:spPr bwMode="auto">
          <a:xfrm>
            <a:off x="319088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31" name="Rectangle 9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32" name="Rectangle 96"/>
          <p:cNvSpPr>
            <a:spLocks noChangeArrowheads="1"/>
          </p:cNvSpPr>
          <p:nvPr/>
        </p:nvSpPr>
        <p:spPr bwMode="auto">
          <a:xfrm>
            <a:off x="319088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35" name="Rectangle 99"/>
          <p:cNvSpPr>
            <a:spLocks noChangeArrowheads="1"/>
          </p:cNvSpPr>
          <p:nvPr/>
        </p:nvSpPr>
        <p:spPr bwMode="auto">
          <a:xfrm>
            <a:off x="319088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38" name="Rectangle 102"/>
          <p:cNvSpPr>
            <a:spLocks noChangeArrowheads="1"/>
          </p:cNvSpPr>
          <p:nvPr/>
        </p:nvSpPr>
        <p:spPr bwMode="auto">
          <a:xfrm>
            <a:off x="319088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40" name="Rectangle 10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41" name="Rectangle 105"/>
          <p:cNvSpPr>
            <a:spLocks noChangeArrowheads="1"/>
          </p:cNvSpPr>
          <p:nvPr/>
        </p:nvSpPr>
        <p:spPr bwMode="auto">
          <a:xfrm>
            <a:off x="319088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Счетверенная стрелка 129"/>
          <p:cNvSpPr/>
          <p:nvPr/>
        </p:nvSpPr>
        <p:spPr>
          <a:xfrm>
            <a:off x="8258809" y="980564"/>
            <a:ext cx="432048" cy="36004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131377"/>
            <a:ext cx="295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Для того, чтобы функция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355493" y="130175"/>
                <a:ext cx="930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93" y="130175"/>
                <a:ext cx="930447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19672" r="-54248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85940" y="1574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мела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точку, необходимо 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94206"/>
            <a:ext cx="60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остаточно, чтобы было выполнено неравенство: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06" y="1602517"/>
            <a:ext cx="353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Пусть выполнено неравенство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Счетверенная стрелка 118"/>
          <p:cNvSpPr/>
          <p:nvPr/>
        </p:nvSpPr>
        <p:spPr>
          <a:xfrm>
            <a:off x="3988028" y="1595592"/>
            <a:ext cx="432048" cy="36004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525408" y="2451702"/>
                <a:ext cx="1007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08" y="2451702"/>
                <a:ext cx="100758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390632" y="1581974"/>
            <a:ext cx="85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Пара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2173" y="1601769"/>
            <a:ext cx="332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огда и только тогда является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12" y="1865298"/>
            <a:ext cx="2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едловой точкой, когда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2414937" y="1846381"/>
                <a:ext cx="480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37" y="1846381"/>
                <a:ext cx="48096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787770" y="1831045"/>
            <a:ext cx="195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максиминная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4628902" y="1864449"/>
                <a:ext cx="486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02" y="1864449"/>
                <a:ext cx="48603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220956" y="1868222"/>
            <a:ext cx="264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инимаксная стратегии.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5123" y="2480371"/>
            <a:ext cx="80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9553" y="2429855"/>
            <a:ext cx="28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едловая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точка, докажем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Счетверенная стрелка 130"/>
          <p:cNvSpPr/>
          <p:nvPr/>
        </p:nvSpPr>
        <p:spPr>
          <a:xfrm>
            <a:off x="8168844" y="2459976"/>
            <a:ext cx="432048" cy="36004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2" name="Picture 66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1425" y="2964009"/>
            <a:ext cx="720080" cy="42265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5574077" y="2954484"/>
                <a:ext cx="802463" cy="382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ru-RU" i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77" y="2954484"/>
                <a:ext cx="802463" cy="3824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362355" y="2920305"/>
            <a:ext cx="12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лемме.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34"/>
              <p:cNvSpPr/>
              <p:nvPr/>
            </p:nvSpPr>
            <p:spPr>
              <a:xfrm>
                <a:off x="5113750" y="1598340"/>
                <a:ext cx="1007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Прямоугольник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50" y="1598340"/>
                <a:ext cx="10075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661044" y="3669177"/>
            <a:ext cx="84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7" name="Счетверенная стрелка 136"/>
          <p:cNvSpPr/>
          <p:nvPr/>
        </p:nvSpPr>
        <p:spPr>
          <a:xfrm>
            <a:off x="3470160" y="3698336"/>
            <a:ext cx="432048" cy="36004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063914" y="3629002"/>
            <a:ext cx="310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выполнено</a:t>
            </a:r>
            <a:r>
              <a:rPr lang="ru-RU" dirty="0" smtClean="0"/>
              <a:t>.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Возьмем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6756291" y="3651576"/>
                <a:ext cx="815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91" y="3651576"/>
                <a:ext cx="815993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51520" y="4063087"/>
            <a:ext cx="88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максиминную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минимаксную стратегии. Докажем, что они образуют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Счетверенная стрелка 140"/>
          <p:cNvSpPr/>
          <p:nvPr/>
        </p:nvSpPr>
        <p:spPr>
          <a:xfrm>
            <a:off x="3366329" y="4276977"/>
            <a:ext cx="432048" cy="36004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9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5329626"/>
            <a:ext cx="576064" cy="411474"/>
          </a:xfrm>
          <a:prstGeom prst="rect">
            <a:avLst/>
          </a:prstGeom>
          <a:noFill/>
        </p:spPr>
      </p:pic>
      <p:pic>
        <p:nvPicPr>
          <p:cNvPr id="143" name="Picture 21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9554" y="5428947"/>
            <a:ext cx="1944216" cy="342292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1027070" y="5348949"/>
            <a:ext cx="277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Антагонистическая игра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24128" y="5375075"/>
            <a:ext cx="341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азывается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3319" y="5841678"/>
            <a:ext cx="75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X, Y –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выпуклые компакты евклидовых пространств, а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6542226" y="5841678"/>
                <a:ext cx="930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26" y="5841678"/>
                <a:ext cx="930447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119672" r="-54248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362355" y="5844192"/>
            <a:ext cx="35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епрерывна на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8105426" y="6225192"/>
                <a:ext cx="805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426" y="6225192"/>
                <a:ext cx="805092" cy="369332"/>
              </a:xfrm>
              <a:prstGeom prst="rect">
                <a:avLst/>
              </a:prstGeom>
              <a:blipFill rotWithShape="0">
                <a:blip r:embed="rId22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734" y="3627352"/>
            <a:ext cx="7916767" cy="388782"/>
          </a:xfrm>
          <a:prstGeom prst="rect">
            <a:avLst/>
          </a:prstGeom>
          <a:noFill/>
        </p:spPr>
      </p:pic>
      <p:pic>
        <p:nvPicPr>
          <p:cNvPr id="19" name="Picture 5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8073" y="4131229"/>
            <a:ext cx="1903220" cy="323677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554" y="411330"/>
            <a:ext cx="216024" cy="337538"/>
          </a:xfrm>
          <a:prstGeom prst="rect">
            <a:avLst/>
          </a:prstGeom>
          <a:noFill/>
        </p:spPr>
      </p:pic>
      <p:pic>
        <p:nvPicPr>
          <p:cNvPr id="22" name="Picture 2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977" y="411330"/>
            <a:ext cx="1843405" cy="360040"/>
          </a:xfrm>
          <a:prstGeom prst="rect">
            <a:avLst/>
          </a:prstGeom>
          <a:noFill/>
        </p:spPr>
      </p:pic>
      <p:pic>
        <p:nvPicPr>
          <p:cNvPr id="23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322" y="819840"/>
            <a:ext cx="864096" cy="385757"/>
          </a:xfrm>
          <a:prstGeom prst="rect">
            <a:avLst/>
          </a:prstGeom>
          <a:noFill/>
        </p:spPr>
      </p:pic>
      <p:pic>
        <p:nvPicPr>
          <p:cNvPr id="25" name="Picture 3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423" y="1764335"/>
            <a:ext cx="1365272" cy="432048"/>
          </a:xfrm>
          <a:prstGeom prst="rect">
            <a:avLst/>
          </a:prstGeom>
          <a:noFill/>
        </p:spPr>
      </p:pic>
      <p:pic>
        <p:nvPicPr>
          <p:cNvPr id="26" name="Picture 3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2581" y="2324842"/>
            <a:ext cx="576064" cy="327309"/>
          </a:xfrm>
          <a:prstGeom prst="rect">
            <a:avLst/>
          </a:prstGeom>
          <a:noFill/>
        </p:spPr>
      </p:pic>
      <p:pic>
        <p:nvPicPr>
          <p:cNvPr id="27" name="Picture 4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2908" y="2891486"/>
            <a:ext cx="1008112" cy="296504"/>
          </a:xfrm>
          <a:prstGeom prst="rect">
            <a:avLst/>
          </a:prstGeom>
          <a:noFill/>
        </p:spPr>
      </p:pic>
      <p:pic>
        <p:nvPicPr>
          <p:cNvPr id="28" name="Picture 4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78485" y="2844498"/>
            <a:ext cx="2304256" cy="327309"/>
          </a:xfrm>
          <a:prstGeom prst="rect">
            <a:avLst/>
          </a:prstGeom>
          <a:noFill/>
        </p:spPr>
      </p:pic>
      <p:pic>
        <p:nvPicPr>
          <p:cNvPr id="29" name="Picture 3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860" y="2234357"/>
            <a:ext cx="360040" cy="500056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2622401" y="364124"/>
            <a:ext cx="614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выпуклые компакты евклидовых пространств, а функция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63852" y="835214"/>
            <a:ext cx="164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епрерывна 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2758796" y="817713"/>
                <a:ext cx="805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96" y="817713"/>
                <a:ext cx="80509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8022" y="784314"/>
            <a:ext cx="864096" cy="385757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716016" y="791658"/>
            <a:ext cx="416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вогнута по х для любых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выпукла по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любых 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288" y="126315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8635" y="1267306"/>
            <a:ext cx="864096" cy="385757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1936630" y="1271302"/>
            <a:ext cx="106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меет 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2974807" y="1266859"/>
                <a:ext cx="805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07" y="1266859"/>
                <a:ext cx="80509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768022" y="1240601"/>
            <a:ext cx="188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едловую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23671" y="1662352"/>
            <a:ext cx="15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3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9176" y="1812791"/>
            <a:ext cx="864096" cy="385757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622401" y="1758639"/>
            <a:ext cx="172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выпукла по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39899" y="1748166"/>
            <a:ext cx="271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4983494" y="1758639"/>
                <a:ext cx="990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94" y="1758639"/>
                <a:ext cx="99078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5422" y="1724604"/>
            <a:ext cx="864096" cy="385757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004198" y="1673275"/>
            <a:ext cx="224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остигает минимума в точке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7819429" y="1968425"/>
                <a:ext cx="693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429" y="1968425"/>
                <a:ext cx="693780" cy="369332"/>
              </a:xfrm>
              <a:prstGeom prst="rect">
                <a:avLst/>
              </a:prstGeom>
              <a:blipFill rotWithShape="0">
                <a:blip r:embed="rId16"/>
                <a:stretch>
                  <a:fillRect t="-121667" r="-68421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142325" y="2328478"/>
                <a:ext cx="350698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𝑚𝑖𝑛𝐹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5" y="2328478"/>
                <a:ext cx="3506986" cy="404983"/>
              </a:xfrm>
              <a:prstGeom prst="rect">
                <a:avLst/>
              </a:prstGeom>
              <a:blipFill rotWithShape="0">
                <a:blip r:embed="rId17"/>
                <a:stretch>
                  <a:fillRect t="-156061" r="-17708" b="-2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/>
              <p:cNvSpPr/>
              <p:nvPr/>
            </p:nvSpPr>
            <p:spPr>
              <a:xfrm>
                <a:off x="782333" y="2583972"/>
                <a:ext cx="1230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Прямоугольник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33" y="2583972"/>
                <a:ext cx="1230593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3761941" y="2306019"/>
            <a:ext cx="112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Возьмем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41393" y="2272296"/>
            <a:ext cx="25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аксимизирующую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8176724" y="2299719"/>
            <a:ext cx="6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8795" y="2855422"/>
            <a:ext cx="15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Докажем, что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96325" y="2820007"/>
            <a:ext cx="188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едловая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точка</a:t>
            </a:r>
            <a:r>
              <a:rPr lang="ru-RU" dirty="0" smtClean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4454257" y="2823487"/>
                <a:ext cx="1299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∈(0,1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57" y="2823487"/>
                <a:ext cx="1299202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119672" r="-38967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5599708" y="2785953"/>
            <a:ext cx="114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508" y="3145015"/>
            <a:ext cx="269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силу вогнутости по 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3142405"/>
            <a:ext cx="864096" cy="38575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3161342" y="4129139"/>
                <a:ext cx="53872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342" y="4129139"/>
                <a:ext cx="5387231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119672" r="-4530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2266520" y="4488201"/>
            <a:ext cx="830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доминирования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2554" y="4961551"/>
            <a:ext cx="598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строке матрицы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2613382" y="4939237"/>
                <a:ext cx="553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/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82" y="4939237"/>
                <a:ext cx="55329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3088883" y="4939237"/>
            <a:ext cx="222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лементы строки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4842961" y="4957501"/>
                <a:ext cx="458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61" y="4957501"/>
                <a:ext cx="458074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220900" y="5011421"/>
            <a:ext cx="41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меньше соответствующих элементов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/>
              <p:cNvSpPr/>
              <p:nvPr/>
            </p:nvSpPr>
            <p:spPr>
              <a:xfrm>
                <a:off x="1038513" y="5353197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Прямоугольник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13" y="5353197"/>
                <a:ext cx="484363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262555" y="5326833"/>
            <a:ext cx="89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72985" y="5353197"/>
            <a:ext cx="51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по крайней мере один строго больше, то строка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>
                <a:off x="6433960" y="5338362"/>
                <a:ext cx="458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960" y="5338362"/>
                <a:ext cx="458074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6807987" y="5341771"/>
            <a:ext cx="32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азывается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доминирующей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554" y="5685664"/>
            <a:ext cx="99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/>
              <p:cNvSpPr/>
              <p:nvPr/>
            </p:nvSpPr>
            <p:spPr>
              <a:xfrm>
                <a:off x="1178466" y="5675608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Прямоугольник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466" y="5675608"/>
                <a:ext cx="484363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1564169" y="5699711"/>
            <a:ext cx="200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оминируемой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9635" y="6044185"/>
            <a:ext cx="891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игры можно уменьшить размеры матрицы путем удаления из неё доминирующих столбцов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доминируемых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582880" y="294015"/>
            <a:ext cx="59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(*)</a:t>
            </a:r>
            <a:endParaRPr lang="ru-RU" sz="2800" dirty="0"/>
          </a:p>
        </p:txBody>
      </p:sp>
      <p:pic>
        <p:nvPicPr>
          <p:cNvPr id="74" name="Picture 19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42284" y="4897095"/>
            <a:ext cx="576064" cy="411474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744" y="3164107"/>
            <a:ext cx="576064" cy="411474"/>
          </a:xfrm>
          <a:prstGeom prst="rect">
            <a:avLst/>
          </a:prstGeom>
          <a:noFill/>
        </p:spPr>
      </p:pic>
      <p:pic>
        <p:nvPicPr>
          <p:cNvPr id="11" name="Picture 6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796" y="3419543"/>
            <a:ext cx="576064" cy="378989"/>
          </a:xfrm>
          <a:prstGeom prst="rect">
            <a:avLst/>
          </a:prstGeom>
          <a:noFill/>
        </p:spPr>
      </p:pic>
      <p:pic>
        <p:nvPicPr>
          <p:cNvPr id="12" name="Picture 6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41" y="4154096"/>
            <a:ext cx="432048" cy="337538"/>
          </a:xfrm>
          <a:prstGeom prst="rect">
            <a:avLst/>
          </a:prstGeom>
          <a:noFill/>
        </p:spPr>
      </p:pic>
      <p:pic>
        <p:nvPicPr>
          <p:cNvPr id="13" name="Picture 6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285" y="5173973"/>
            <a:ext cx="3744416" cy="732893"/>
          </a:xfrm>
          <a:prstGeom prst="rect">
            <a:avLst/>
          </a:prstGeom>
          <a:noFill/>
        </p:spPr>
      </p:pic>
      <p:pic>
        <p:nvPicPr>
          <p:cNvPr id="14" name="Picture 7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2431" y="6128965"/>
            <a:ext cx="2288826" cy="360040"/>
          </a:xfrm>
          <a:prstGeom prst="rect">
            <a:avLst/>
          </a:prstGeom>
          <a:noFill/>
        </p:spPr>
      </p:pic>
      <p:pic>
        <p:nvPicPr>
          <p:cNvPr id="18" name="Picture 6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6334" y="4139648"/>
            <a:ext cx="460851" cy="360040"/>
          </a:xfrm>
          <a:prstGeom prst="rect">
            <a:avLst/>
          </a:prstGeom>
          <a:noFill/>
        </p:spPr>
      </p:pic>
      <p:sp>
        <p:nvSpPr>
          <p:cNvPr id="19" name="Заголовок 77"/>
          <p:cNvSpPr txBox="1">
            <a:spLocks/>
          </p:cNvSpPr>
          <p:nvPr/>
        </p:nvSpPr>
        <p:spPr>
          <a:xfrm>
            <a:off x="757808" y="219447"/>
            <a:ext cx="7772400" cy="3947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Смешанные расширения антагонистических игр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36" y="651400"/>
            <a:ext cx="884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игра не имеет седловой точки. То применение чистых стратегий не дает оптимального решения игры. Можно получить оптимальное решение, случайным образом чередуя (выбирая) чистые стратегии, то есть используя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смешанные стратегии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66" y="1614294"/>
            <a:ext cx="6513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решении игры: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рименяем принцип доминирования;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щем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 седловой точки нет ищем решение в смешанных стратегиях.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491" y="3122602"/>
            <a:ext cx="823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Смешанной стратегией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игрока в игре Г называется вероятностное распределение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149542" y="376570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42" y="3765704"/>
                <a:ext cx="39228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7689" y="3764557"/>
            <a:ext cx="50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ножество чистых стратегий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игрока</a:t>
            </a:r>
            <a:r>
              <a:rPr lang="ru-RU" dirty="0" smtClean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4477948" y="3794983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48" y="3794983"/>
                <a:ext cx="38266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732408" y="3766006"/>
            <a:ext cx="50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ножество чистых стратегий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игрока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45685" y="4131932"/>
            <a:ext cx="455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ножество смешанных стратегий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игрока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220900" y="4127622"/>
            <a:ext cx="502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ножество смешанных стратегий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игрока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-108520" y="4578681"/>
            <a:ext cx="35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заданных стратегиях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79632" y="4578681"/>
            <a:ext cx="608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атематическое ожидание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выигрыша 1 игрока определяется формулой: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9950" y="6096332"/>
            <a:ext cx="576064" cy="41147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3662109" y="6095573"/>
            <a:ext cx="506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азывается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смешанным расширением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48204" y="4596951"/>
                <a:ext cx="616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204" y="4596951"/>
                <a:ext cx="61619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62767" y="4919770"/>
            <a:ext cx="2736304" cy="856693"/>
          </a:xfrm>
          <a:prstGeom prst="rect">
            <a:avLst/>
          </a:prstGeom>
          <a:noFill/>
        </p:spPr>
      </p:pic>
      <p:pic>
        <p:nvPicPr>
          <p:cNvPr id="4" name="Picture 8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8858" y="3673199"/>
            <a:ext cx="4968552" cy="828092"/>
          </a:xfrm>
          <a:prstGeom prst="rect">
            <a:avLst/>
          </a:prstGeom>
          <a:noFill/>
        </p:spPr>
      </p:pic>
      <p:pic>
        <p:nvPicPr>
          <p:cNvPr id="9" name="Picture 8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0155" y="2318830"/>
            <a:ext cx="5328592" cy="839975"/>
          </a:xfrm>
          <a:prstGeom prst="rect">
            <a:avLst/>
          </a:prstGeom>
          <a:noFill/>
        </p:spPr>
      </p:pic>
      <p:pic>
        <p:nvPicPr>
          <p:cNvPr id="10" name="Picture 7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6870" y="406647"/>
            <a:ext cx="2376264" cy="330037"/>
          </a:xfrm>
          <a:prstGeom prst="rect">
            <a:avLst/>
          </a:prstGeom>
          <a:noFill/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977" y="314106"/>
            <a:ext cx="576064" cy="41147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40344" y="354824"/>
            <a:ext cx="11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4429" y="367352"/>
            <a:ext cx="8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4788445" y="324600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Г</m:t>
                          </m:r>
                        </m:e>
                      </m:ba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45" y="324600"/>
                <a:ext cx="36099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149441" y="347129"/>
            <a:ext cx="42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исходной игры 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05" y="791935"/>
            <a:ext cx="381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смешанных стратегиях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3666383" y="781462"/>
                <a:ext cx="999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383" y="781462"/>
                <a:ext cx="99905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496653" y="772287"/>
            <a:ext cx="581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азывают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оптимальными смешанными стратегиями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005" y="1131735"/>
            <a:ext cx="126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гроков, 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1186002" y="1122833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02" y="1122833"/>
                <a:ext cx="3693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32031" y="1108283"/>
            <a:ext cx="33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начением игры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046" y="1811039"/>
            <a:ext cx="47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смешанных стратегий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игрока: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977" y="3229008"/>
            <a:ext cx="47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смешанных стратегий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игрока: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005" y="4520537"/>
            <a:ext cx="608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ожидание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выигрыша первого игрока: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531180" y="5996732"/>
                <a:ext cx="20017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Г</m:t>
                          </m:r>
                        </m:e>
                      </m:ba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0" y="5996732"/>
                <a:ext cx="2001702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104615" r="-21037" b="-17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525430" y="5996732"/>
            <a:ext cx="485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мешанное расширение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матричной игры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6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03648" y="225225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теорема матричных игр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244" y="991751"/>
            <a:ext cx="867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фон Неймана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всякая матричная игра имеет решение в смешанных стратегиях.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51" y="1638082"/>
            <a:ext cx="1365272" cy="43204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910364" y="1635167"/>
                <a:ext cx="92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64" y="1635167"/>
                <a:ext cx="927305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9672" r="-53595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19672" y="163808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Докажем, что функция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4529" y="1624694"/>
            <a:ext cx="291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 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7218410" y="1624694"/>
                <a:ext cx="867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10" y="1624694"/>
                <a:ext cx="86709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633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61283" y="2126508"/>
                <a:ext cx="92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3" y="2126508"/>
                <a:ext cx="92730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21667" r="-53595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74043" y="212359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билинейна и непрерывна 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067179" y="2120678"/>
                <a:ext cx="915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179" y="2120678"/>
                <a:ext cx="91518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961262" y="20701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огнута по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6132415" y="2076976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15" y="2076976"/>
                <a:ext cx="36862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422230" y="2076976"/>
            <a:ext cx="152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выпукла по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7862010" y="2061123"/>
                <a:ext cx="374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010" y="2061123"/>
                <a:ext cx="37439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1311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71257" y="2529258"/>
            <a:ext cx="199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Т (*) функция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2130570" y="2500295"/>
                <a:ext cx="92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570" y="2500295"/>
                <a:ext cx="927305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19672" r="-53947" b="-18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068868" y="2529258"/>
            <a:ext cx="291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 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5698867" y="2500144"/>
                <a:ext cx="867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67" y="2500144"/>
                <a:ext cx="86709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5634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437046" y="3323697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Решение в смешанных стратегиях непрерывной игры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23215" y="4650409"/>
            <a:ext cx="3851920" cy="732407"/>
          </a:xfrm>
          <a:prstGeom prst="rect">
            <a:avLst/>
          </a:prstGeom>
          <a:noFill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5440959"/>
            <a:ext cx="4860032" cy="701716"/>
          </a:xfrm>
          <a:prstGeom prst="rect">
            <a:avLst/>
          </a:prstGeom>
          <a:noFill/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886" y="6049706"/>
            <a:ext cx="2664296" cy="675455"/>
          </a:xfrm>
          <a:prstGeom prst="rect">
            <a:avLst/>
          </a:prstGeom>
          <a:noFill/>
        </p:spPr>
      </p:pic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6687" y="6056279"/>
            <a:ext cx="2808312" cy="715325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161283" y="3865562"/>
            <a:ext cx="5020823" cy="37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игру на прямоугольнике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3870150" y="3867472"/>
                <a:ext cx="2387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u-RU" i="0">
                            <a:latin typeface="Cambria Math" panose="02040503050406030204" pitchFamily="18" charset="0"/>
                          </a:rPr>
                          <m:t>×[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50" y="3867472"/>
                <a:ext cx="2387256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26230" r="-16368" b="-1885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61283" y="4321447"/>
            <a:ext cx="287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заданных стратегиях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2843808" y="4282956"/>
                <a:ext cx="616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82956"/>
                <a:ext cx="616194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434296" y="427095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функциях распределения на отрезках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7362536" y="4281077"/>
                <a:ext cx="636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536" y="4281077"/>
                <a:ext cx="63677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62726" y="4759467"/>
            <a:ext cx="4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жидаемый выигрыш 1 игрока: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555897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теореме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Фубини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он равен повторному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81" y="6173815"/>
            <a:ext cx="64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4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738</Words>
  <Application>Microsoft Office PowerPoint</Application>
  <PresentationFormat>Экран (4:3)</PresentationFormat>
  <Paragraphs>189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Тема Office</vt:lpstr>
      <vt:lpstr>Презентация PowerPoint</vt:lpstr>
      <vt:lpstr>Антагонистические 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Антагонистические  игры</dc:title>
  <dc:creator>Елена</dc:creator>
  <cp:lastModifiedBy>Учетная запись Майкрософт</cp:lastModifiedBy>
  <cp:revision>82</cp:revision>
  <dcterms:created xsi:type="dcterms:W3CDTF">2020-02-05T07:52:55Z</dcterms:created>
  <dcterms:modified xsi:type="dcterms:W3CDTF">2025-02-25T17:37:49Z</dcterms:modified>
</cp:coreProperties>
</file>