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9" r:id="rId6"/>
    <p:sldId id="266" r:id="rId7"/>
    <p:sldId id="260" r:id="rId8"/>
    <p:sldId id="262" r:id="rId9"/>
    <p:sldId id="263" r:id="rId10"/>
    <p:sldId id="267" r:id="rId11"/>
    <p:sldId id="264" r:id="rId12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7754096" val="982" revOS="4"/>
      <pr:smFileRevision xmlns:pr="smNativeData" dt="1677754096" val="0"/>
      <pr:guideOptions xmlns:pr="smNativeData" dt="1677754096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77" d="100"/>
          <a:sy n="77" d="100"/>
        </p:scale>
        <p:origin x="2156" y="211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2" d="100"/>
        <a:sy n="22" d="100"/>
      </p:scale>
      <p:origin x="0" y="0"/>
    </p:cViewPr>
  </p:sorterViewPr>
  <p:notesViewPr>
    <p:cSldViewPr>
      <p:cViewPr>
        <p:scale>
          <a:sx n="77" d="100"/>
          <a:sy n="77" d="100"/>
        </p:scale>
        <p:origin x="2156" y="21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ru-ru"/>
            </a:lvl1pPr>
            <a:lvl2pPr marL="457200" indent="0" algn="ctr">
              <a:buNone/>
              <a:defRPr lang="ru-ru"/>
            </a:lvl2pPr>
            <a:lvl3pPr marL="914400" indent="0" algn="ctr">
              <a:buNone/>
              <a:defRPr lang="ru-ru"/>
            </a:lvl3pPr>
            <a:lvl4pPr marL="1371600" indent="0" algn="ctr">
              <a:buNone/>
              <a:defRPr lang="ru-ru"/>
            </a:lvl4pPr>
            <a:lvl5pPr marL="1828800" indent="0" algn="ctr">
              <a:buNone/>
              <a:defRPr lang="ru-ru"/>
            </a:lvl5pPr>
            <a:lvl6pPr marL="2286000" indent="0" algn="ctr">
              <a:buNone/>
              <a:defRPr lang="ru-ru"/>
            </a:lvl6pPr>
            <a:lvl7pPr marL="2743200" indent="0" algn="ctr">
              <a:buNone/>
              <a:defRPr lang="ru-ru"/>
            </a:lvl7pPr>
            <a:lvl8pPr marL="3200400" indent="0" algn="ctr">
              <a:buNone/>
              <a:defRPr lang="ru-ru"/>
            </a:lvl8pPr>
            <a:lvl9pPr marL="3657600" indent="0" algn="ctr">
              <a:buNone/>
              <a:defRPr lang="ru-ru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oAA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621B-55D2-EA94-9C07-A3C12C496AF6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XCO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yUb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6448-06D2-EA92-9C07-F0C72A496AA5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icT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i2JQ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07E3-ADD2-EAF1-9C07-5BA449496A0E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7BDC-92D2-EA8D-9C07-64D835496A3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MAi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C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DAw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6C20-6ED2-EA9A-9C07-98CF22496ACD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4000" b="1" cap="all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8H4AZ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  <a:lvl6pPr marL="2286000" indent="0">
              <a:buNone/>
              <a:defRPr lang="ru-ru" sz="1400"/>
            </a:lvl6pPr>
            <a:lvl7pPr marL="2743200" indent="0">
              <a:buNone/>
              <a:defRPr lang="ru-ru" sz="1400"/>
            </a:lvl7pPr>
            <a:lvl8pPr marL="3200400" indent="0">
              <a:buNone/>
              <a:defRPr lang="ru-ru" sz="1400"/>
            </a:lvl8pPr>
            <a:lvl9pPr marL="3657600" indent="0">
              <a:buNone/>
              <a:defRPr lang="ru-ru" sz="14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3142-0CD2-EAC7-9C07-FA927F496AAF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7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DLA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L/A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4C51-1FD2-EABA-9C07-E9EF02496ABC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8H4AZ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8H4AZ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Содержимое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8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9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hdG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0433-7DD2-EAF2-9C07-8BA74A496ADE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5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301D-53D2-EAC6-9C07-A5937E496AF0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3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4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6EFE-B0D2-EA98-9C07-46CD20496A1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QP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MBD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SeT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0C0D-43D2-EAFA-9C07-B5AF42496AE0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8H4AZBMAAAAlAAAAZAAAAA0A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1sLn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 noProof="1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  <a:endParaRPr noProof="1"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AAAAAIAfAAA="/>
              </a:ext>
            </a:extLst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AAAAAIAfAAA="/>
              </a:ext>
            </a:extLst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OfT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AAAAAIAfAAA="/>
              </a:ext>
            </a:extLst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pPr>
              <a:defRPr lang="ru-ru"/>
            </a:pPr>
            <a:fld id="{3FBF5579-37D2-EAA3-9C07-C1F61B496A94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vx8AAP8f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vx8AAP8f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EAAAACYAAAAIAAAAv58AAP//wQE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EAAAACYAAAAIAAAAv58AAP//wQE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8H4A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EAAAACYAAAAIAAAAv58AAP//wQE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FBF45D2-9CD2-EAB3-9C07-6AE60B496A3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lang="ru-ru" sz="32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lang="ru-ru" sz="2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3" Type="http://schemas.openxmlformats.org/officeDocument/2006/relationships/oleObject" Target="../embeddings/oleObject3.bin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8"/>
          <p:cNvSpPr>
            <a:extLst>
              <a:ext uri="smNativeData">
                <pr:smNativeData xmlns:pr="smNativeData" val="SMDATA_13_8H4AZBMAAAAlAAAAZQAAAA0AAAAAkAAAAEgAAACQAAAASAAAAAAAAAABAAAAAAAAAAEAAABQAAAAhbacS3FV1T8AAAAAAAAAAAAAAAAAAOA/AAAAAAAA4D8AAAAAAADgPwAAAAAAAOA/AAAAAAAA4D8AAAAAAADgPwAAAAAAAOA/AAAAAAAA4D8CAAAAjAAAAAEAAAAAAAAA//8AAP///wgAAAAAAAAAAAAAAAAAAAAAAAAAAAAAAAAAAAAAZAAAAAEAAABAAAAAAAAAAAAAAAAAAAAAAAAAAAAAAAAAAAAAAAAAAAAAAAAAAAAAAAAAAAAAAAAAAAAAAAAAAAAAAAAAAAAAAAAAAAAAAAAAAAAAAAAAAAAAAAAAAAAAFAAAADwAAAABAAAAAAAAAP//A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S7AAMAAAAEAAAAAAAAAAAAAAAAAAAAAAAAAAeAAAAaAAAAAAAAAAAAAAAAAAAAAAAAAAAAAAAECcAABAnAAAAAAAAAAAAAAAAAAAAAAAAAAAAAAAAAAAAAAAAAAAAABQAAAAAAAAAwMD/AAAAAABkAAAAMgAAAAAAAABkAAAAAAAAAH9/fwAKAAAAHwAAAFQAAAD//wAA////AQAAAAAAAAAAAAAAAAAAAAAAAAAAAAAAAAAAAAAAAAAA//8AAH9/fwCAgIADzMzMAMDA/wB/f38AAAAAAAAAAAAAAAAAAAAAAAAAAAAhAAAAGAAAABQAAABRAQAAeiQAAF83AAAwKgAAEAAAACYAAAAIAAAA//////////8="/>
              </a:ext>
            </a:extLst>
          </p:cNvSpPr>
          <p:nvPr/>
        </p:nvSpPr>
        <p:spPr>
          <a:xfrm>
            <a:off x="213995" y="5929630"/>
            <a:ext cx="8787130" cy="92837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flat" cmpd="sng" algn="ctr">
            <a:solidFill>
              <a:srgbClr val="FFFF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3" name="Прямоугольник 7"/>
          <p:cNvSpPr>
            <a:extLst>
              <a:ext uri="smNativeData">
                <pr:smNativeData xmlns:pr="smNativeData" val="SMDATA_13_8H4AZBMAAAAlAAAAZAAAAA0A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IumqAAo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gAAAAMAAAAEAAAAAAAAAAAAAAAAAAAAAAAAAAeAAAAaAAAAAAAAAAAAAAAAAAAAAAAAAAAAAAAECcAABAnAAAAAAAAAAAAAAAAAAAAAAAAAAAAAAAAAAAAAAAAAAAAABQAAAAAAAAAwMD/AAAAAABkAAAAMgAAAAAAAABkAAAAAAAAAH9/fwAKAAAAHwAAAFQAAAC74OMF////AQAAAAAAAAAAAAAAAAAAAAAAAAAAAAAAAAAAAAAAAAAAi6aoAH9/fwCAgIADzMzMAMDA/wB/f38AAAAAAAAAAAAAAAAAAAAAAAAAAAAhAAAAGAAAABQAAAABHQAABBIAAEA4AAC4IgAAEAAAACYAAAAIAAAA//////////8="/>
              </a:ext>
            </a:extLst>
          </p:cNvSpPr>
          <p:nvPr/>
        </p:nvSpPr>
        <p:spPr>
          <a:xfrm>
            <a:off x="4714875" y="2928620"/>
            <a:ext cx="4429125" cy="271526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4" name="Rectangle 2"/>
          <p:cNvSpPr>
            <a:spLocks noGrp="1" noChangeArrowheads="1"/>
            <a:extLst>
              <a:ext uri="smNativeData">
                <pr:smNativeData xmlns:pr="smNativeData" val="SMDATA_13_8H4AZBMAAAAlAAAAZAAAAA0AAAAAAAAAAEgAAAAA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/v//AAAAALAbAAAqEgAAEAAAACYAAAAIAAAADQAAAH8AAAA="/>
              </a:ext>
            </a:extLst>
          </p:cNvSpPr>
          <p:nvPr>
            <p:ph type="body" idx="1"/>
          </p:nvPr>
        </p:nvSpPr>
        <p:spPr>
          <a:xfrm>
            <a:off x="-180975" y="0"/>
            <a:ext cx="4681855" cy="2952750"/>
          </a:xfrm>
          <a:noFill/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 algn="just">
              <a:lnSpc>
                <a:spcPct val="80000"/>
              </a:lnSpc>
              <a:spcBef>
                <a:spcPts val="0"/>
              </a:spcBef>
              <a:buNone/>
              <a:defRPr lang="ru-ru"/>
            </a:pPr>
            <a:r>
              <a:rPr lang="ru-ru" sz="2400"/>
              <a:t>      "В Туле на остановке "9 Мая" женщину ударило током при входе в троллейбус. "Погода была сырая, под ногами лужи,- рассказывает она. - Я поставила ногу на подножку троллейбуса, взялась рукой за железный поручень, и тут же меня притянуло, словно магнитом, и затрясло. Вибрация от тока была ужасной, страшная боль пронзила все тело". Водитель выразил соболезнование: "Нечему удивляться, видите, какая мокрота". Высадил пассажиров и уехал себе восвояси ("Известия»)</a:t>
            </a:r>
            <a:endParaRPr lang="ru-ru" sz="2400"/>
          </a:p>
        </p:txBody>
      </p:sp>
      <p:pic>
        <p:nvPicPr>
          <p:cNvPr id="5" name="Picture 3" descr="троллейбус 2"/>
          <p:cNvPicPr>
            <a:picLocks noChangeAspect="1"/>
            <a:extLst>
              <a:ext uri="smNativeData">
                <pr:smNativeData xmlns:pr="smNativeData" val="SMDATA_15_8H4A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hwAAAAAAABAOAAA4x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96130" y="0"/>
            <a:ext cx="4547870" cy="30702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Box 4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IXg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HQAABBIAAEA4AABUIgAAECAAACYAAAAIAAAA//////////8="/>
              </a:ext>
            </a:extLst>
          </p:cNvSpPr>
          <p:nvPr/>
        </p:nvSpPr>
        <p:spPr>
          <a:xfrm>
            <a:off x="4714875" y="2928620"/>
            <a:ext cx="442912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/>
              <a:t>Троллейбус питается от двухпроводной сети постоянного тока напряжением </a:t>
            </a:r>
            <a:r>
              <a:rPr lang="ru-ru" sz="2400" b="1"/>
              <a:t>660 В </a:t>
            </a:r>
            <a:r>
              <a:rPr lang="ru-ru" sz="2400"/>
              <a:t> с изолированными полюсами. </a:t>
            </a:r>
            <a:endParaRPr lang="ru-ru" sz="2400" b="1"/>
          </a:p>
          <a:p>
            <a:pPr algn="ctr">
              <a:defRPr lang="ru-ru"/>
            </a:pPr>
            <a:r>
              <a:rPr lang="en-us" sz="2400"/>
              <a:t>R </a:t>
            </a:r>
            <a:r>
              <a:rPr lang="ru-ru" sz="2400"/>
              <a:t>изол полюса сети = 10 кОм   </a:t>
            </a:r>
            <a:r>
              <a:rPr lang="en-us" sz="2400"/>
              <a:t>R </a:t>
            </a:r>
            <a:r>
              <a:rPr lang="ru-ru" sz="2400"/>
              <a:t>колес  = 100 кОм </a:t>
            </a:r>
            <a:endParaRPr lang="ru-ru" sz="2400" b="1"/>
          </a:p>
        </p:txBody>
      </p:sp>
      <p:sp>
        <p:nvSpPr>
          <p:cNvPr id="7" name="Прямоугольник 5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AAAAAAeiQAAEA4AACWKQAAECAAACYAAAAIAAAA//////////8="/>
              </a:ext>
            </a:extLst>
          </p:cNvSpPr>
          <p:nvPr/>
        </p:nvSpPr>
        <p:spPr>
          <a:xfrm>
            <a:off x="0" y="5929630"/>
            <a:ext cx="9144000" cy="830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Определить   </a:t>
            </a:r>
            <a:r>
              <a:rPr lang="en-us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R min  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изоляции  троллейбуса , при котором может возникнуть угроза жизни для пассажиров   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  <a:extLst>
              <a:ext uri="smNativeData">
                <pr:smNativeData xmlns:pr="smNativeData" val="SMDATA_15_8H4AZB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5QEAAEEIAABAOAAAFSAAABAAAAAmAAAACAAAAP//////////"/>
              </a:ext>
            </a:extLst>
          </p:cNvGraphicFramePr>
          <p:nvPr/>
        </p:nvGraphicFramePr>
        <p:xfrm>
          <a:off x="307975" y="1341755"/>
          <a:ext cx="8836025" cy="3873500"/>
        </p:xfrm>
        <a:graphic>
          <a:graphicData uri="http://schemas.openxmlformats.org/presentationml/2006/ole">
            <p:oleObj spid="_x0000_s1026" name="CorelDRAW X4 Graphic" r:id="rId3" imgW="9715500" imgH="4238625" progId="CorelDRAW X4 Graphic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  <a:extLst>
              <a:ext uri="smNativeData">
                <pr:smNativeData xmlns:pr="smNativeData" val="SMDATA_15_8H4AZB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qgAAAAAAAABuJgAABykAABAAAAAmAAAACAAAAP//////////"/>
              </a:ext>
            </a:extLst>
          </p:cNvGraphicFramePr>
          <p:nvPr/>
        </p:nvGraphicFramePr>
        <p:xfrm>
          <a:off x="107950" y="0"/>
          <a:ext cx="6139180" cy="6669405"/>
        </p:xfrm>
        <a:graphic>
          <a:graphicData uri="http://schemas.openxmlformats.org/presentationml/2006/ole">
            <p:oleObj spid="_x0000_s1026" name="Unknown" r:id="rId3" imgW="6153150" imgH="9725025" progId="Unknown">
              <p:embed/>
            </p:oleObj>
          </a:graphicData>
        </a:graphic>
      </p:graphicFrame>
      <p:sp>
        <p:nvSpPr>
          <p:cNvPr id="3" name="Text Box 5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aKAAAfwMAAPwpAADBBQAAECAAACYAAAAIAAAA//////////8="/>
              </a:ext>
            </a:extLst>
          </p:cNvSpPr>
          <p:nvPr/>
        </p:nvSpPr>
        <p:spPr>
          <a:xfrm>
            <a:off x="6640830" y="568325"/>
            <a:ext cx="184150" cy="367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4" name="Text Box 6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Huc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eKgAAKwIAANI1AABtBAAAECAAACYAAAAIAAAA//////////8="/>
              </a:ext>
            </a:extLst>
          </p:cNvSpPr>
          <p:nvPr/>
        </p:nvSpPr>
        <p:spPr>
          <a:xfrm>
            <a:off x="6927850" y="352425"/>
            <a:ext cx="1821180" cy="367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5" name="Text Box 7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sHwAADwMAAIk1AABxCgAAECAAACYAAAAIAAAA//////////8="/>
              </a:ext>
            </a:extLst>
          </p:cNvSpPr>
          <p:nvPr/>
        </p:nvSpPr>
        <p:spPr>
          <a:xfrm>
            <a:off x="5148580" y="497205"/>
            <a:ext cx="355409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  <a:p>
            <a:pPr>
              <a:defRPr lang="ru-ru"/>
            </a:pPr>
            <a:r>
              <a:rPr lang="en-us"/>
              <a:t>Rk</a:t>
            </a:r>
            <a:r>
              <a:t> </a:t>
            </a:r>
            <a:r>
              <a:rPr lang="en-us"/>
              <a:t>&gt;&gt;</a:t>
            </a:r>
            <a:r>
              <a:t> </a:t>
            </a:r>
            <a:r>
              <a:rPr lang="en-us"/>
              <a:t>Rh - </a:t>
            </a:r>
            <a:r>
              <a:t> не учитываем</a:t>
            </a: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  <a:extLst>
              <a:ext uri="smNativeData">
                <pr:smNativeData xmlns:pr="smNativeData" val="SMDATA_15_8H4AZB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GwEAAJoBAABUIgAARyAAABAAAAAmAAAACAAAAP//////////"/>
              </a:ext>
            </a:extLst>
          </p:cNvGraphicFramePr>
          <p:nvPr/>
        </p:nvGraphicFramePr>
        <p:xfrm>
          <a:off x="179705" y="260350"/>
          <a:ext cx="5400675" cy="4986655"/>
        </p:xfrm>
        <a:graphic>
          <a:graphicData uri="http://schemas.openxmlformats.org/presentationml/2006/ole">
            <p:oleObj spid="_x0000_s1026" name="Unknown" r:id="rId3" imgW="9667875" imgH="8934450" progId="Unknown">
              <p:embed/>
            </p:oleObj>
          </a:graphicData>
        </a:graphic>
      </p:graphicFrame>
      <p:sp>
        <p:nvSpPr>
          <p:cNvPr id="3" name="Text Box 5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IwAAtwUAACY3AADRIwAAECAAACYAAAAIAAAA//////////8="/>
              </a:ext>
            </a:extLst>
          </p:cNvSpPr>
          <p:nvPr/>
        </p:nvSpPr>
        <p:spPr>
          <a:xfrm>
            <a:off x="5724525" y="929005"/>
            <a:ext cx="3240405" cy="4893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/>
              <a:t>если </a:t>
            </a:r>
            <a:r>
              <a:rPr lang="en-us" sz="2400"/>
              <a:t>       R</a:t>
            </a:r>
            <a:r>
              <a:rPr lang="ru-ru" sz="2400"/>
              <a:t>с+</a:t>
            </a:r>
            <a:r>
              <a:rPr lang="en-us" sz="2400"/>
              <a:t> = Rc-</a:t>
            </a:r>
            <a:endParaRPr lang="en-us" sz="2400"/>
          </a:p>
          <a:p>
            <a:pPr>
              <a:defRPr lang="ru-ru"/>
            </a:pPr>
            <a:r>
              <a:rPr lang="en-us" sz="2400"/>
              <a:t>                Rt+ =  Rt-</a:t>
            </a:r>
            <a:endParaRPr lang="en-us" sz="2400"/>
          </a:p>
          <a:p>
            <a:pPr>
              <a:defRPr lang="ru-ru"/>
            </a:pPr>
            <a:endParaRPr lang="en-us" sz="2400"/>
          </a:p>
          <a:p>
            <a:pPr>
              <a:defRPr lang="ru-ru"/>
            </a:pPr>
            <a:r>
              <a:rPr lang="en-us" sz="2400"/>
              <a:t>   Ih1 = -Ih2    </a:t>
            </a:r>
            <a:r>
              <a:rPr lang="en-us" sz="2400">
                <a:latin typeface="Symbol" pitchFamily="1" charset="2"/>
                <a:ea typeface="Arial" pitchFamily="2" charset="-52"/>
                <a:cs typeface="Arial" pitchFamily="2" charset="-52"/>
              </a:rPr>
              <a:t></a:t>
            </a:r>
            <a:r>
              <a:rPr lang="en-us" sz="2400"/>
              <a:t>   Ih=0</a:t>
            </a:r>
            <a:endParaRPr lang="en-us" sz="2400"/>
          </a:p>
          <a:p>
            <a:pPr>
              <a:defRPr lang="ru-ru"/>
            </a:pPr>
            <a:endParaRPr lang="en-us" sz="2400"/>
          </a:p>
          <a:p>
            <a:pPr>
              <a:defRPr lang="ru-ru"/>
            </a:pPr>
            <a:endParaRPr lang="en-us" sz="2400"/>
          </a:p>
          <a:p>
            <a:pPr>
              <a:defRPr lang="ru-ru"/>
            </a:pPr>
            <a:endParaRPr lang="en-us" sz="2400"/>
          </a:p>
          <a:p>
            <a:pPr>
              <a:defRPr lang="ru-ru"/>
            </a:pPr>
            <a:r>
              <a:rPr lang="ru-ru" sz="2400"/>
              <a:t>наихудший случай – </a:t>
            </a:r>
            <a:endParaRPr lang="ru-ru" sz="2400"/>
          </a:p>
          <a:p>
            <a:pPr>
              <a:defRPr lang="ru-ru"/>
            </a:pPr>
            <a:r>
              <a:rPr lang="ru-ru" sz="2400"/>
              <a:t> однополюсное снижение </a:t>
            </a:r>
            <a:r>
              <a:rPr lang="en-us" sz="2400"/>
              <a:t>   Rt</a:t>
            </a:r>
            <a:endParaRPr lang="ru-ru" sz="2400"/>
          </a:p>
          <a:p>
            <a:pPr>
              <a:defRPr lang="ru-ru"/>
            </a:pPr>
            <a:endParaRPr lang="ru-ru" sz="2400"/>
          </a:p>
          <a:p>
            <a:pPr>
              <a:defRPr lang="ru-ru"/>
            </a:pPr>
            <a:r>
              <a:rPr lang="en-us" sz="2400"/>
              <a:t>   </a:t>
            </a:r>
            <a:r>
              <a:rPr lang="ru-ru" sz="2400"/>
              <a:t>пусть</a:t>
            </a:r>
            <a:r>
              <a:rPr lang="en-us" sz="2400"/>
              <a:t> Rt-</a:t>
            </a:r>
            <a:r>
              <a:rPr lang="ru-ru" sz="2400"/>
              <a:t> </a:t>
            </a:r>
            <a:r>
              <a:rPr lang="ru-ru" sz="2400">
                <a:latin typeface="Symbol" pitchFamily="1" charset="2"/>
                <a:ea typeface="Arial" pitchFamily="2" charset="-52"/>
                <a:cs typeface="Arial" pitchFamily="2" charset="-52"/>
              </a:rPr>
              <a:t></a:t>
            </a:r>
            <a:r>
              <a:rPr lang="ru-ru" sz="2400"/>
              <a:t>  ∞</a:t>
            </a:r>
            <a:r>
              <a:rPr lang="en-us" sz="2400"/>
              <a:t> </a:t>
            </a:r>
            <a:endParaRPr lang="ru-ru" sz="2400"/>
          </a:p>
          <a:p>
            <a:pPr>
              <a:defRPr lang="ru-ru"/>
            </a:pPr>
            <a:endParaRPr lang="ru-ru" sz="2400"/>
          </a:p>
        </p:txBody>
      </p:sp>
      <p:sp>
        <p:nvSpPr>
          <p:cNvPr id="4" name="AutoShape 6"/>
          <p:cNvSpPr>
            <a:extLst>
              <a:ext uri="smNativeData">
                <pr:smNativeData xmlns:pr="smNativeData" val="SMDATA_13_8H4AZBMAAAAlAAAAggAAAA0AAAAAkAAAAEgAAACQAAAASAAAAAAAAAABAAAAAAAAAAEAAABQAAAAq6qqqqqq6j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QAAlgUAAKIrAAB2CgAAECAAACYAAAAIAAAA//////////8="/>
              </a:ext>
            </a:extLst>
          </p:cNvSpPr>
          <p:nvPr/>
        </p:nvSpPr>
        <p:spPr>
          <a:xfrm>
            <a:off x="6804025" y="908050"/>
            <a:ext cx="288925" cy="792480"/>
          </a:xfrm>
          <a:prstGeom prst="leftBrace">
            <a:avLst>
              <a:gd name="adj1" fmla="val 416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  <a:extLst>
              <a:ext uri="smNativeData">
                <pr:smNativeData xmlns:pr="smNativeData" val="SMDATA_15_8H4AZB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iwEAACoBAADpGQAATxUAABAAAAAmAAAACAAAAP//////////"/>
              </a:ext>
            </a:extLst>
          </p:cNvGraphicFramePr>
          <p:nvPr/>
        </p:nvGraphicFramePr>
        <p:xfrm>
          <a:off x="250825" y="189230"/>
          <a:ext cx="3961130" cy="3274695"/>
        </p:xfrm>
        <a:graphic>
          <a:graphicData uri="http://schemas.openxmlformats.org/presentationml/2006/ole">
            <p:oleObj spid="_x0000_s1026" name="Unknown" r:id="rId3" imgW="9324975" imgH="7991475" progId="Unknown">
              <p:embed/>
            </p:oleObj>
          </a:graphicData>
        </a:graphic>
      </p:graphicFrame>
      <p:sp>
        <p:nvSpPr>
          <p:cNvPr id="3" name="Rectangle 6"/>
          <p:cNvSpPr>
            <a:extLst>
              <a:ext uri="smNativeData">
                <pr:smNativeData xmlns:pr="smNativeData" val="SMDATA_13_8H4AZBMAAAAlAAAAZAAAAE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5RMAAEA4AADlEwAAECAAACYAAAAIAAAA//////////8="/>
              </a:ext>
            </a:extLst>
          </p:cNvSpPr>
          <p:nvPr/>
        </p:nvSpPr>
        <p:spPr>
          <a:xfrm>
            <a:off x="0" y="32340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4" name="Object 5"/>
          <p:cNvGraphicFramePr>
            <a:graphicFrameLocks noChangeAspect="1"/>
            <a:extLst>
              <a:ext uri="smNativeData">
                <pr:smNativeData xmlns:pr="smNativeData" val="SMDATA_15_8H4AZB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YB0AALUEAAB7MgAAZwoAABAAAAAmAAAACAAAAP//////////"/>
              </a:ext>
            </a:extLst>
          </p:cNvGraphicFramePr>
          <p:nvPr/>
        </p:nvGraphicFramePr>
        <p:xfrm>
          <a:off x="4775200" y="765175"/>
          <a:ext cx="3430905" cy="925830"/>
        </p:xfrm>
        <a:graphic>
          <a:graphicData uri="http://schemas.openxmlformats.org/presentationml/2006/ole">
            <p:oleObj spid="_x0000_s1028" name="Microsoft Equation 3.0" r:id="rId4" imgW="19164300" imgH="4962525" progId="Microsoft Equation 3.0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  <a:extLst>
              <a:ext uri="smNativeData">
                <pr:smNativeData xmlns:pr="smNativeData" val="SMDATA_15_8H4AZB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tRMAAOUOAACXNgAA1hoAABAAAAAmAAAACAAAAP//////////"/>
              </a:ext>
            </a:extLst>
          </p:cNvGraphicFramePr>
          <p:nvPr/>
        </p:nvGraphicFramePr>
        <p:xfrm>
          <a:off x="3203575" y="2421255"/>
          <a:ext cx="5670550" cy="1941195"/>
        </p:xfrm>
        <a:graphic>
          <a:graphicData uri="http://schemas.openxmlformats.org/presentationml/2006/ole">
            <p:oleObj spid="_x0000_s1029" name="Microsoft Equation 3.0" r:id="rId5" imgW="16983075" imgH="5600700" progId="Microsoft Equation 3.0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  <a:extLst>
              <a:ext uri="smNativeData">
                <pr:smNativeData xmlns:pr="smNativeData" val="SMDATA_15_8H4AZB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4BAAAPQdAAAgLgAAiSYAABAAAAAmAAAACAAAAP//////////"/>
              </a:ext>
            </a:extLst>
          </p:cNvGraphicFramePr>
          <p:nvPr/>
        </p:nvGraphicFramePr>
        <p:xfrm>
          <a:off x="2743200" y="4869180"/>
          <a:ext cx="4754880" cy="1395095"/>
        </p:xfrm>
        <a:graphic>
          <a:graphicData uri="http://schemas.openxmlformats.org/presentationml/2006/ole">
            <p:oleObj spid="_x0000_s1030" name="Microsoft Equation 3.0" r:id="rId6" imgW="18354675" imgH="5181600" progId="Microsoft Equation 3.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  <a:extLst>
              <a:ext uri="smNativeData">
                <pr:smNativeData xmlns:pr="smNativeData" val="SMDATA_15_8H4AZB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iwEAACoBAADpGQAATxUAABAAAAAmAAAACAAAAP//////////"/>
              </a:ext>
            </a:extLst>
          </p:cNvGraphicFramePr>
          <p:nvPr/>
        </p:nvGraphicFramePr>
        <p:xfrm>
          <a:off x="250825" y="189230"/>
          <a:ext cx="3961130" cy="3274695"/>
        </p:xfrm>
        <a:graphic>
          <a:graphicData uri="http://schemas.openxmlformats.org/presentationml/2006/ole">
            <p:oleObj spid="_x0000_s1026" name="Unknown" r:id="rId3" imgW="9324975" imgH="7991475" progId="Unknown">
              <p:embed/>
            </p:oleObj>
          </a:graphicData>
        </a:graphic>
      </p:graphicFrame>
      <p:sp>
        <p:nvSpPr>
          <p:cNvPr id="3" name="Прямоугольник 3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iHQAAwgEAAEA4AABqCwAAECAAACYAAAAIAAAA//////////8="/>
              </a:ext>
            </a:extLst>
          </p:cNvSpPr>
          <p:nvPr/>
        </p:nvSpPr>
        <p:spPr>
          <a:xfrm>
            <a:off x="4857750" y="285750"/>
            <a:ext cx="4286250" cy="1569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ru-ru"/>
            </a:pP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ПНТ    </a:t>
            </a:r>
            <a:r>
              <a:rPr lang="ru-ru" sz="2400" b="1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40  </a:t>
            </a:r>
            <a:r>
              <a:rPr lang="ru-ru" sz="2400">
                <a:latin typeface="Times New Roman" pitchFamily="1" charset="-52"/>
                <a:ea typeface="Arial" pitchFamily="2" charset="-52"/>
                <a:cs typeface="Times New Roman" pitchFamily="1" charset="-52"/>
              </a:rPr>
              <a:t> –80 мА</a:t>
            </a:r>
            <a:endParaRPr lang="ru-ru" sz="2400">
              <a:latin typeface="Times New Roman" pitchFamily="1" charset="-52"/>
              <a:ea typeface="Arial" pitchFamily="2" charset="-52"/>
              <a:cs typeface="Times New Roman" pitchFamily="1" charset="-52"/>
            </a:endParaRPr>
          </a:p>
          <a:p>
            <a:pPr algn="just">
              <a:defRPr lang="ru-ru"/>
            </a:pPr>
            <a:endParaRPr lang="ru-ru" sz="2400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algn="just">
              <a:defRPr lang="ru-ru"/>
            </a:pPr>
            <a:r>
              <a:rPr lang="en-us" sz="2400">
                <a:latin typeface="Times New Roman" pitchFamily="1" charset="-52"/>
                <a:ea typeface="Arial" pitchFamily="2" charset="-52"/>
                <a:cs typeface="Arial" pitchFamily="2" charset="-52"/>
              </a:rPr>
              <a:t>Rh</a:t>
            </a:r>
            <a:r>
              <a:rPr lang="ru-ru" sz="2400">
                <a:latin typeface="Times New Roman" pitchFamily="1" charset="-52"/>
                <a:ea typeface="Arial" pitchFamily="2" charset="-52"/>
                <a:cs typeface="Arial" pitchFamily="2" charset="-52"/>
              </a:rPr>
              <a:t> = 1</a:t>
            </a:r>
            <a:r>
              <a:rPr lang="en-us" sz="2400">
                <a:latin typeface="Times New Roman" pitchFamily="1" charset="-52"/>
                <a:ea typeface="Arial" pitchFamily="2" charset="-52"/>
                <a:cs typeface="Arial" pitchFamily="2" charset="-52"/>
              </a:rPr>
              <a:t> </a:t>
            </a:r>
            <a:r>
              <a:rPr lang="ru-ru" sz="2400">
                <a:latin typeface="Times New Roman" pitchFamily="1" charset="-52"/>
                <a:ea typeface="Arial" pitchFamily="2" charset="-52"/>
                <a:cs typeface="Arial" pitchFamily="2" charset="-52"/>
              </a:rPr>
              <a:t>кОм</a:t>
            </a:r>
            <a:endParaRPr lang="ru-ru" sz="2400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algn="just">
              <a:defRPr lang="ru-ru"/>
            </a:pPr>
            <a:endParaRPr lang="ru-ru" sz="2400">
              <a:latin typeface="Times New Roman" pitchFamily="1" charset="-52"/>
              <a:ea typeface="Arial" pitchFamily="2" charset="-52"/>
              <a:cs typeface="Arial" pitchFamily="2" charset="-52"/>
            </a:endParaRPr>
          </a:p>
        </p:txBody>
      </p:sp>
      <p:sp>
        <p:nvSpPr>
          <p:cNvPr id="4" name="Прямоугольник 4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CBJgAAJwYAAKMnAAAhCgAAECAAACYAAAAIAAAA//////////8="/>
              </a:ext>
            </a:extLst>
          </p:cNvSpPr>
          <p:nvPr/>
        </p:nvSpPr>
        <p:spPr>
          <a:xfrm>
            <a:off x="6259195" y="1000125"/>
            <a:ext cx="18415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just">
              <a:defRPr lang="ru-ru"/>
            </a:pPr>
            <a:endParaRPr lang="ru-ru">
              <a:latin typeface="Times New Roman" pitchFamily="1" charset="-52"/>
              <a:ea typeface="Arial" pitchFamily="2" charset="-52"/>
              <a:cs typeface="Arial" pitchFamily="2" charset="-52"/>
            </a:endParaRPr>
          </a:p>
          <a:p>
            <a:pPr algn="just">
              <a:defRPr lang="ru-ru"/>
            </a:pPr>
            <a:endParaRPr lang="ru-ru">
              <a:latin typeface="Times New Roman" pitchFamily="1" charset="-52"/>
              <a:ea typeface="Arial" pitchFamily="2" charset="-52"/>
              <a:cs typeface="Arial" pitchFamily="2" charset="-52"/>
            </a:endParaRPr>
          </a:p>
        </p:txBody>
      </p:sp>
      <p:sp>
        <p:nvSpPr>
          <p:cNvPr id="5" name="TextBox 5"/>
          <p:cNvSpPr>
            <a:extLst>
              <a:ext uri="smNativeData">
                <pr:smNativeData xmlns:pr="smNativeData" val="SMDATA_13_8H4A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H9/fwCAgIADzMzMAMDA/wB/f38AAAAAAAAAAAAAAAAAAAAAAAAAAAAhAAAAGAAAABQAAACFIAAAQhAAALw0AAAaEwAAECAAACYAAAAIAAAA//////////8="/>
              </a:ext>
            </a:extLst>
          </p:cNvSpPr>
          <p:nvPr/>
        </p:nvSpPr>
        <p:spPr>
          <a:xfrm>
            <a:off x="5286375" y="2642870"/>
            <a:ext cx="3286125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400">
                <a:latin typeface="Symbol" pitchFamily="1" charset="2"/>
                <a:ea typeface="Arial" pitchFamily="2" charset="-52"/>
                <a:cs typeface="Arial" pitchFamily="2" charset="-52"/>
              </a:rPr>
              <a:t></a:t>
            </a:r>
            <a:r>
              <a:rPr lang="ru-ru" sz="2400"/>
              <a:t>  </a:t>
            </a:r>
            <a:r>
              <a:rPr lang="en-us" sz="2400"/>
              <a:t>Rc+  &gt;&gt; Rh +Rt+   </a:t>
            </a:r>
            <a:endParaRPr lang="ru-ru" sz="2400"/>
          </a:p>
        </p:txBody>
      </p:sp>
      <p:graphicFrame>
        <p:nvGraphicFramePr>
          <p:cNvPr id="6" name="Object 4"/>
          <p:cNvGraphicFramePr>
            <a:graphicFrameLocks noChangeAspect="1"/>
            <a:extLst>
              <a:ext uri="smNativeData">
                <pr:smNativeData xmlns:pr="smNativeData" val="SMDATA_15_8H4AZB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4h8AADcUAABAOAAAXCgAABAAAAAmAAAACAAAAP//////////"/>
              </a:ext>
            </a:extLst>
          </p:cNvGraphicFramePr>
          <p:nvPr/>
        </p:nvGraphicFramePr>
        <p:xfrm>
          <a:off x="5182870" y="3286125"/>
          <a:ext cx="3961130" cy="3274695"/>
        </p:xfrm>
        <a:graphic>
          <a:graphicData uri="http://schemas.openxmlformats.org/presentationml/2006/ole">
            <p:oleObj spid="_x0000_s1030" name="CorelDRAW X4 Graphic" r:id="rId4" imgW="9210675" imgH="7991475" progId="CorelDRAW X4 Graphic">
              <p:embed/>
            </p:oleObj>
          </a:graphicData>
        </a:graphic>
      </p:graphicFrame>
      <p:graphicFrame>
        <p:nvGraphicFramePr>
          <p:cNvPr id="7" name="Объект 7"/>
          <p:cNvGraphicFramePr>
            <a:graphicFrameLocks noChangeAspect="1"/>
            <a:extLst>
              <a:ext uri="smNativeData">
                <pr:smNativeData xmlns:pr="smNativeData" val="SMDATA_15_8H4AZB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PwYAALAbAADiHQAA5igAABAAAAAmAAAACAAAAP//////////"/>
              </a:ext>
            </a:extLst>
          </p:cNvGraphicFramePr>
          <p:nvPr/>
        </p:nvGraphicFramePr>
        <p:xfrm>
          <a:off x="1015365" y="4500880"/>
          <a:ext cx="3842385" cy="2147570"/>
        </p:xfrm>
        <a:graphic>
          <a:graphicData uri="http://schemas.openxmlformats.org/presentationml/2006/ole">
            <p:oleObj spid="_x0000_s1031" name="MathType 5.0 Equation" r:id="rId5" imgW="14001750" imgH="6791325" progId="MathType 5.0 Equatio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367030" y="1268730"/>
          <a:ext cx="7229475" cy="1826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6050"/>
                <a:gridCol w="3122295"/>
                <a:gridCol w="1247775"/>
                <a:gridCol w="1443355"/>
              </a:tblGrid>
              <a:tr h="433705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/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/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000">
                          <a:latin typeface="Times New Roman" pitchFamily="1" charset="-52"/>
                          <a:ea typeface="Arial" pitchFamily="2" charset="-52"/>
                          <a:cs typeface="Arial" pitchFamily="2" charset="-52"/>
                        </a:rPr>
                        <a:t>Rh  </a:t>
                      </a: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Arial" pitchFamily="2" charset="-52"/>
                        </a:rPr>
                        <a:t>кОм</a:t>
                      </a: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en-us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R</a:t>
                      </a: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зам  кОм</a:t>
                      </a: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7754096" type="min" val="433705"/>
                  </a:ext>
                </a:extLst>
              </a:tr>
              <a:tr h="503555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/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ПНТ    </a:t>
                      </a:r>
                      <a:r>
                        <a:rPr lang="ru-ru" sz="2000" b="1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40  </a:t>
                      </a: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–80 мА</a:t>
                      </a: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Arial" pitchFamily="2" charset="-52"/>
                        </a:rPr>
                        <a:t>      1</a:t>
                      </a: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Arial" pitchFamily="2" charset="-52"/>
                          <a:cs typeface="Times New Roman" pitchFamily="1" charset="-52"/>
                        </a:rPr>
                        <a:t>  3,75</a:t>
                      </a: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7754096" type="min" val="503555"/>
                  </a:ext>
                </a:extLst>
              </a:tr>
              <a:tr h="869950"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/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000">
                        <a:latin typeface="Times New Roman" pitchFamily="1" charset="-52"/>
                        <a:ea typeface="Arial" pitchFamily="2" charset="-52"/>
                        <a:cs typeface="Arial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7754096" type="min" val="8699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Трусов</dc:creator>
  <cp:keywords/>
  <dc:description/>
  <cp:lastModifiedBy>Преподаватель</cp:lastModifiedBy>
  <cp:revision>0</cp:revision>
  <dcterms:created xsi:type="dcterms:W3CDTF">2004-10-13T12:22:47Z</dcterms:created>
  <dcterms:modified xsi:type="dcterms:W3CDTF">2023-03-02T10:48:16Z</dcterms:modified>
</cp:coreProperties>
</file>