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439" r:id="rId7"/>
    <p:sldId id="436" r:id="rId8"/>
    <p:sldId id="437" r:id="rId9"/>
    <p:sldId id="438" r:id="rId10"/>
    <p:sldId id="273" r:id="rId11"/>
    <p:sldId id="412" r:id="rId12"/>
    <p:sldId id="413" r:id="rId13"/>
    <p:sldId id="414" r:id="rId14"/>
    <p:sldId id="442" r:id="rId15"/>
    <p:sldId id="444" r:id="rId16"/>
    <p:sldId id="440" r:id="rId17"/>
    <p:sldId id="441" r:id="rId18"/>
    <p:sldId id="432" r:id="rId19"/>
    <p:sldId id="415" r:id="rId20"/>
    <p:sldId id="433" r:id="rId21"/>
    <p:sldId id="431" r:id="rId22"/>
    <p:sldId id="332" r:id="rId23"/>
    <p:sldId id="434" r:id="rId24"/>
    <p:sldId id="340" r:id="rId25"/>
    <p:sldId id="445" r:id="rId26"/>
    <p:sldId id="338" r:id="rId27"/>
    <p:sldId id="428" r:id="rId28"/>
    <p:sldId id="429" r:id="rId29"/>
    <p:sldId id="430" r:id="rId30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6372982" val="982" revOS="4"/>
      <pr:smFileRevision xmlns:pr="smNativeData" dt="1636372982" val="0"/>
      <pr:guideOptions xmlns:pr="smNativeData" dt="1636372982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59" d="100"/>
          <a:sy n="59" d="100"/>
        </p:scale>
        <p:origin x="2321" y="16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21312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59" d="100"/>
          <a:sy n="59" d="100"/>
        </p:scale>
        <p:origin x="2321" y="162"/>
      </p:cViewPr>
      <p:guideLst x="0" y="0">
        <p:guide orient="horz" pos="2880"/>
        <p:guide pos="2160"/>
      </p:guideLst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8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EAAAACYAAAAIAAAAv58AAP//wQE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EAAAACYAAAAIAAAAv58AAP//wQE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9hGJYRMAAAAlAAAAZA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8AAP//wQE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uBoAAJAkAAAINAAAEAAAACYAAAAIAAAAvx8AAP//wQE="/>
              </a:ext>
            </a:extLst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EAAAACYAAAAIAAAAv58AAP//wQE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Rectangle 7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v58AAP//wQE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B77F4A9C-D25A-2ABC-14C7-24E90489E271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val="SMDATA_13_9hGJYR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IAf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uBoAAJAkAAAINAAAEAAAACYAAAAIAAAAAQAAAP8fAAA="/>
              </a:ext>
            </a:extLst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H8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noFill/>
        </p:spPr>
        <p:txBody>
          <a:bodyPr/>
          <a:lstStyle/>
          <a:p>
            <a:pPr>
              <a:defRPr lang="ru-ru"/>
            </a:pPr>
            <a:fld id="{B77F5AB2-FC5A-2AAC-14C7-0AF91489E25F}" type="slidenum">
              <a:rPr lang="ru-ru">
                <a:solidFill>
                  <a:srgbClr val="000000"/>
                </a:solidFill>
              </a:r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val="SMDATA_13_9hGJYR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IAf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uBoAAJAkAAAINAAAEAAAACYAAAAIAAAAAQAAAP8fAAA="/>
              </a:ext>
            </a:extLst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H8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noFill/>
        </p:spPr>
        <p:txBody>
          <a:bodyPr/>
          <a:lstStyle/>
          <a:p>
            <a:pPr>
              <a:defRPr lang="ru-ru"/>
            </a:pPr>
            <a:fld id="{B77F57F0-BE5A-2AA1-14C7-48F41989E21D}" type="slidenum">
              <a:rPr lang="ru-ru">
                <a:solidFill>
                  <a:srgbClr val="000000"/>
                </a:solidFill>
              </a:rPr>
              <a:t>7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val="SMDATA_13_9hGJYR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IAf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BQAAuBoAAJAkAAAINAAAEAAAACYAAAAIAAAAAQAAAP8fAAA="/>
              </a:ext>
            </a:extLst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AQAAAH8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noFill/>
        </p:spPr>
        <p:txBody>
          <a:bodyPr/>
          <a:lstStyle/>
          <a:p>
            <a:pPr>
              <a:defRPr lang="ru-ru"/>
            </a:pPr>
            <a:fld id="{B77F0058-165A-2AF6-14C7-E0A34E89E2B5}" type="slidenum">
              <a:rPr lang="ru-ru">
                <a:solidFill>
                  <a:srgbClr val="000000"/>
                </a:solidFill>
              </a:rPr>
              <a:t>8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/>
            </a:lvl1pPr>
            <a:lvl2pPr marL="457200" indent="0" algn="ctr">
              <a:buNone/>
              <a:defRPr lang="ru-ru"/>
            </a:lvl2pPr>
            <a:lvl3pPr marL="914400" indent="0" algn="ctr">
              <a:buNone/>
              <a:defRPr lang="ru-ru"/>
            </a:lvl3pPr>
            <a:lvl4pPr marL="1371600" indent="0" algn="ctr">
              <a:buNone/>
              <a:defRPr lang="ru-ru"/>
            </a:lvl4pPr>
            <a:lvl5pPr marL="1828800" indent="0" algn="ctr">
              <a:buNone/>
              <a:defRPr lang="ru-ru"/>
            </a:lvl5pPr>
            <a:lvl6pPr marL="2286000" indent="0" algn="ctr">
              <a:buNone/>
              <a:defRPr lang="ru-ru"/>
            </a:lvl6pPr>
            <a:lvl7pPr marL="2743200" indent="0" algn="ctr">
              <a:buNone/>
              <a:defRPr lang="ru-ru"/>
            </a:lvl7pPr>
            <a:lvl8pPr marL="3200400" indent="0" algn="ctr">
              <a:buNone/>
              <a:defRPr lang="ru-ru"/>
            </a:lvl8pPr>
            <a:lvl9pPr marL="3657600" indent="0" algn="ctr">
              <a:buNone/>
              <a:defRPr lang="ru-ru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53C7-895A-2AA5-14C7-7FF01D89E22A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01B8-F65A-2AF7-14C7-00A24F89E255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6776-385A-2A91-14C7-CEC42989E29B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298E-C05A-2ADF-14C7-368A6789E263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иаграмма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gIAAAAAAAAA="/>
              </a:ext>
            </a:extLst>
          </p:cNvSpPr>
          <p:nvPr>
            <p:ph type="chart" idx="1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5083-CD5A-2AA6-14C7-3BF31E89E26E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1834-7A5A-2AEE-14C7-8CBB5689E2D9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  <a:lvl6pPr marL="2286000" indent="0">
              <a:buNone/>
              <a:defRPr lang="ru-ru" sz="1400"/>
            </a:lvl6pPr>
            <a:lvl7pPr marL="2743200" indent="0">
              <a:buNone/>
              <a:defRPr lang="ru-ru" sz="1400"/>
            </a:lvl7pPr>
            <a:lvl8pPr marL="3200400" indent="0">
              <a:buNone/>
              <a:defRPr lang="ru-ru" sz="1400"/>
            </a:lvl8pPr>
            <a:lvl9pPr marL="3657600" indent="0">
              <a:buNone/>
              <a:defRPr lang="ru-ru" sz="14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9n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5927-695A-2AAF-14C7-9FFA1789E2CA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0068-265A-2AF6-14C7-D0A34E89E285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5592-DC5A-2AA3-14C7-2AF61B89E27F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1993-DD5A-2AEF-14C7-2BBA5789E27E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4D42-0C5A-2ABB-14C7-FAEE0389E2AF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3313-5D5A-2AC5-14C7-AB907D89E2FE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9hGJYR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B77F3F31-7F5A-2AC9-14C7-899C7189E2DC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At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vx8AAP//wQE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vx8AAP//wQE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v58AAP//wQE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v58AAP//wQE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v58AAP//wQE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B77F5753-1D5A-2AA1-14C7-EBF41989E2B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5.bin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6.bin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7.bin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8.bin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9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3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KMCAABSOAAAnB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9155430" cy="3571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G4YAAAhOQAAES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1290"/>
            <a:ext cx="9286875" cy="30295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олилиния 4"/>
          <p:cNvSpPr>
            <a:extLst>
              <a:ext uri="smNativeData">
                <pr:smNativeData xmlns:pr="smNativeData" val="SMDATA_13_9hGJYRMAAAAlAAAACwAAAA0AAAAAhwAAAI8lAABuCwAATyk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Iumq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i6aoAH9/fwCAgIADzMzMAMDA/wB/f38AAAAAAAAAAAAAAAAAAAAAAAAAAAAhAAAAGAAAABQAAACHAAAAjyUAAG4LAABPKQAAEAAAACYAAAAIAAAA//////////8="/>
              </a:ext>
            </a:extLst>
          </p:cNvSpPr>
          <p:nvPr/>
        </p:nvSpPr>
        <p:spPr>
          <a:xfrm>
            <a:off x="85725" y="6105525"/>
            <a:ext cx="1772285" cy="609600"/>
          </a:xfrm>
          <a:custGeom>
            <a:avLst/>
            <a:gdLst/>
            <a:ahLst/>
            <a:cxnLst/>
            <a:rect l="0" t="0" r="1772285" b="609600"/>
            <a:pathLst>
              <a:path w="1772285" h="609600">
                <a:moveTo>
                  <a:pt x="1733491" y="190500"/>
                </a:moveTo>
                <a:cubicBezTo>
                  <a:pt x="1743015" y="187325"/>
                  <a:pt x="1759630" y="190715"/>
                  <a:pt x="1762065" y="180975"/>
                </a:cubicBezTo>
                <a:cubicBezTo>
                  <a:pt x="1772285" y="140093"/>
                  <a:pt x="1755425" y="106698"/>
                  <a:pt x="1723966" y="85725"/>
                </a:cubicBezTo>
                <a:cubicBezTo>
                  <a:pt x="1715612" y="80156"/>
                  <a:pt x="1705422" y="76646"/>
                  <a:pt x="1695392" y="76200"/>
                </a:cubicBezTo>
                <a:cubicBezTo>
                  <a:pt x="1562141" y="70278"/>
                  <a:pt x="1428701" y="69850"/>
                  <a:pt x="1295356" y="66675"/>
                </a:cubicBezTo>
                <a:cubicBezTo>
                  <a:pt x="1269957" y="63500"/>
                  <a:pt x="1244186" y="62513"/>
                  <a:pt x="1219158" y="57150"/>
                </a:cubicBezTo>
                <a:cubicBezTo>
                  <a:pt x="1199524" y="52943"/>
                  <a:pt x="1181060" y="44450"/>
                  <a:pt x="1162010" y="38100"/>
                </a:cubicBezTo>
                <a:cubicBezTo>
                  <a:pt x="1149592" y="33960"/>
                  <a:pt x="1136450" y="32337"/>
                  <a:pt x="1123911" y="28575"/>
                </a:cubicBezTo>
                <a:cubicBezTo>
                  <a:pt x="1104678" y="22805"/>
                  <a:pt x="1086835" y="10098"/>
                  <a:pt x="1066763" y="9525"/>
                </a:cubicBezTo>
                <a:lnTo>
                  <a:pt x="733400" y="0"/>
                </a:lnTo>
                <a:cubicBezTo>
                  <a:pt x="596879" y="3175"/>
                  <a:pt x="460141" y="1180"/>
                  <a:pt x="323839" y="9525"/>
                </a:cubicBezTo>
                <a:cubicBezTo>
                  <a:pt x="303796" y="10752"/>
                  <a:pt x="285740" y="22225"/>
                  <a:pt x="266690" y="28575"/>
                </a:cubicBezTo>
                <a:cubicBezTo>
                  <a:pt x="239416" y="37667"/>
                  <a:pt x="209466" y="34300"/>
                  <a:pt x="180968" y="38100"/>
                </a:cubicBezTo>
                <a:cubicBezTo>
                  <a:pt x="161826" y="40652"/>
                  <a:pt x="142870" y="44450"/>
                  <a:pt x="123820" y="47625"/>
                </a:cubicBezTo>
                <a:lnTo>
                  <a:pt x="66672" y="66675"/>
                </a:lnTo>
                <a:cubicBezTo>
                  <a:pt x="48344" y="72785"/>
                  <a:pt x="13879" y="109945"/>
                  <a:pt x="0" y="123825"/>
                </a:cubicBezTo>
                <a:cubicBezTo>
                  <a:pt x="3174" y="174625"/>
                  <a:pt x="1974" y="225889"/>
                  <a:pt x="9524" y="276225"/>
                </a:cubicBezTo>
                <a:cubicBezTo>
                  <a:pt x="11630" y="290267"/>
                  <a:pt x="26656" y="300256"/>
                  <a:pt x="28574" y="314325"/>
                </a:cubicBezTo>
                <a:cubicBezTo>
                  <a:pt x="36307" y="371038"/>
                  <a:pt x="27389" y="429548"/>
                  <a:pt x="38098" y="485775"/>
                </a:cubicBezTo>
                <a:cubicBezTo>
                  <a:pt x="44120" y="517391"/>
                  <a:pt x="84517" y="517123"/>
                  <a:pt x="104771" y="523875"/>
                </a:cubicBezTo>
                <a:cubicBezTo>
                  <a:pt x="148074" y="538310"/>
                  <a:pt x="144185" y="542418"/>
                  <a:pt x="180968" y="552450"/>
                </a:cubicBezTo>
                <a:cubicBezTo>
                  <a:pt x="206227" y="559339"/>
                  <a:pt x="232858" y="561776"/>
                  <a:pt x="257166" y="571500"/>
                </a:cubicBezTo>
                <a:cubicBezTo>
                  <a:pt x="273040" y="577850"/>
                  <a:pt x="288413" y="585637"/>
                  <a:pt x="304789" y="590550"/>
                </a:cubicBezTo>
                <a:cubicBezTo>
                  <a:pt x="320296" y="595202"/>
                  <a:pt x="336609" y="596563"/>
                  <a:pt x="352413" y="600075"/>
                </a:cubicBezTo>
                <a:cubicBezTo>
                  <a:pt x="365191" y="602915"/>
                  <a:pt x="377812" y="606425"/>
                  <a:pt x="390511" y="609600"/>
                </a:cubicBezTo>
                <a:lnTo>
                  <a:pt x="1323930" y="600075"/>
                </a:lnTo>
                <a:cubicBezTo>
                  <a:pt x="1333967" y="599876"/>
                  <a:pt x="1342764" y="592985"/>
                  <a:pt x="1352504" y="590550"/>
                </a:cubicBezTo>
                <a:cubicBezTo>
                  <a:pt x="1379128" y="583894"/>
                  <a:pt x="1431800" y="575746"/>
                  <a:pt x="1457275" y="571500"/>
                </a:cubicBezTo>
                <a:lnTo>
                  <a:pt x="1542997" y="542925"/>
                </a:lnTo>
                <a:lnTo>
                  <a:pt x="1571571" y="533400"/>
                </a:lnTo>
                <a:cubicBezTo>
                  <a:pt x="1581096" y="527050"/>
                  <a:pt x="1590207" y="520030"/>
                  <a:pt x="1600145" y="514350"/>
                </a:cubicBezTo>
                <a:cubicBezTo>
                  <a:pt x="1612473" y="507305"/>
                  <a:pt x="1627463" y="504541"/>
                  <a:pt x="1638244" y="495300"/>
                </a:cubicBezTo>
                <a:cubicBezTo>
                  <a:pt x="1650297" y="484969"/>
                  <a:pt x="1655593" y="468425"/>
                  <a:pt x="1666818" y="457200"/>
                </a:cubicBezTo>
                <a:cubicBezTo>
                  <a:pt x="1708589" y="415428"/>
                  <a:pt x="1684957" y="464190"/>
                  <a:pt x="1723966" y="409575"/>
                </a:cubicBezTo>
                <a:cubicBezTo>
                  <a:pt x="1738679" y="388977"/>
                  <a:pt x="1744767" y="366219"/>
                  <a:pt x="1752540" y="342900"/>
                </a:cubicBezTo>
                <a:lnTo>
                  <a:pt x="1733491" y="190500"/>
                </a:lnTo>
                <a:close/>
              </a:path>
            </a:pathLst>
          </a:custGeom>
          <a:noFill/>
          <a:ln w="25400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85725" tIns="6105525" rIns="1858010" bIns="6715125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</p:txBody>
      </p:sp>
      <p:sp>
        <p:nvSpPr>
          <p:cNvPr id="5" name="Полилиния 5"/>
          <p:cNvSpPr>
            <a:extLst>
              <a:ext uri="smNativeData">
                <pr:smNativeData xmlns:pr="smNativeData" val="SMDATA_13_9hGJYRMAAAAlAAAACwAAAA0AAAAALB8AAAwlAADaJQAA5yg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fc3wAe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illQEMAAAAEAAAAAAAAAAAAAAAAAAAAAAAAAAeAAAAaAAAAAAAAAAAAAAAAAAAAAAAAAAAAAAAECcAABAnAAAAAAAAAAAAAAAAAAAAAAAAAAAAAAAAAAAAAAAAAAAAABQAAAAAAAAAwMD/AAAAAABkAAAAMgAAAAAAAABkAAAAAAAAAH9/fwAKAAAAHwAAAFQAAAD///8A////AQAAAAAAAAAAAAAAAAAAAAAAAAAAAAAAAAAAAAAAAAAAt9zfAH9/fwCAgIADzMzMAMDA/wB/f38AAAAAAAAAAAAAAAAAAAAAAAAAAAAhAAAAGAAAABQAAAAsHwAADCUAANolAADnKAAAEAAAACYAAAAIAAAA//////////8="/>
              </a:ext>
            </a:extLst>
          </p:cNvSpPr>
          <p:nvPr/>
        </p:nvSpPr>
        <p:spPr>
          <a:xfrm>
            <a:off x="5067300" y="6022340"/>
            <a:ext cx="1085850" cy="626745"/>
          </a:xfrm>
          <a:custGeom>
            <a:avLst/>
            <a:gdLst/>
            <a:ahLst/>
            <a:cxnLst/>
            <a:rect l="0" t="0" r="1085850" b="626745"/>
            <a:pathLst>
              <a:path w="1085850" h="626745">
                <a:moveTo>
                  <a:pt x="457200" y="587855"/>
                </a:moveTo>
                <a:cubicBezTo>
                  <a:pt x="476250" y="591030"/>
                  <a:pt x="495614" y="592696"/>
                  <a:pt x="514350" y="597380"/>
                </a:cubicBezTo>
                <a:cubicBezTo>
                  <a:pt x="533831" y="602249"/>
                  <a:pt x="571500" y="616429"/>
                  <a:pt x="571500" y="616429"/>
                </a:cubicBezTo>
                <a:cubicBezTo>
                  <a:pt x="695325" y="613254"/>
                  <a:pt x="819695" y="618931"/>
                  <a:pt x="942975" y="606904"/>
                </a:cubicBezTo>
                <a:cubicBezTo>
                  <a:pt x="954369" y="605792"/>
                  <a:pt x="953930" y="586425"/>
                  <a:pt x="962025" y="578330"/>
                </a:cubicBezTo>
                <a:cubicBezTo>
                  <a:pt x="970120" y="570236"/>
                  <a:pt x="981908" y="566731"/>
                  <a:pt x="990600" y="559281"/>
                </a:cubicBezTo>
                <a:cubicBezTo>
                  <a:pt x="1004237" y="547593"/>
                  <a:pt x="1016000" y="533882"/>
                  <a:pt x="1028700" y="521183"/>
                </a:cubicBezTo>
                <a:cubicBezTo>
                  <a:pt x="1031875" y="508483"/>
                  <a:pt x="1033628" y="495341"/>
                  <a:pt x="1038225" y="483084"/>
                </a:cubicBezTo>
                <a:cubicBezTo>
                  <a:pt x="1068705" y="401807"/>
                  <a:pt x="1047878" y="482637"/>
                  <a:pt x="1066800" y="416412"/>
                </a:cubicBezTo>
                <a:cubicBezTo>
                  <a:pt x="1079631" y="371503"/>
                  <a:pt x="1078141" y="365600"/>
                  <a:pt x="1085850" y="311641"/>
                </a:cubicBezTo>
                <a:cubicBezTo>
                  <a:pt x="1079500" y="264017"/>
                  <a:pt x="1081994" y="214350"/>
                  <a:pt x="1066800" y="168771"/>
                </a:cubicBezTo>
                <a:cubicBezTo>
                  <a:pt x="1061780" y="153712"/>
                  <a:pt x="1042577" y="147907"/>
                  <a:pt x="1028700" y="140197"/>
                </a:cubicBezTo>
                <a:cubicBezTo>
                  <a:pt x="1013754" y="131894"/>
                  <a:pt x="996699" y="128092"/>
                  <a:pt x="981075" y="121148"/>
                </a:cubicBezTo>
                <a:cubicBezTo>
                  <a:pt x="914626" y="91616"/>
                  <a:pt x="972044" y="106943"/>
                  <a:pt x="885825" y="92574"/>
                </a:cubicBezTo>
                <a:cubicBezTo>
                  <a:pt x="876300" y="89399"/>
                  <a:pt x="866230" y="87539"/>
                  <a:pt x="857250" y="83049"/>
                </a:cubicBezTo>
                <a:cubicBezTo>
                  <a:pt x="847011" y="77930"/>
                  <a:pt x="839197" y="68509"/>
                  <a:pt x="828675" y="64000"/>
                </a:cubicBezTo>
                <a:cubicBezTo>
                  <a:pt x="816643" y="58843"/>
                  <a:pt x="803275" y="57650"/>
                  <a:pt x="790575" y="54475"/>
                </a:cubicBezTo>
                <a:cubicBezTo>
                  <a:pt x="771525" y="41776"/>
                  <a:pt x="756214" y="18582"/>
                  <a:pt x="733425" y="16377"/>
                </a:cubicBezTo>
                <a:cubicBezTo>
                  <a:pt x="564182" y="0"/>
                  <a:pt x="560688" y="4106"/>
                  <a:pt x="466725" y="35426"/>
                </a:cubicBezTo>
                <a:cubicBezTo>
                  <a:pt x="457200" y="41776"/>
                  <a:pt x="446944" y="47147"/>
                  <a:pt x="438150" y="54475"/>
                </a:cubicBezTo>
                <a:cubicBezTo>
                  <a:pt x="427802" y="63099"/>
                  <a:pt x="420783" y="75578"/>
                  <a:pt x="409575" y="83049"/>
                </a:cubicBezTo>
                <a:cubicBezTo>
                  <a:pt x="401221" y="88618"/>
                  <a:pt x="390971" y="91401"/>
                  <a:pt x="381000" y="92574"/>
                </a:cubicBezTo>
                <a:cubicBezTo>
                  <a:pt x="336742" y="97781"/>
                  <a:pt x="292100" y="98924"/>
                  <a:pt x="247650" y="102099"/>
                </a:cubicBezTo>
                <a:cubicBezTo>
                  <a:pt x="222250" y="117973"/>
                  <a:pt x="188065" y="124801"/>
                  <a:pt x="171450" y="149722"/>
                </a:cubicBezTo>
                <a:cubicBezTo>
                  <a:pt x="143594" y="191504"/>
                  <a:pt x="161558" y="171427"/>
                  <a:pt x="114300" y="206870"/>
                </a:cubicBezTo>
                <a:cubicBezTo>
                  <a:pt x="103023" y="229422"/>
                  <a:pt x="81625" y="274652"/>
                  <a:pt x="66675" y="292591"/>
                </a:cubicBezTo>
                <a:cubicBezTo>
                  <a:pt x="46553" y="316736"/>
                  <a:pt x="0" y="359264"/>
                  <a:pt x="0" y="359264"/>
                </a:cubicBezTo>
                <a:cubicBezTo>
                  <a:pt x="55264" y="460578"/>
                  <a:pt x="28037" y="458105"/>
                  <a:pt x="114300" y="492609"/>
                </a:cubicBezTo>
                <a:cubicBezTo>
                  <a:pt x="126455" y="497470"/>
                  <a:pt x="139700" y="498958"/>
                  <a:pt x="152400" y="502133"/>
                </a:cubicBezTo>
                <a:cubicBezTo>
                  <a:pt x="234738" y="551534"/>
                  <a:pt x="164318" y="512721"/>
                  <a:pt x="247650" y="549756"/>
                </a:cubicBezTo>
                <a:cubicBezTo>
                  <a:pt x="260625" y="555523"/>
                  <a:pt x="272280" y="564316"/>
                  <a:pt x="285750" y="568806"/>
                </a:cubicBezTo>
                <a:cubicBezTo>
                  <a:pt x="301109" y="573926"/>
                  <a:pt x="317669" y="574404"/>
                  <a:pt x="333375" y="578330"/>
                </a:cubicBezTo>
                <a:cubicBezTo>
                  <a:pt x="343115" y="580765"/>
                  <a:pt x="352002" y="586498"/>
                  <a:pt x="361950" y="587855"/>
                </a:cubicBezTo>
                <a:cubicBezTo>
                  <a:pt x="422052" y="596051"/>
                  <a:pt x="542925" y="606904"/>
                  <a:pt x="542925" y="606904"/>
                </a:cubicBezTo>
                <a:cubicBezTo>
                  <a:pt x="555625" y="610079"/>
                  <a:pt x="568035" y="614805"/>
                  <a:pt x="581025" y="616429"/>
                </a:cubicBezTo>
                <a:cubicBezTo>
                  <a:pt x="663553" y="626745"/>
                  <a:pt x="667373" y="625954"/>
                  <a:pt x="723900" y="625954"/>
                </a:cubicBezTo>
              </a:path>
            </a:pathLst>
          </a:custGeom>
          <a:noFill/>
          <a:ln w="19050" cap="flat" cmpd="sng" algn="ctr">
            <a:solidFill>
              <a:srgbClr val="B7DCDF"/>
            </a:solidFill>
            <a:prstDash val="solid"/>
            <a:headEnd type="none"/>
            <a:tailEnd type="none"/>
          </a:ln>
          <a:effectLst/>
        </p:spPr>
        <p:txBody>
          <a:bodyPr vert="horz" wrap="square" lIns="5067300" tIns="6022340" rIns="6153150" bIns="6649085" numCol="1" spcCol="215900" anchor="ctr"/>
          <a:lstStyle/>
          <a:p>
            <a:pPr algn="ctr">
              <a:defRPr lang="ru-ru">
                <a:solidFill>
                  <a:schemeClr val="tx1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</p:txBody>
      </p:sp>
      <p:sp>
        <p:nvSpPr>
          <p:cNvPr id="6" name="Прямоугольник 7"/>
          <p:cNvSpPr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Iumq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6aoAH9/fwCAgIADzMzMAMDA/wB/f38AAAAAAAAAAAAAAAAAAAAAAAAAAAAhAAAAGAAAABQAAAAf////AAAAACE5AAC2BQAAEAAAACYAAAAIAAAA//////////8="/>
              </a:ext>
            </a:extLst>
          </p:cNvSpPr>
          <p:nvPr/>
        </p:nvSpPr>
        <p:spPr>
          <a:xfrm>
            <a:off x="-142875" y="0"/>
            <a:ext cx="9429750" cy="92837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</a:p>
        </p:txBody>
      </p:sp>
      <p:sp>
        <p:nvSpPr>
          <p:cNvPr id="7" name="Прямоугольник 6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AAAAAAAAAAEA4AAAQBQAAACAAACYAAAAIAAAA//////////8="/>
              </a:ext>
            </a:extLst>
          </p:cNvSpPr>
          <p:nvPr/>
        </p:nvSpPr>
        <p:spPr>
          <a:xfrm>
            <a:off x="0" y="0"/>
            <a:ext cx="914400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 b="1"/>
              <a:t>СП 52.13330.2016  «Естественное и искусственное освещение»     </a:t>
            </a:r>
            <a:r>
              <a:t>Актуализированная редакция </a:t>
            </a:r>
            <a:r>
              <a:rPr lang="ru-ru" sz="2400"/>
              <a:t>СНиП 23-05-95*</a:t>
            </a:r>
            <a:endParaRPr lang="ru-ru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Ddyv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QcAAAAAAAC7M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0"/>
            <a:ext cx="669925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ovNsD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KMCAABlOAAA5S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9167495" cy="5081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CAQAAAAAAAEA4AAAIKgAAECAAACYAAAAIAAAA//////////8="/>
              </a:ext>
            </a:extLst>
          </p:cNvSpPr>
          <p:nvPr/>
        </p:nvSpPr>
        <p:spPr>
          <a:xfrm>
            <a:off x="285750" y="0"/>
            <a:ext cx="8858250" cy="683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 b="1"/>
              <a:t>предполагаемые коэффициенты отражения поверхностей помещения </a:t>
            </a:r>
            <a:endParaRPr lang="ru-ru" sz="2800" b="1"/>
          </a:p>
          <a:p>
            <a:pPr algn="ctr">
              <a:defRPr lang="ru-ru"/>
            </a:pPr>
            <a:r>
              <a:rPr lang="ru-ru" sz="2800" b="1"/>
              <a:t>потолка rп, стен rс, пола rр.</a:t>
            </a:r>
            <a:endParaRPr lang="ru-ru" sz="2800" b="1"/>
          </a:p>
          <a:p>
            <a:pPr>
              <a:defRPr lang="ru-ru"/>
            </a:pPr>
          </a:p>
          <a:p>
            <a:pPr>
              <a:defRPr lang="ru-ru"/>
            </a:pPr>
            <a:r>
              <a:rPr lang="ru-ru" sz="2400"/>
              <a:t>Обычно для светлых административно- конторских помещений:</a:t>
            </a:r>
            <a:endParaRPr lang="ru-ru" sz="2400"/>
          </a:p>
          <a:p>
            <a:pPr>
              <a:defRPr lang="ru-ru"/>
            </a:pPr>
            <a:r>
              <a:rPr lang="ru-ru" sz="2400"/>
              <a:t>rп = 70%,</a:t>
            </a:r>
            <a:br/>
            <a:r>
              <a:rPr lang="ru-ru" sz="2400"/>
              <a:t>rс = 50%,</a:t>
            </a:r>
            <a:br/>
            <a:r>
              <a:rPr lang="ru-ru" sz="2400"/>
              <a:t>rр = 30%.</a:t>
            </a:r>
            <a:endParaRPr lang="ru-ru" sz="2400"/>
          </a:p>
          <a:p>
            <a:pPr>
              <a:defRPr lang="ru-ru"/>
            </a:pPr>
            <a:r>
              <a:rPr lang="ru-ru" sz="2400"/>
              <a:t>Для производственных помещений с незначительными пылевыделениями:</a:t>
            </a:r>
            <a:endParaRPr lang="ru-ru" sz="2400"/>
          </a:p>
          <a:p>
            <a:pPr>
              <a:defRPr lang="ru-ru"/>
            </a:pPr>
            <a:r>
              <a:rPr lang="ru-ru" sz="2400"/>
              <a:t>rп = 50%,</a:t>
            </a:r>
            <a:br/>
            <a:r>
              <a:rPr lang="ru-ru" sz="2400"/>
              <a:t>rс = 30%,</a:t>
            </a:r>
            <a:br/>
            <a:r>
              <a:rPr lang="ru-ru" sz="2400"/>
              <a:t>rр = 10%.</a:t>
            </a:r>
            <a:endParaRPr lang="ru-ru" sz="2400"/>
          </a:p>
          <a:p>
            <a:pPr>
              <a:defRPr lang="ru-ru"/>
            </a:pPr>
            <a:r>
              <a:rPr lang="ru-ru" sz="2400"/>
              <a:t>Для пыльных производственных помещений:</a:t>
            </a:r>
            <a:endParaRPr lang="ru-ru" sz="2400"/>
          </a:p>
          <a:p>
            <a:pPr>
              <a:defRPr lang="ru-ru"/>
            </a:pPr>
            <a:r>
              <a:rPr lang="ru-ru" sz="2400"/>
              <a:t>rп = 30%,</a:t>
            </a:r>
            <a:br/>
            <a:r>
              <a:rPr lang="ru-ru" sz="2400"/>
              <a:t>rс = 10%,</a:t>
            </a:r>
            <a:br/>
            <a:r>
              <a:rPr lang="ru-ru" sz="2400"/>
              <a:t>rр = 10%.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A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AwAA0AIAAJAzAAAYBgAAEAAAACYAAAAIAAAAAQAAAAAAAAA="/>
              </a:ext>
            </a:extLst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pPr algn="ctr">
              <a:defRPr lang="ru-ru"/>
            </a:pPr>
            <a:r>
              <a:rPr lang="it-it" sz="2800" b="1" i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Способы выбора коэффициента запаса</a:t>
            </a:r>
            <a:endParaRPr lang="it-it" sz="2800" b="1" i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wgEAAHAIAAAmNAAALjcAABAAAAAmAAAACAAAAP//////////"/>
              </a:ext>
            </a:extLst>
          </p:cNvGraphicFramePr>
          <p:nvPr/>
        </p:nvGraphicFramePr>
        <p:xfrm>
          <a:off x="285750" y="1371600"/>
          <a:ext cx="8191500" cy="7598410"/>
        </p:xfrm>
        <a:graphic>
          <a:graphicData uri="http://schemas.openxmlformats.org/presentationml/2006/ole">
            <p:oleObj spid="_x0000_s1027" name="Word.Document.8" r:id="rId3" imgW="28219400" imgH="2616835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A4AAAMAwAAEAAAACYAAAAIAAAAAQAAAAAAAAA="/>
              </a:ext>
            </a:extLst>
          </p:cNvSpPr>
          <p:nvPr>
            <p:ph type="title"/>
          </p:nvPr>
        </p:nvSpPr>
        <p:spPr>
          <a:xfrm>
            <a:off x="0" y="0"/>
            <a:ext cx="9144000" cy="495300"/>
          </a:xfrm>
        </p:spPr>
        <p:txBody>
          <a:bodyPr/>
          <a:lstStyle/>
          <a:p>
            <a:pPr>
              <a:defRPr lang="ru-ru"/>
            </a:pPr>
            <a:r>
              <a:rPr lang="ru-ru" sz="2400" b="1"/>
              <a:t>Коэффициент запаса</a:t>
            </a:r>
            <a:r>
              <a:rPr lang="it-it" sz="2400" b="1"/>
              <a:t>:</a:t>
            </a:r>
            <a:r>
              <a:rPr lang="ru-ru" sz="2400" b="1"/>
              <a:t>    Кз</a:t>
            </a:r>
            <a:r>
              <a:rPr lang="it-it" sz="2400" b="1"/>
              <a:t> = </a:t>
            </a:r>
            <a:r>
              <a:rPr lang="ru-ru" sz="2400" b="1"/>
              <a:t>1/ (Кист</a:t>
            </a:r>
            <a:r>
              <a:rPr lang="it-it" sz="2400" b="1"/>
              <a:t> </a:t>
            </a:r>
            <a:r>
              <a:rPr lang="it-it" sz="2400" b="1">
                <a:latin typeface="Symbol" pitchFamily="1" charset="2"/>
                <a:ea typeface="Arial" pitchFamily="2" charset="-52"/>
                <a:cs typeface="Arial" pitchFamily="2" charset="-52"/>
              </a:rPr>
              <a:t></a:t>
            </a:r>
            <a:r>
              <a:rPr lang="it-it" sz="2400" b="1"/>
              <a:t> </a:t>
            </a:r>
            <a:r>
              <a:rPr lang="ru-ru" sz="2400" b="1"/>
              <a:t>Кв</a:t>
            </a:r>
            <a:r>
              <a:rPr lang="it-it" sz="2400" b="1"/>
              <a:t> </a:t>
            </a:r>
            <a:r>
              <a:rPr lang="it-it" sz="2400" b="1">
                <a:latin typeface="Symbol" pitchFamily="1" charset="2"/>
                <a:ea typeface="Arial" pitchFamily="2" charset="-52"/>
                <a:cs typeface="Arial" pitchFamily="2" charset="-52"/>
              </a:rPr>
              <a:t></a:t>
            </a:r>
            <a:r>
              <a:rPr lang="it-it" sz="2400" b="1"/>
              <a:t> </a:t>
            </a:r>
            <a:r>
              <a:rPr lang="ru-ru" sz="2400" b="1"/>
              <a:t>Ксв</a:t>
            </a:r>
            <a:r>
              <a:rPr lang="it-it" sz="2400" b="1"/>
              <a:t> </a:t>
            </a:r>
            <a:r>
              <a:rPr lang="it-it" sz="2400" b="1">
                <a:latin typeface="Symbol" pitchFamily="1" charset="2"/>
                <a:ea typeface="Arial" pitchFamily="2" charset="-52"/>
                <a:cs typeface="Arial" pitchFamily="2" charset="-52"/>
              </a:rPr>
              <a:t></a:t>
            </a:r>
            <a:r>
              <a:rPr lang="it-it" sz="2400" b="1"/>
              <a:t> </a:t>
            </a:r>
            <a:r>
              <a:rPr lang="ru-ru" sz="2400" b="1"/>
              <a:t>Котр)</a:t>
            </a:r>
            <a:endParaRPr lang="it-it" sz="2400"/>
          </a:p>
        </p:txBody>
      </p:sp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KwIAACoDAABgNgAAaiwAABAAAAAmAAAACAAAAP//////////"/>
              </a:ext>
            </a:extLst>
          </p:cNvGraphicFramePr>
          <p:nvPr/>
        </p:nvGraphicFramePr>
        <p:xfrm>
          <a:off x="352425" y="514350"/>
          <a:ext cx="8486775" cy="6705600"/>
        </p:xfrm>
        <a:graphic>
          <a:graphicData uri="http://schemas.openxmlformats.org/presentationml/2006/ole">
            <p:oleObj spid="_x0000_s1027" name="Word.Document.8" r:id="rId3" imgW="30124400" imgH="2380615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 descr="grafik_zavisimosti_kss.jpg"/>
          <p:cNvPicPr>
            <a:extLst>
              <a:ext uri="smNativeData">
                <pr:smNativeData xmlns:pr="smNativeData" val="SMDATA_15_9hGJYR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XutsD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ggAAAAAAADIMAAAZi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0"/>
            <a:ext cx="6572250" cy="542925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72380" y="5572125"/>
          <a:ext cx="3642995" cy="1089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1045"/>
                <a:gridCol w="2902585"/>
              </a:tblGrid>
              <a:tr h="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Ш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Широкая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М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Равномерная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С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Синусная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0"/>
                  </a:ext>
                </a:extLst>
              </a:tr>
            </a:tbl>
          </a:graphicData>
        </a:graphic>
      </p:graphicFrame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99745" y="5455920"/>
          <a:ext cx="3643630" cy="145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1045"/>
                <a:gridCol w="2902585"/>
              </a:tblGrid>
              <a:tr h="32131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К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Концентрированная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321310"/>
                  </a:ext>
                </a:extLst>
              </a:tr>
              <a:tr h="32131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Г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Глубокая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321310"/>
                  </a:ext>
                </a:extLst>
              </a:tr>
              <a:tr h="32131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Д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Косинусная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321310"/>
                  </a:ext>
                </a:extLst>
              </a:tr>
              <a:tr h="32131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Л 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Arial Unicode MS" pitchFamily="0" charset="0"/>
                          <a:ea typeface="Times New Roman" pitchFamily="1" charset="-52"/>
                          <a:cs typeface="Times New Roman" pitchFamily="1" charset="-52"/>
                        </a:rPr>
                        <a:t>Полуширокая</a:t>
                      </a:r>
                      <a:endParaRPr lang="ru-ru" sz="20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17780" marR="0" marT="177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36372982" type="min" val="3213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AQAA9AEAAOg1AAD8CAAAEAAAACYAAAAIAAAAAQAAAAAAAAA="/>
              </a:ext>
            </a:extLst>
          </p:cNvSpPr>
          <p:nvPr>
            <p:ph type="title"/>
          </p:nvPr>
        </p:nvSpPr>
        <p:spPr>
          <a:xfrm>
            <a:off x="304800" y="317500"/>
            <a:ext cx="8458200" cy="1143000"/>
          </a:xfrm>
        </p:spPr>
        <p:txBody>
          <a:bodyPr/>
          <a:lstStyle/>
          <a:p>
            <a:pPr algn="ctr">
              <a:defRPr lang="ru-ru"/>
            </a:pPr>
            <a:r>
              <a:rPr lang="ru-ru" sz="2800" b="1" i="1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Примеры симметричных и несимметричных систем светораспределения</a:t>
            </a:r>
            <a:r>
              <a:rPr lang="ru-ru" sz="2800">
                <a:solidFill>
                  <a:schemeClr val="tx1"/>
                </a:solidFill>
              </a:rPr>
              <a:t> </a:t>
            </a:r>
            <a:endParaRPr lang="it-it" sz="2800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 noChangeArrowheads="1" noChangeAspect="1"/>
            <a:extLst>
              <a:ext uri="smNativeData">
                <pr:smNativeData xmlns:pr="smNativeData" val="SMDATA_15_9hGJYRMAAAAlAAAAMg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AAAAAB8AAABUAAAAAAAABQAAAAEAAAAAAAAAAAAAAAAAAAAAAAAAAAAAAAAAAAAAAAAAAAAAAAJ/f38AAAAAA8zMzADAwP8Af39/AAAAAAAAAAAAAAAAAP///wAAAAAAIQAAABgAAAAUAAAAYwAAADAMAABAOAAAdikAABAAAAAmAAAACAAAAAEAAAAAAAAA"/>
              </a:ext>
            </a:extLst>
          </p:cNvGraphicFramePr>
          <p:nvPr>
            <p:ph type="chart" idx="1"/>
          </p:nvPr>
        </p:nvGraphicFramePr>
        <p:xfrm>
          <a:off x="62865" y="1981200"/>
          <a:ext cx="9081135" cy="4758690"/>
        </p:xfrm>
        <a:graphic>
          <a:graphicData uri="http://schemas.openxmlformats.org/presentationml/2006/ole">
            <p:oleObj spid="_x0000_s1027" name="Word.Document.8" r:id="rId3" imgW="8985250" imgH="4705350" progId="Word.Document.8">
              <p:embed/>
            </p:oleObj>
          </a:graphicData>
        </a:graphic>
        <p:txBody>
          <a:bodyPr/>
          <a:lstStyle/>
          <a:p>
            <a:pPr>
              <a:defRPr lang="ru-ru"/>
            </a:pPr>
          </a:p>
        </p:txBody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g240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gIC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QRcAAGgaAAD3JAAAa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4292600"/>
            <a:ext cx="2228850" cy="2276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5" descr="img241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+CgAAAUKAACuNgAABh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1628775"/>
            <a:ext cx="2228850" cy="2276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6" descr="img242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LmEM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bwIAAK0MAAAlEAAArh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2060575"/>
            <a:ext cx="2228850" cy="2276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7" descr="img243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O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4gIAAEwbAACYEAAATSk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" y="4437380"/>
            <a:ext cx="2228850" cy="2276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9" descr="img238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GEDAADwEgAAdAw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9275"/>
            <a:ext cx="3078480" cy="14751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11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n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+CgAAAAAAABAOAAA7wkAABAAAAAmAAAACAAAAP//////////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659880" y="0"/>
            <a:ext cx="2484120" cy="16148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2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n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RUAAJcRAABfJgAA+hk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419475" y="2859405"/>
            <a:ext cx="2818130" cy="1363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3" name="Рисунок 3"/>
          <p:cNvPicPr>
            <a:extLst>
              <a:ext uri="smNativeData">
                <pr:smNativeData xmlns:pr="smNativeData" val="SMDATA_15_9hGJYR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gkvT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LYFAAC8NAAA0y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370"/>
            <a:ext cx="8572500" cy="6358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рямоугольник 4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A4AAAdBQAAECAAACYAAAAIAAAA//////////8="/>
              </a:ext>
            </a:extLst>
          </p:cNvSpPr>
          <p:nvPr/>
        </p:nvSpPr>
        <p:spPr>
          <a:xfrm>
            <a:off x="0" y="0"/>
            <a:ext cx="91440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/>
              <a:t>Значение силы света  светильника ТИС-1-М-БП</a:t>
            </a:r>
            <a:endParaRPr lang="ru-ru" sz="2400"/>
          </a:p>
          <a:p>
            <a:pPr>
              <a:defRPr lang="ru-ru"/>
            </a:pPr>
            <a:r>
              <a:rPr lang="ru-ru" sz="2400"/>
              <a:t> при </a:t>
            </a:r>
            <a:r>
              <a:rPr lang="ru-ru" sz="2400" b="1"/>
              <a:t>условной</a:t>
            </a:r>
            <a:r>
              <a:rPr lang="ru-ru" sz="2400"/>
              <a:t> лампе с  </a:t>
            </a:r>
            <a:r>
              <a:rPr lang="ru-ru" sz="2400" i="1"/>
              <a:t>Ф</a:t>
            </a:r>
            <a:r>
              <a:rPr lang="ru-ru" sz="2400" baseline="-24000"/>
              <a:t>л</a:t>
            </a:r>
            <a:r>
              <a:rPr lang="ru-ru" sz="2400"/>
              <a:t>=1000лм</a:t>
            </a:r>
            <a:endParaRPr lang="ru-ru" sz="2400"/>
          </a:p>
        </p:txBody>
      </p:sp>
      <p:pic>
        <p:nvPicPr>
          <p:cNvPr id="5" name="Рисунок 5" descr="Светодиодный светильник ТИС-1-М-БП-12"/>
          <p:cNvPicPr>
            <a:extLst>
              <a:ext uri="smNativeData">
                <pr:smNativeData xmlns:pr="smNativeData" val="SMDATA_15_9hGJYR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D/3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8isAAKsJAAAhOQAAxh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571625"/>
            <a:ext cx="2143125" cy="16427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w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ru-ru" sz="4000" i="1">
                <a:solidFill>
                  <a:schemeClr val="tx1"/>
                </a:solidFill>
              </a:rPr>
              <a:t>Компьютерные методы</a:t>
            </a:r>
            <a:br/>
            <a:r>
              <a:rPr lang="ru-ru" sz="4000" i="1">
                <a:solidFill>
                  <a:schemeClr val="tx1"/>
                </a:solidFill>
              </a:rPr>
              <a:t> проектирования</a:t>
            </a:r>
            <a:endParaRPr lang="ru-ru" sz="4000" i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2AkAANI1AABsFgAAEAAAACYAAAAIAAAAAQAAAAAAAAA="/>
              </a:ext>
            </a:extLst>
          </p:cNvSpPr>
          <p:nvPr>
            <p:ph type="body" idx="1"/>
          </p:nvPr>
        </p:nvSpPr>
        <p:spPr>
          <a:xfrm>
            <a:off x="0" y="1600200"/>
            <a:ext cx="8749030" cy="2044700"/>
          </a:xfrm>
        </p:spPr>
        <p:txBody>
          <a:bodyPr/>
          <a:lstStyle/>
          <a:p>
            <a:pPr>
              <a:buNone/>
              <a:defRPr lang="ru-ru"/>
            </a:pPr>
            <a:r>
              <a:rPr lang="ru-ru" sz="2800"/>
              <a:t>		Исходные данные:</a:t>
            </a:r>
            <a:endParaRPr lang="ru-ru" sz="2800"/>
          </a:p>
          <a:p>
            <a:pPr>
              <a:defRPr lang="ru-ru"/>
            </a:pPr>
            <a:r>
              <a:rPr lang="ru-ru" sz="2400"/>
              <a:t>Вид деятельности в помещении. </a:t>
            </a:r>
            <a:endParaRPr lang="ru-ru" sz="2400"/>
          </a:p>
          <a:p>
            <a:pPr>
              <a:defRPr lang="ru-ru"/>
            </a:pPr>
            <a:r>
              <a:rPr lang="ru-ru" sz="2400"/>
              <a:t>Расположение поверхностей, на которых выполняется зрительная работа.</a:t>
            </a:r>
            <a:endParaRPr lang="ru-ru" sz="2400"/>
          </a:p>
          <a:p>
            <a:pPr>
              <a:defRPr lang="ru-ru"/>
            </a:pPr>
            <a:endParaRPr lang="ru-ru" sz="2400"/>
          </a:p>
        </p:txBody>
      </p:sp>
      <p:graphicFrame>
        <p:nvGraphicFramePr>
          <p:cNvPr id="4" name="Object 4"/>
          <p:cNvGraphicFramePr>
            <a:graphicFrameLocks noGrp="1" noChangeArrowheads="1"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mAGcADAAAABAAAAAAAAAAAAAAAAAAAAAAAAAAHgAAAGgAAAAAAAAAAAAAAAAAAAAAAAAAAAAAABAnAAAQJwAAAAAAAAAAAAAAAAAAAAAAAAAAAAAAAAAAAAAAAAAAAAAUAAAAAAAAAMDA/wAAAAAAZAAAADIAAAAAAAAAZAAAAAAAAAB/f38AAAAAAB8AAABUAAAAAAAABQAAAAEAAAAAAAAAAAAAAAAAAAAAAAAAAAAAAAAAAAAAAAAAAAAAAAJ/f38AAAAAA8zMzADAwP8Af39/AAAAAAAAAAAAAAAAAP///wAAAAAAIQAAABgAAAAUAAAAxCIAADAWAACcOwAAMCoAABAAAAAmAAAACAAAAAGBAAAAAAAA"/>
              </a:ext>
            </a:extLst>
          </p:cNvGraphicFramePr>
          <p:nvPr>
            <p:ph type="pic" idx="2"/>
          </p:nvPr>
        </p:nvGraphicFramePr>
        <p:xfrm>
          <a:off x="5651500" y="3606800"/>
          <a:ext cx="4038600" cy="3251200"/>
        </p:xfrm>
        <a:graphic>
          <a:graphicData uri="http://schemas.openxmlformats.org/presentationml/2006/ole">
            <p:oleObj spid="_x0000_s1028" name="Paint.Picture" r:id="rId3" imgW="3600450" imgH="2889250" progId="Paint.Picture">
              <p:embed/>
            </p:oleObj>
          </a:graphicData>
        </a:graphic>
      </p:graphicFrame>
      <p:sp>
        <p:nvSpPr>
          <p:cNvPr id="5" name="Rectangle 6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NRQAABgkAAD9KAAAECAAACYAAAAIAAAA//////////8="/>
              </a:ext>
            </a:extLst>
          </p:cNvSpPr>
          <p:nvPr/>
        </p:nvSpPr>
        <p:spPr>
          <a:xfrm>
            <a:off x="0" y="3284855"/>
            <a:ext cx="5867400" cy="337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buFontTx/>
              <a:buChar char="•"/>
              <a:defRPr lang="ru-ru"/>
            </a:pPr>
            <a:r>
              <a:rPr lang="ru-ru" sz="2400"/>
              <a:t>   Характеристики зрительной работы (контрасты и размеры объектов различения), а также длительность выполнения зрительной работы.</a:t>
            </a:r>
            <a:endParaRPr lang="ru-ru" sz="2400"/>
          </a:p>
          <a:p>
            <a:pPr>
              <a:buFontTx/>
              <a:buChar char="•"/>
              <a:defRPr lang="ru-ru"/>
            </a:pPr>
            <a:r>
              <a:rPr lang="ru-ru" sz="2400"/>
              <a:t>   Коэффициенты отражения всех поверхностей помещения (влияют на перераспределение светового потока,  возникновение бликов )</a:t>
            </a:r>
            <a:endParaRPr lang="ru-ru" sz="2400"/>
          </a:p>
          <a:p>
            <a:pPr>
              <a:buFontTx/>
              <a:buChar char="•"/>
              <a:defRPr lang="ru-ru"/>
            </a:pPr>
            <a:r>
              <a:rPr lang="ru-ru" sz="2400"/>
              <a:t>  Источники освещения 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BAAAAAAAABo2AAA5AwAAECAAACYAAAAIAAAA//////////8="/>
              </a:ext>
            </a:extLst>
          </p:cNvSpPr>
          <p:nvPr/>
        </p:nvSpPr>
        <p:spPr>
          <a:xfrm>
            <a:off x="704850" y="0"/>
            <a:ext cx="80899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 b="1"/>
              <a:t>  НОРМИРОВАНИЕ  ОСВЕЩЕНИЯ</a:t>
            </a:r>
            <a:endParaRPr lang="ru-ru" sz="2800" b="1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71450" y="1243330"/>
          <a:ext cx="8972550" cy="5614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2225"/>
                <a:gridCol w="1365250"/>
                <a:gridCol w="1365250"/>
                <a:gridCol w="1261110"/>
                <a:gridCol w="1148715"/>
              </a:tblGrid>
              <a:tr h="1125855">
                <a:tc rowSpan="2"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Тип источника света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Световая отдача, лм/Вт, не менее, при минимально допустимых индексах цветопередачи</a:t>
                      </a:r>
                      <a:r>
                        <a:rPr lang="ru-ru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</a:t>
                      </a:r>
                      <a:r>
                        <a:rPr lang="en-us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R</a:t>
                      </a:r>
                      <a:r>
                        <a:rPr lang="en-us" sz="2400" i="1" baseline="-240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a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36372982" type="min" val="1125855"/>
                  </a:ext>
                </a:extLst>
              </a:tr>
              <a:tr h="50101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R</a:t>
                      </a:r>
                      <a:r>
                        <a:rPr lang="en-us" sz="2400" baseline="-240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a</a:t>
                      </a:r>
                      <a:r>
                        <a:rPr lang="en-us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&gt;</a:t>
                      </a:r>
                      <a:r>
                        <a:rPr lang="en-us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80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R</a:t>
                      </a:r>
                      <a:r>
                        <a:rPr lang="en-us" sz="2400" baseline="-240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a</a:t>
                      </a:r>
                      <a:r>
                        <a:rPr lang="en-us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&gt;</a:t>
                      </a:r>
                      <a:r>
                        <a:rPr lang="en-us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60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en-us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Ra </a:t>
                      </a:r>
                      <a:r>
                        <a:rPr lang="ru-ru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&gt;</a:t>
                      </a: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45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en-us" sz="2400" i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Ra &gt;</a:t>
                      </a: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 25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01015"/>
                  </a:ext>
                </a:extLst>
              </a:tr>
              <a:tr h="5010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Дуговые ртутные лампы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55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01015"/>
                  </a:ext>
                </a:extLst>
              </a:tr>
              <a:tr h="7505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Компактные люминесцентные лампы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70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750570"/>
                  </a:ext>
                </a:extLst>
              </a:tr>
              <a:tr h="5010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Люминесцентные лампы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65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75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01015"/>
                  </a:ext>
                </a:extLst>
              </a:tr>
              <a:tr h="4832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Металлогалогенные лампы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75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90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483235"/>
                  </a:ext>
                </a:extLst>
              </a:tr>
              <a:tr h="7505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Натриевые лампы высокого давления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75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100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750570"/>
                  </a:ext>
                </a:extLst>
              </a:tr>
              <a:tr h="4832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Светодиодные лампы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60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65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483235"/>
                  </a:ext>
                </a:extLst>
              </a:tr>
              <a:tr h="51816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Светодиодные модули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70</a:t>
                      </a:r>
                      <a:endParaRPr lang="ru-ru" sz="2400" b="1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80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—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181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AQAACSQAAO82AAAmKQAAECAAACYAAAAIAAAA//////////8="/>
              </a:ext>
            </a:extLst>
          </p:cNvSpPr>
          <p:nvPr/>
        </p:nvSpPr>
        <p:spPr>
          <a:xfrm>
            <a:off x="213995" y="5857875"/>
            <a:ext cx="871601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26987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-457200" algn="l"/>
              </a:tabLst>
              <a:defRPr lang="ru-ru"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Горизонтальная и вертикальная освещённости :</a:t>
            </a:r>
            <a:endParaRPr lang="ru-ru" sz="2400"/>
          </a:p>
          <a:p>
            <a:pPr marL="0" marR="0" indent="26987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-457200" algn="l"/>
              </a:tabLst>
              <a:defRPr lang="ru-ru"/>
            </a:pP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	E</a:t>
            </a:r>
            <a:r>
              <a:rPr lang="ru-ru" sz="2400" baseline="-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h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= I cos</a:t>
            </a:r>
            <a:r>
              <a:rPr lang="ru-ru" sz="2400" baseline="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3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</a:t>
            </a:r>
            <a:r>
              <a:rPr lang="ru-ru" sz="24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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/h</a:t>
            </a:r>
            <a:r>
              <a:rPr lang="ru-ru" sz="2400" baseline="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		Ev = I sin</a:t>
            </a:r>
            <a:r>
              <a:rPr lang="ru-ru" sz="24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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cos</a:t>
            </a:r>
            <a:r>
              <a:rPr lang="ru-ru" sz="2400" baseline="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</a:t>
            </a:r>
            <a:r>
              <a:rPr lang="ru-ru" sz="24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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/h</a:t>
            </a:r>
            <a:r>
              <a:rPr lang="ru-ru" sz="2400" baseline="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2</a:t>
            </a:r>
            <a:r>
              <a:rPr lang="ru-ru" sz="2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</a:t>
            </a:r>
            <a:endParaRPr lang="ru-ru" sz="2400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4" name="Rectangle 2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MMeAAAsCwAAECAAACYAAAAIAAAA//////////8="/>
              </a:ext>
            </a:extLst>
          </p:cNvSpPr>
          <p:nvPr/>
        </p:nvSpPr>
        <p:spPr>
          <a:xfrm>
            <a:off x="0" y="0"/>
            <a:ext cx="5000625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800" b="1">
                <a:latin typeface="Tahoma" pitchFamily="2" charset="-52"/>
                <a:ea typeface="Times New Roman" pitchFamily="1" charset="-52"/>
                <a:cs typeface="Tahoma" pitchFamily="2" charset="-52"/>
              </a:rPr>
              <a:t>Точечный метод базируется на </a:t>
            </a:r>
            <a:endParaRPr lang="ru-ru" sz="2800" b="1">
              <a:latin typeface="Tahoma" pitchFamily="2" charset="-52"/>
              <a:ea typeface="Times New Roman" pitchFamily="1" charset="-52"/>
              <a:cs typeface="Tahoma" pitchFamily="2" charset="-5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800" b="1">
                <a:latin typeface="Tahoma" pitchFamily="2" charset="-52"/>
                <a:ea typeface="Times New Roman" pitchFamily="1" charset="-52"/>
                <a:cs typeface="Tahoma" pitchFamily="2" charset="-52"/>
              </a:rPr>
              <a:t>основном законе светотехники:</a:t>
            </a:r>
            <a:endParaRPr lang="ru-ru" sz="2800"/>
          </a:p>
        </p:txBody>
      </p:sp>
      <p:sp>
        <p:nvSpPr>
          <p:cNvPr id="5" name="Прямоугольник 5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KFwAAMgIAAEA4AADwDQAAECAAACYAAAAIAAAA//////////8="/>
              </a:ext>
            </a:extLst>
          </p:cNvSpPr>
          <p:nvPr/>
        </p:nvSpPr>
        <p:spPr>
          <a:xfrm>
            <a:off x="3785870" y="356870"/>
            <a:ext cx="5358130" cy="1908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indent="269875" algn="ctr" defTabSz="914400">
              <a:tabLst>
                <a:tab pos="-457200" algn="l"/>
              </a:tabLst>
              <a:defRPr lang="ru-ru"/>
            </a:pP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E</a:t>
            </a:r>
            <a:r>
              <a:rPr lang="ru-ru" sz="2800" baseline="-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</a:t>
            </a: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= I cos</a:t>
            </a:r>
            <a:r>
              <a:rPr lang="ru-ru" sz="28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</a:t>
            </a: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/d</a:t>
            </a:r>
            <a:r>
              <a:rPr lang="ru-ru" sz="2800" baseline="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2</a:t>
            </a:r>
            <a:r>
              <a:rPr lang="ru-ru" sz="28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,</a:t>
            </a:r>
            <a:endParaRPr lang="ru-ru" sz="2800"/>
          </a:p>
          <a:p>
            <a:pPr indent="269875" defTabSz="914400">
              <a:tabLst>
                <a:tab pos="-457200" algn="l"/>
              </a:tabLst>
              <a:defRPr lang="ru-ru"/>
            </a:pPr>
            <a:endParaRPr lang="ru-ru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indent="269875" defTabSz="914400">
              <a:tabLst>
                <a:tab pos="-457200" algn="l"/>
              </a:tabLst>
              <a:defRPr lang="ru-ru"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E</a:t>
            </a:r>
            <a:r>
              <a:rPr lang="ru-ru" baseline="-300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</a:t>
            </a: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- освещённость (лк) в точке P,</a:t>
            </a:r>
            <a:endParaRPr lang="ru-ru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indent="269875" defTabSz="914400">
              <a:tabLst>
                <a:tab pos="-457200" algn="l"/>
              </a:tabLst>
              <a:defRPr lang="ru-ru"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I - сила света (кд) в направлении P, </a:t>
            </a:r>
            <a:endParaRPr lang="ru-ru">
              <a:latin typeface="Times New Roman" pitchFamily="1" charset="-52"/>
              <a:ea typeface="Times New Roman" pitchFamily="1" charset="-52"/>
              <a:cs typeface="Times New Roman" pitchFamily="1" charset="-52"/>
            </a:endParaRPr>
          </a:p>
          <a:p>
            <a:pPr indent="269875" defTabSz="914400">
              <a:tabLst>
                <a:tab pos="-457200" algn="l"/>
              </a:tabLst>
              <a:defRPr lang="ru-ru"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d - расстояние (м) между световым источником и точкой P. </a:t>
            </a:r>
          </a:p>
        </p:txBody>
      </p:sp>
      <p:pic>
        <p:nvPicPr>
          <p:cNvPr id="6" name="Picture 4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QIE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gUAABAOAAC9MwAAey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" y="2286000"/>
            <a:ext cx="7482205" cy="34817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S1H1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XtjR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BgVAAA9HQAAAy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752975" cy="38881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5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QQoAAEA4AABBCgAAECAAACYAAAAIAAAA//////////8="/>
              </a:ext>
            </a:extLst>
          </p:cNvSpPr>
          <p:nvPr/>
        </p:nvSpPr>
        <p:spPr>
          <a:xfrm>
            <a:off x="0" y="16668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4" name="Object 4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Hv3///L+//85HAAABhgAABAAAAAmAAAACAAAAP//////////"/>
              </a:ext>
            </a:extLst>
          </p:cNvGraphicFramePr>
          <p:nvPr/>
        </p:nvGraphicFramePr>
        <p:xfrm>
          <a:off x="-468630" y="-171450"/>
          <a:ext cx="5056505" cy="4076700"/>
        </p:xfrm>
        <a:graphic>
          <a:graphicData uri="http://schemas.openxmlformats.org/presentationml/2006/ole">
            <p:oleObj spid="_x0000_s1028" name="Paint.Picture" r:id="rId4" imgW="3600450" imgH="2889250" progId="Paint.Picture">
              <p:embed/>
            </p:oleObj>
          </a:graphicData>
        </a:graphic>
      </p:graphicFrame>
      <p:sp>
        <p:nvSpPr>
          <p:cNvPr id="5" name="Rectangle 7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IwoAAEA4AAAjCgAAECAAACYAAAAIAAAA//////////8="/>
              </a:ext>
            </a:extLst>
          </p:cNvSpPr>
          <p:nvPr/>
        </p:nvSpPr>
        <p:spPr>
          <a:xfrm>
            <a:off x="0" y="16478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6" name="Object 6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6BcAABIAAABAOAAA/BUAABAAAAAmAAAACAAAAP//////////"/>
              </a:ext>
            </a:extLst>
          </p:cNvGraphicFramePr>
          <p:nvPr/>
        </p:nvGraphicFramePr>
        <p:xfrm>
          <a:off x="3886200" y="11430"/>
          <a:ext cx="5257800" cy="3562350"/>
        </p:xfrm>
        <a:graphic>
          <a:graphicData uri="http://schemas.openxmlformats.org/presentationml/2006/ole">
            <p:oleObj spid="_x0000_s1030" name="Word.Picture.8" r:id="rId5" imgW="3600450" imgH="2432050" progId="Word.Picture.8">
              <p:embed/>
            </p:oleObj>
          </a:graphicData>
        </a:graphic>
      </p:graphicFrame>
      <p:pic>
        <p:nvPicPr>
          <p:cNvPr id="7" name="Picture 8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2RcAAEYUAABAOAAAMCo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3876675" y="3295650"/>
            <a:ext cx="5267325" cy="3562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 9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CgAAIAEAAA0MAADwAwAAECAAACYAAAAIAAAA//////////8="/>
              </a:ext>
            </a:extLst>
          </p:cNvSpPr>
          <p:nvPr/>
        </p:nvSpPr>
        <p:spPr>
          <a:xfrm>
            <a:off x="1774825" y="18288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AP1.BMP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uTgkQ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Gb+//+oOQAAdh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0350"/>
            <a:ext cx="9372600" cy="3911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Рисунок 2" descr="hall.bmp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PQsU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LoTAADCPA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750"/>
            <a:ext cx="9876790" cy="3651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irs1.bmp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5f///+ADAABAOAAAy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7145" y="629920"/>
            <a:ext cx="9161145" cy="59994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palazzetto2.bmp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23tuL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v7//wAAAAAeOg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219710" y="0"/>
            <a:ext cx="966724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171450" y="2184400"/>
          <a:ext cx="8801100" cy="44011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5285"/>
                <a:gridCol w="2049145"/>
                <a:gridCol w="3836670"/>
              </a:tblGrid>
              <a:tr h="1289050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Освещенность на рабочей поверхности, лк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Индекс помещения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Максимально допустимая удельная установленная мощность, Вт/м</a:t>
                      </a:r>
                      <a:r>
                        <a:rPr lang="ru-ru" sz="2400" baseline="300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2</a:t>
                      </a: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, не более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1289050"/>
                  </a:ext>
                </a:extLst>
              </a:tr>
              <a:tr h="5492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0,6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42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49275"/>
                  </a:ext>
                </a:extLst>
              </a:tr>
              <a:tr h="5492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0,8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39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49275"/>
                  </a:ext>
                </a:extLst>
              </a:tr>
              <a:tr h="27876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500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1,25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35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278765"/>
                  </a:ext>
                </a:extLst>
              </a:tr>
              <a:tr h="5492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2,0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31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49275"/>
                  </a:ext>
                </a:extLst>
              </a:tr>
              <a:tr h="5492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3 и более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rPr>
                        <a:t>28</a:t>
                      </a: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49275"/>
                  </a:ext>
                </a:extLst>
              </a:tr>
              <a:tr h="54927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solidFill>
                          <a:srgbClr val="000000"/>
                        </a:solidFill>
                        <a:latin typeface="Arial Unicode MS" pitchFamily="0" charset="0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/>
                      </a:pPr>
                      <a:endParaRPr lang="ru-ru" sz="2400">
                        <a:latin typeface="Times New Roman" pitchFamily="1" charset="-52"/>
                        <a:ea typeface="Times New Roman" pitchFamily="1" charset="-52"/>
                        <a:cs typeface="Times New Roman" pitchFamily="1" charset="-52"/>
                      </a:endParaRPr>
                    </a:p>
                  </a:txBody>
                  <a:tcPr marL="6350" marR="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636372982" type="min" val="54927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CAgIADzMzMAMDA/wB/f38AAAAAAAAAAAAAAAAAAAAAAAAAAAAhAAAAGAAAABQAAAAOAQAAgAIAANY2AADiCQAAECAAACYAAAAIAAAA//////////8="/>
              </a:ext>
            </a:extLst>
          </p:cNvSpPr>
          <p:nvPr/>
        </p:nvSpPr>
        <p:spPr>
          <a:xfrm>
            <a:off x="171450" y="406400"/>
            <a:ext cx="8742680" cy="1200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b="1">
                <a:solidFill>
                  <a:srgbClr val="000000"/>
                </a:solidFill>
                <a:latin typeface="Times New Roman" pitchFamily="1" charset="-52"/>
                <a:ea typeface="Arial Unicode MS" pitchFamily="0" charset="0"/>
                <a:cs typeface="Times New Roman" pitchFamily="1" charset="-52"/>
              </a:rPr>
              <a:t>Т а б л и ц а 9 —</a:t>
            </a:r>
            <a:endParaRPr lang="ru-ru" b="1">
              <a:solidFill>
                <a:srgbClr val="000000"/>
              </a:solidFill>
              <a:latin typeface="Times New Roman" pitchFamily="1" charset="-52"/>
              <a:ea typeface="Arial Unicode MS" pitchFamily="0" charset="0"/>
              <a:cs typeface="Times New Roman" pitchFamily="1" charset="-5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u="sng">
                <a:solidFill>
                  <a:srgbClr val="000000"/>
                </a:solidFill>
                <a:latin typeface="Times New Roman" pitchFamily="1" charset="-52"/>
                <a:ea typeface="Arial Unicode MS" pitchFamily="0" charset="0"/>
                <a:cs typeface="Times New Roman" pitchFamily="1" charset="-52"/>
              </a:rPr>
              <a:t> Максимально допустимые удельные установленные мощности</a:t>
            </a:r>
            <a:endParaRPr lang="ru-ru" u="sng">
              <a:solidFill>
                <a:srgbClr val="000000"/>
              </a:solidFill>
              <a:latin typeface="Times New Roman" pitchFamily="1" charset="-52"/>
              <a:ea typeface="Arial Unicode MS" pitchFamily="0" charset="0"/>
              <a:cs typeface="Times New Roman" pitchFamily="1" charset="-5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u="sng">
                <a:solidFill>
                  <a:srgbClr val="000000"/>
                </a:solidFill>
                <a:latin typeface="Times New Roman" pitchFamily="1" charset="-52"/>
                <a:ea typeface="Arial Unicode MS" pitchFamily="0" charset="0"/>
                <a:cs typeface="Times New Roman" pitchFamily="1" charset="-52"/>
              </a:rPr>
              <a:t> искусственного освещения в помещениях общественных зданий</a:t>
            </a: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AKHgAAsCcAAJcpAACHKgAAECAAACYAAAAIAAAA//////////8="/>
              </a:ext>
            </a:extLst>
          </p:cNvSpPr>
          <p:nvPr/>
        </p:nvSpPr>
        <p:spPr>
          <a:xfrm>
            <a:off x="4883150" y="6451600"/>
            <a:ext cx="187769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……………..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+AwAAAAAAAN41AAAIBwAAEAAAACYAAAAIAAAAAQAAAAAAAAA="/>
              </a:ext>
            </a:extLst>
          </p:cNvSpPr>
          <p:nvPr>
            <p:ph type="title"/>
          </p:nvPr>
        </p:nvSpPr>
        <p:spPr>
          <a:xfrm>
            <a:off x="527050" y="0"/>
            <a:ext cx="8229600" cy="1143000"/>
          </a:xfrm>
        </p:spPr>
        <p:txBody>
          <a:bodyPr/>
          <a:lstStyle/>
          <a:p>
            <a:pPr algn="ctr">
              <a:defRPr lang="ru-ru"/>
            </a:pPr>
            <a:r>
              <a:rPr lang="it-it" sz="3200" b="1" i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Допустимые уровни освещенности по нормам CIE</a:t>
            </a:r>
            <a:endParaRPr lang="it-it" sz="3200" b="1" i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YAkAAKwIAAC8LwAAmCEAABAAAAAmAAAACAAAAP//////////"/>
              </a:ext>
            </a:extLst>
          </p:cNvGraphicFramePr>
          <p:nvPr/>
        </p:nvGraphicFramePr>
        <p:xfrm>
          <a:off x="1524000" y="1409700"/>
          <a:ext cx="6235700" cy="4051300"/>
        </p:xfrm>
        <a:graphic>
          <a:graphicData uri="http://schemas.openxmlformats.org/presentationml/2006/ole">
            <p:oleObj spid="_x0000_s1027" name="Word.Document.8" r:id="rId3" imgW="6502400" imgH="6502400" progId="Word.Document.8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aAEAAHgIAABAOAAAdi8AABAAAAAmAAAACAAAAP//////////"/>
              </a:ext>
            </a:extLst>
          </p:cNvGraphicFramePr>
          <p:nvPr/>
        </p:nvGraphicFramePr>
        <p:xfrm>
          <a:off x="228600" y="1376680"/>
          <a:ext cx="8915400" cy="6338570"/>
        </p:xfrm>
        <a:graphic>
          <a:graphicData uri="http://schemas.openxmlformats.org/presentationml/2006/ole">
            <p:oleObj spid="_x0000_s1028" name="Word.Document.8" r:id="rId4" imgW="26962100" imgH="203327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  <a:extLst>
              <a:ext uri="smNativeData">
                <pr:smNativeData xmlns:pr="smNativeData" val="SMDATA_13_9hGJYR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KAyAADdFgAAEAAAACYAAAAIAAAAAYAAAP8fAAA="/>
              </a:ext>
            </a:extLst>
          </p:cNvSpPr>
          <p:nvPr>
            <p:ph type="body" idx="1"/>
          </p:nvPr>
        </p:nvSpPr>
        <p:spPr>
          <a:xfrm>
            <a:off x="0" y="0"/>
            <a:ext cx="8229600" cy="371665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  <a:defRPr lang="ru-ru"/>
            </a:pPr>
            <a:r>
              <a:rPr lang="ru-ru" sz="2400"/>
              <a:t>  6.3. Освещенность на поверхности стола в зоне размещения рабочего документа должна быть 300 - 500 лк. Освещение не должно создавать бликов на поверхности экрана. Освещенность поверхности экрана не должна быть более 300 лк.</a:t>
            </a:r>
            <a:br/>
            <a:endParaRPr lang="ru-ru" sz="2400"/>
          </a:p>
        </p:txBody>
      </p:sp>
      <p:pic>
        <p:nvPicPr>
          <p:cNvPr id="3" name="Picture 10" descr="img236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1w8AAAEM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1951355"/>
            <a:ext cx="6569075" cy="4906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9hGJYR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lang="ru-ru"/>
            </a:pPr>
            <a:r>
              <a:rPr lang="it-it" sz="2800" b="1" i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Визуальный комфорт зависит  от:</a:t>
            </a:r>
            <a:endParaRPr lang="it-it" sz="2800" b="1" i="1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9hGJYR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t////yEKAABAOAAA3ygAABAAAAAmAAAACAAAAP//////////"/>
              </a:ext>
            </a:extLst>
          </p:cNvGraphicFramePr>
          <p:nvPr/>
        </p:nvGraphicFramePr>
        <p:xfrm>
          <a:off x="-46355" y="1646555"/>
          <a:ext cx="9190355" cy="4997450"/>
        </p:xfrm>
        <a:graphic>
          <a:graphicData uri="http://schemas.openxmlformats.org/presentationml/2006/ole">
            <p:oleObj spid="_x0000_s1027" name="Word.Document.8" r:id="rId3" imgW="24149050" imgH="15621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BAAADAMAABo2AAB4GwAAECAAACYAAAAIAAAA//////////8="/>
              </a:ext>
            </a:extLst>
          </p:cNvSpPr>
          <p:nvPr/>
        </p:nvSpPr>
        <p:spPr>
          <a:xfrm>
            <a:off x="704850" y="495300"/>
            <a:ext cx="8089900" cy="3970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endParaRPr lang="ru-ru" sz="2800" b="1"/>
          </a:p>
          <a:p>
            <a:pPr algn="ctr">
              <a:defRPr lang="ru-ru"/>
            </a:pPr>
            <a:endParaRPr lang="ru-ru" sz="2800" b="1"/>
          </a:p>
          <a:p>
            <a:pPr algn="ctr">
              <a:defRPr lang="ru-ru"/>
            </a:pPr>
            <a:endParaRPr lang="ru-ru" sz="2800" b="1"/>
          </a:p>
          <a:p>
            <a:pPr algn="just">
              <a:defRPr lang="ru-ru"/>
            </a:pPr>
            <a:r>
              <a:rPr lang="ru-ru" sz="2800" b="1"/>
              <a:t>	 </a:t>
            </a:r>
            <a:r>
              <a:rPr lang="ru-ru" sz="2800" b="1">
                <a:solidFill>
                  <a:srgbClr val="FF0000"/>
                </a:solidFill>
              </a:rPr>
              <a:t>Грубые (оценочные) методы расчета освещенности:</a:t>
            </a:r>
            <a:endParaRPr lang="ru-ru" sz="2800" b="1">
              <a:solidFill>
                <a:srgbClr val="FF0000"/>
              </a:solidFill>
            </a:endParaRPr>
          </a:p>
          <a:p>
            <a:pPr algn="just">
              <a:defRPr lang="ru-ru"/>
            </a:pPr>
            <a:endParaRPr lang="ru-ru" sz="2800" b="1"/>
          </a:p>
          <a:p>
            <a:pPr algn="just">
              <a:defRPr lang="ru-ru"/>
            </a:pPr>
            <a:r>
              <a:rPr lang="ru-ru" sz="2800" b="1"/>
              <a:t>- метод удельной мощности;</a:t>
            </a:r>
            <a:endParaRPr lang="ru-ru" sz="2800" b="1"/>
          </a:p>
          <a:p>
            <a:pPr algn="just">
              <a:buFontTx/>
              <a:buChar char="-"/>
              <a:defRPr lang="ru-ru"/>
            </a:pPr>
            <a:endParaRPr lang="ru-ru" sz="2800" b="1"/>
          </a:p>
          <a:p>
            <a:pPr algn="just">
              <a:defRPr lang="ru-ru"/>
            </a:pPr>
            <a:r>
              <a:rPr lang="ru-ru" sz="2800" b="1"/>
              <a:t>- расчет с учетом коэффициента использования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RAQAA4QAAAF83AAAgBwAAECAAACYAAAAIAAAA//////////8="/>
              </a:ext>
            </a:extLst>
          </p:cNvSpPr>
          <p:nvPr/>
        </p:nvSpPr>
        <p:spPr>
          <a:xfrm>
            <a:off x="213995" y="142875"/>
            <a:ext cx="878713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440"/>
              </a:spcBef>
              <a:defRPr lang="ru-ru"/>
            </a:pPr>
            <a:r>
              <a:rPr lang="ru-ru" sz="2400" b="1">
                <a:solidFill>
                  <a:srgbClr val="FF0000"/>
                </a:solidFill>
              </a:rPr>
              <a:t>Расчет освещенности методом  </a:t>
            </a:r>
            <a:endParaRPr lang="ru-ru" sz="2400" b="1">
              <a:solidFill>
                <a:srgbClr val="FF0000"/>
              </a:solidFill>
            </a:endParaRPr>
          </a:p>
          <a:p>
            <a:pPr algn="ctr">
              <a:spcBef>
                <a:spcPts val="1440"/>
              </a:spcBef>
              <a:defRPr lang="ru-ru"/>
            </a:pPr>
            <a:r>
              <a:rPr lang="ru-ru" sz="2400" b="1">
                <a:solidFill>
                  <a:srgbClr val="FF0000"/>
                </a:solidFill>
              </a:rPr>
              <a:t>коэффициента использования</a:t>
            </a:r>
            <a:endParaRPr lang="ru-ru" sz="2400" b="1">
              <a:solidFill>
                <a:srgbClr val="FF0000"/>
              </a:solidFill>
            </a:endParaRPr>
          </a:p>
        </p:txBody>
      </p:sp>
      <p:sp>
        <p:nvSpPr>
          <p:cNvPr id="3" name="Text Box 3"/>
          <p:cNvSpPr>
            <a:extLst>
              <a:ext uri="smNativeData">
                <pr:smNativeData xmlns:pr="smNativeData" val="SMDATA_13_9hGJYR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jAgAAxBMAAEA4AAAUJwAAECAAACYAAAAIAAAA//////////8="/>
              </a:ext>
            </a:extLst>
          </p:cNvSpPr>
          <p:nvPr/>
        </p:nvSpPr>
        <p:spPr>
          <a:xfrm>
            <a:off x="428625" y="3213100"/>
            <a:ext cx="8715375" cy="313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Aft>
                <a:spcPts val="600"/>
              </a:spcAft>
              <a:defRPr lang="ru-ru"/>
            </a:pPr>
            <a:r>
              <a:rPr lang="en-us" sz="2400" b="1" i="1">
                <a:solidFill>
                  <a:srgbClr val="000000"/>
                </a:solidFill>
              </a:rPr>
              <a:t>N </a:t>
            </a:r>
            <a:r>
              <a:rPr lang="ru-ru" sz="2400">
                <a:solidFill>
                  <a:srgbClr val="000000"/>
                </a:solidFill>
              </a:rPr>
              <a:t>– число светильников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en-us" sz="2400" b="1" i="1">
                <a:solidFill>
                  <a:srgbClr val="000000"/>
                </a:solidFill>
              </a:rPr>
              <a:t>n </a:t>
            </a:r>
            <a:r>
              <a:rPr lang="ru-ru" sz="2400">
                <a:solidFill>
                  <a:srgbClr val="000000"/>
                </a:solidFill>
              </a:rPr>
              <a:t>– число ламп в светильнике 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en-us" sz="2400" b="1" i="1">
                <a:solidFill>
                  <a:srgbClr val="000000"/>
                </a:solidFill>
              </a:rPr>
              <a:t>S</a:t>
            </a:r>
            <a:r>
              <a:rPr lang="ru-ru" sz="2400">
                <a:solidFill>
                  <a:srgbClr val="000000"/>
                </a:solidFill>
              </a:rPr>
              <a:t> – площадь помещения ; 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en-us" sz="2400" b="1" i="1">
                <a:solidFill>
                  <a:srgbClr val="000000"/>
                </a:solidFill>
              </a:rPr>
              <a:t>Z</a:t>
            </a:r>
            <a:r>
              <a:rPr lang="ru-ru" sz="2400">
                <a:solidFill>
                  <a:srgbClr val="000000"/>
                </a:solidFill>
              </a:rPr>
              <a:t> – коэффициент равномерности освещенности (1,1 – 1,2); 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ru-ru" sz="2400" b="1" i="1">
                <a:solidFill>
                  <a:srgbClr val="000000"/>
                </a:solidFill>
              </a:rPr>
              <a:t>Кз</a:t>
            </a:r>
            <a:r>
              <a:rPr lang="ru-ru" sz="2400">
                <a:solidFill>
                  <a:srgbClr val="000000"/>
                </a:solidFill>
              </a:rPr>
              <a:t> – коэффициент запаса, (1,3 – 1,5);  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ru-ru" sz="2400" b="1" i="1">
                <a:solidFill>
                  <a:srgbClr val="000000"/>
                </a:solidFill>
              </a:rPr>
              <a:t>Ф</a:t>
            </a:r>
            <a:r>
              <a:rPr lang="ru-ru" sz="2400" b="1" i="1" baseline="-24000">
                <a:solidFill>
                  <a:srgbClr val="000000"/>
                </a:solidFill>
              </a:rPr>
              <a:t>л</a:t>
            </a:r>
            <a:r>
              <a:rPr lang="ru-ru" sz="2400">
                <a:solidFill>
                  <a:srgbClr val="000000"/>
                </a:solidFill>
              </a:rPr>
              <a:t> – световой поток лампы,                     </a:t>
            </a:r>
            <a:r>
              <a:rPr lang="ru-ru" sz="2400" b="1">
                <a:solidFill>
                  <a:srgbClr val="000000"/>
                </a:solidFill>
              </a:rPr>
              <a:t>(</a:t>
            </a:r>
            <a:r>
              <a:rPr lang="el-gr" sz="2400" b="1" i="1">
                <a:solidFill>
                  <a:srgbClr val="000000"/>
                </a:solidFill>
              </a:rPr>
              <a:t>η</a:t>
            </a:r>
            <a:r>
              <a:rPr lang="ru-ru" sz="2400" b="1" i="1" baseline="-24000">
                <a:solidFill>
                  <a:srgbClr val="000000"/>
                </a:solidFill>
              </a:rPr>
              <a:t>л</a:t>
            </a:r>
            <a:r>
              <a:rPr lang="ru-ru" sz="2400" b="1" i="1">
                <a:solidFill>
                  <a:srgbClr val="000000"/>
                </a:solidFill>
              </a:rPr>
              <a:t>=Ф</a:t>
            </a:r>
            <a:r>
              <a:rPr lang="ru-ru" sz="2400" b="1" i="1" baseline="-24000">
                <a:solidFill>
                  <a:srgbClr val="000000"/>
                </a:solidFill>
              </a:rPr>
              <a:t>л</a:t>
            </a:r>
            <a:r>
              <a:rPr lang="ru-ru" sz="2400" b="1" i="1">
                <a:solidFill>
                  <a:srgbClr val="000000"/>
                </a:solidFill>
              </a:rPr>
              <a:t>/Р, </a:t>
            </a:r>
            <a:r>
              <a:rPr lang="ru-ru" sz="2400">
                <a:solidFill>
                  <a:srgbClr val="000000"/>
                </a:solidFill>
              </a:rPr>
              <a:t>лм/Вт</a:t>
            </a:r>
            <a:r>
              <a:rPr lang="ru-ru" sz="2400" b="1" i="1">
                <a:solidFill>
                  <a:srgbClr val="000000"/>
                </a:solidFill>
              </a:rPr>
              <a:t>)</a:t>
            </a:r>
            <a:r>
              <a:rPr lang="ru-ru" sz="2400">
                <a:solidFill>
                  <a:srgbClr val="000000"/>
                </a:solidFill>
              </a:rPr>
              <a:t> </a:t>
            </a:r>
            <a:endParaRPr lang="ru-ru" sz="24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defRPr lang="ru-ru"/>
            </a:pPr>
            <a:r>
              <a:rPr lang="ru-ru" sz="2400" b="1" i="1">
                <a:solidFill>
                  <a:srgbClr val="000000"/>
                </a:solidFill>
              </a:rPr>
              <a:t>η</a:t>
            </a:r>
            <a:r>
              <a:rPr lang="ru-ru" sz="2400">
                <a:solidFill>
                  <a:srgbClr val="000000"/>
                </a:solidFill>
              </a:rPr>
              <a:t> – коэффициент использования  (0,5) </a:t>
            </a:r>
            <a:endParaRPr lang="ru-ru" sz="2400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  <a:extLst>
              <a:ext uri="smNativeData">
                <pr:smNativeData xmlns:pr="smNativeData" val="SMDATA_15_9hGJYR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AAAAAEAAAAAAAAAAAAAAAAAAAAAAAAAAAAAAAAAAAAAAAAAAAAAAAB/f38AAAAAA8zMzADAwP8Af39/AAAAAAAAAAAAAAAAAP///wAAAAAAIQAAABgAAAAUAAAAngwAACIJAABMKgAAPhIAABAAAAAmAAAACAAAAP//////////"/>
              </a:ext>
            </a:extLst>
          </p:cNvGraphicFramePr>
          <p:nvPr/>
        </p:nvGraphicFramePr>
        <p:xfrm>
          <a:off x="2051050" y="1484630"/>
          <a:ext cx="4824730" cy="1480820"/>
        </p:xfrm>
        <a:graphic>
          <a:graphicData uri="http://schemas.openxmlformats.org/presentationml/2006/ole">
            <p:oleObj spid="_x0000_s1029" name="Microsoft Equation 3.0" r:id="rId4" imgW="12084050" imgH="3498850" progId="Microsoft Equation 3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9hGJYR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wIAAEA4AACpJAAAECAAACYAAAAIAAAA//////////8="/>
              </a:ext>
            </a:extLst>
          </p:cNvSpPr>
          <p:nvPr/>
        </p:nvSpPr>
        <p:spPr>
          <a:xfrm>
            <a:off x="0" y="327025"/>
            <a:ext cx="9144000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 b="1">
                <a:solidFill>
                  <a:srgbClr val="40331E"/>
                </a:solidFill>
              </a:rPr>
              <a:t>Индекс помещения i</a:t>
            </a:r>
            <a:endParaRPr lang="ru-ru" sz="2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>
                <a:solidFill>
                  <a:srgbClr val="40331E"/>
                </a:solidFill>
              </a:rPr>
              <a:t>  </a:t>
            </a:r>
            <a:endParaRPr lang="ru-ru" sz="2400">
              <a:solidFill>
                <a:srgbClr val="40331E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400">
              <a:solidFill>
                <a:srgbClr val="40331E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>
                <a:solidFill>
                  <a:srgbClr val="40331E"/>
                </a:solidFill>
              </a:rPr>
              <a:t>где</a:t>
            </a:r>
            <a:r>
              <a:rPr lang="ru-ru" sz="2400" b="1">
                <a:solidFill>
                  <a:srgbClr val="40331E"/>
                </a:solidFill>
              </a:rPr>
              <a:t> А, В, h</a:t>
            </a:r>
            <a:r>
              <a:rPr lang="ru-ru" sz="2400">
                <a:solidFill>
                  <a:srgbClr val="40331E"/>
                </a:solidFill>
              </a:rPr>
              <a:t> - длина, ширина и расчетная высота (высота подвеса светильника над рабочей поверхностью) помещения, м.</a:t>
            </a:r>
            <a:endParaRPr lang="ru-ru" sz="2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>
                <a:solidFill>
                  <a:srgbClr val="40331E"/>
                </a:solidFill>
              </a:rPr>
              <a:t>  </a:t>
            </a:r>
            <a:endParaRPr lang="ru-ru" sz="2400">
              <a:solidFill>
                <a:srgbClr val="40331E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>
                <a:solidFill>
                  <a:srgbClr val="40331E"/>
                </a:solidFill>
              </a:rPr>
              <a:t>где </a:t>
            </a:r>
            <a:r>
              <a:rPr lang="ru-ru" sz="2400" b="1">
                <a:solidFill>
                  <a:srgbClr val="40331E"/>
                </a:solidFill>
              </a:rPr>
              <a:t>H</a:t>
            </a:r>
            <a:r>
              <a:rPr lang="ru-ru" sz="2400">
                <a:solidFill>
                  <a:srgbClr val="40331E"/>
                </a:solidFill>
              </a:rPr>
              <a:t> - геометрическая высота помещения;</a:t>
            </a:r>
            <a:br/>
            <a:r>
              <a:rPr lang="ru-ru" sz="2400" b="1">
                <a:solidFill>
                  <a:srgbClr val="40331E"/>
                </a:solidFill>
              </a:rPr>
              <a:t>hсв</a:t>
            </a:r>
            <a:r>
              <a:rPr lang="ru-ru" sz="2400">
                <a:solidFill>
                  <a:srgbClr val="40331E"/>
                </a:solidFill>
              </a:rPr>
              <a:t> - свес светильника.</a:t>
            </a:r>
            <a:endParaRPr lang="ru-ru" sz="24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400">
              <a:solidFill>
                <a:srgbClr val="40331E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>
                <a:solidFill>
                  <a:srgbClr val="40331E"/>
                </a:solidFill>
              </a:rPr>
              <a:t>Обычно</a:t>
            </a:r>
            <a:r>
              <a:rPr lang="ru-ru" sz="2400" b="1">
                <a:solidFill>
                  <a:srgbClr val="40331E"/>
                </a:solidFill>
              </a:rPr>
              <a:t> hсв</a:t>
            </a:r>
            <a:r>
              <a:rPr lang="ru-ru" sz="2400">
                <a:solidFill>
                  <a:srgbClr val="40331E"/>
                </a:solidFill>
              </a:rPr>
              <a:t> = 0,2 ...0,8 м;</a:t>
            </a:r>
            <a:br/>
            <a:r>
              <a:rPr lang="ru-ru" sz="2400" b="1">
                <a:solidFill>
                  <a:srgbClr val="40331E"/>
                </a:solidFill>
              </a:rPr>
              <a:t>hp</a:t>
            </a:r>
            <a:r>
              <a:rPr lang="ru-ru" sz="2400">
                <a:solidFill>
                  <a:srgbClr val="40331E"/>
                </a:solidFill>
              </a:rPr>
              <a:t> - высота рабочей поверхности.</a:t>
            </a:r>
            <a:br/>
            <a:r>
              <a:rPr lang="ru-ru" sz="2400" b="1">
                <a:solidFill>
                  <a:srgbClr val="40331E"/>
                </a:solidFill>
              </a:rPr>
              <a:t>hp</a:t>
            </a:r>
            <a:r>
              <a:rPr lang="ru-ru" sz="2400">
                <a:solidFill>
                  <a:srgbClr val="40331E"/>
                </a:solidFill>
              </a:rPr>
              <a:t> = 0,8 ...1,0 м.</a:t>
            </a:r>
            <a:endParaRPr lang="ru-ru" sz="2400">
              <a:solidFill>
                <a:srgbClr val="40331E"/>
              </a:solidFill>
            </a:endParaRPr>
          </a:p>
        </p:txBody>
      </p:sp>
      <p:pic>
        <p:nvPicPr>
          <p:cNvPr id="3" name="Picture 2" descr="formula5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gIC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RYAANwDAAA5KQAAbQ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42995" y="627380"/>
            <a:ext cx="3058160" cy="12299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formula6"/>
          <p:cNvPicPr>
            <a:picLocks noChangeAspect="1"/>
            <a:extLst>
              <a:ext uri="smNativeData">
                <pr:smNativeData xmlns:pr="smNativeData" val="SMDATA_15_9hGJY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RI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QgAACMRAAByHQAAah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785745"/>
            <a:ext cx="3429635" cy="8578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Трусов</dc:creator>
  <cp:keywords/>
  <dc:description/>
  <cp:lastModifiedBy>123</cp:lastModifiedBy>
  <cp:revision>0</cp:revision>
  <dcterms:created xsi:type="dcterms:W3CDTF">2004-11-26T09:55:55Z</dcterms:created>
  <dcterms:modified xsi:type="dcterms:W3CDTF">2021-11-08T12:03:02Z</dcterms:modified>
</cp:coreProperties>
</file>