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notesMasterIdLst>
    <p:notesMasterId r:id="rId6"/>
  </p:notesMasterIdLst>
  <p:sldIdLst>
    <p:sldId id="275" r:id="rId7"/>
    <p:sldId id="256" r:id="rId8"/>
    <p:sldId id="264" r:id="rId9"/>
    <p:sldId id="265" r:id="rId10"/>
    <p:sldId id="257" r:id="rId11"/>
    <p:sldId id="284" r:id="rId12"/>
    <p:sldId id="259" r:id="rId13"/>
    <p:sldId id="285" r:id="rId14"/>
    <p:sldId id="260" r:id="rId15"/>
    <p:sldId id="262" r:id="rId16"/>
    <p:sldId id="268" r:id="rId17"/>
    <p:sldId id="258" r:id="rId18"/>
    <p:sldId id="296" r:id="rId19"/>
    <p:sldId id="297" r:id="rId20"/>
    <p:sldId id="298" r:id="rId21"/>
    <p:sldId id="301" r:id="rId22"/>
    <p:sldId id="300" r:id="rId23"/>
    <p:sldId id="302" r:id="rId24"/>
    <p:sldId id="303" r:id="rId25"/>
    <p:sldId id="304" r:id="rId26"/>
    <p:sldId id="305" r:id="rId27"/>
    <p:sldId id="286" r:id="rId28"/>
    <p:sldId id="287" r:id="rId29"/>
    <p:sldId id="288" r:id="rId30"/>
    <p:sldId id="289" r:id="rId31"/>
    <p:sldId id="290" r:id="rId32"/>
    <p:sldId id="291" r:id="rId33"/>
    <p:sldId id="295" r:id="rId34"/>
    <p:sldId id="293" r:id="rId35"/>
  </p:sldIdLst>
  <p:sldSz cx="9144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Arial" pitchFamily="2" charset="-52"/>
        <a:ea typeface="Arial" pitchFamily="2" charset="-52"/>
        <a:cs typeface="Arial" pitchFamily="2" charset="-52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Arial" pitchFamily="2" charset="-52"/>
        <a:ea typeface="Arial" pitchFamily="2" charset="-52"/>
        <a:cs typeface="Arial" pitchFamily="2" charset="-52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Arial" pitchFamily="2" charset="-52"/>
        <a:ea typeface="Arial" pitchFamily="2" charset="-52"/>
        <a:cs typeface="Arial" pitchFamily="2" charset="-52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Arial" pitchFamily="2" charset="-52"/>
        <a:ea typeface="Arial" pitchFamily="2" charset="-52"/>
        <a:cs typeface="Arial" pitchFamily="2" charset="-52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Arial" pitchFamily="2" charset="-52"/>
        <a:ea typeface="Arial" pitchFamily="2" charset="-52"/>
        <a:cs typeface="Arial" pitchFamily="2" charset="-52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Arial" pitchFamily="2" charset="-52"/>
        <a:ea typeface="Arial" pitchFamily="2" charset="-52"/>
        <a:cs typeface="Arial" pitchFamily="2" charset="-52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Arial" pitchFamily="2" charset="-52"/>
        <a:ea typeface="Arial" pitchFamily="2" charset="-52"/>
        <a:cs typeface="Arial" pitchFamily="2" charset="-52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Arial" pitchFamily="2" charset="-52"/>
        <a:ea typeface="Arial" pitchFamily="2" charset="-52"/>
        <a:cs typeface="Arial" pitchFamily="2" charset="-52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Arial" pitchFamily="2" charset="-52"/>
        <a:ea typeface="Arial" pitchFamily="2" charset="-52"/>
        <a:cs typeface="Arial" pitchFamily="2" charset="-52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716281085" val="982" revOS="4"/>
      <pr:smFileRevision xmlns:pr="smNativeData" dt="1716281085" val="101"/>
      <pr:guideOptions xmlns:pr="smNativeData" dt="1716281085" snapToGrid="1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lastView="sldSorterView">
  <p:slideViewPr>
    <p:cSldViewPr>
      <p:cViewPr varScale="1">
        <p:scale>
          <a:sx n="96" d="100"/>
          <a:sy n="96" d="100"/>
        </p:scale>
        <p:origin x="2099" y="213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33" d="100"/>
        <a:sy n="33" d="100"/>
      </p:scale>
      <p:origin x="0" y="0"/>
    </p:cViewPr>
  </p:sorterViewPr>
  <p:notesViewPr>
    <p:cSldViewPr>
      <p:cViewPr>
        <p:scale>
          <a:sx n="96" d="100"/>
          <a:sy n="96" d="100"/>
        </p:scale>
        <p:origin x="2099" y="213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drawings/_rels/vmlDrawing1.vml.rels><?xml version="1.0" encoding="UTF-8" standalone="yes" ?>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 ?>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 noChangeArrowheads="1"/>
            <a:extLst>
              <a:ext uri="smNativeData">
                <pr:smNativeData xmlns:pr="smNativeData" val="SMDATA_13_/V5M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QAgAAEAAAACYAAAAIAAAAP48AAA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ru-ru" sz="12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</a:p>
        </p:txBody>
      </p:sp>
      <p:sp>
        <p:nvSpPr>
          <p:cNvPr id="3" name="Дата 2"/>
          <p:cNvSpPr>
            <a:spLocks noGrp="1" noChangeArrowheads="1"/>
            <a:extLst>
              <a:ext uri="smNativeData">
                <pr:smNativeData xmlns:pr="smNativeData" val="SMDATA_13_/V5M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QAgAAEAAAACYAAAAIAAAAP48AAAAAAAA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lang="ru-ru" sz="12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fld id="{3F6834A2-ECD2-3DC2-9CD0-1A977A9E6A4F}" type="datetime1">
              <a:t>03.11.2020</a:t>
            </a:fld>
          </a:p>
        </p:txBody>
      </p:sp>
      <p:sp>
        <p:nvSpPr>
          <p:cNvPr id="4" name="Образ слайда 3"/>
          <p:cNvSpPr>
            <a:spLocks noGrp="1" noChangeArrowheads="1"/>
            <a:extLst>
              <a:ext uri="smNativeData">
                <pr:smNativeData xmlns:pr="smNativeData" val="SMDATA_13_/V5MZhMAAAAlAAAAZAAAAC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IBwAAOAQAACgjAABQGQAAEAAAACYAAAAIAAAAvw8AAP8f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5" name="Заметки 4"/>
          <p:cNvSpPr>
            <a:spLocks noGrp="1" noChangeArrowheads="1"/>
            <a:extLst>
              <a:ext uri="smNativeData">
                <pr:smNativeData xmlns:pr="smNativeData" val="SMDATA_13_/V5M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uBoAAPglAAAINAAAEAAAACYAAAAIAAAAPy8AAP8fAAA="/>
              </a:ext>
            </a:extLst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 noChangeArrowheads="1"/>
            <a:extLst>
              <a:ext uri="smNativeData">
                <pr:smNativeData xmlns:pr="smNativeData" val="SMDATA_13_/V5M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A+OAAAEAAAACYAAAAIAAAAv48AAP8fAAA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ru-ru" sz="12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</a:p>
        </p:txBody>
      </p:sp>
      <p:sp>
        <p:nvSpPr>
          <p:cNvPr id="7" name="Номер слайда 6"/>
          <p:cNvSpPr>
            <a:spLocks noGrp="1" noChangeArrowheads="1"/>
            <a:extLst>
              <a:ext uri="smNativeData">
                <pr:smNativeData xmlns:pr="smNativeData" val="SMDATA_13_/V5M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dHR7s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A+OAAAEAAAACYAAAAIAAAAv48AAP8fAAA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ru-ru" sz="12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fld id="{3F685323-6DD2-3DA5-9CD0-9BF01D9E6ACE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ChangeArrowheads="1"/>
            <a:extLst>
              <a:ext uri="smNativeData">
                <pr:smNativeData xmlns:pr="smNativeData" val="SMDATA_13_/V5MZhMAAAAlAAAAZAAAAC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IBwAAOAQAACgjAABQGQAAEAAAACYAAAAIAAAAAQAAAAAAAAA="/>
              </a:ext>
            </a:extLst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 noChangeArrowheads="1"/>
            <a:extLst>
              <a:ext uri="smNativeData">
                <pr:smNativeData xmlns:pr="smNativeData" val="SMDATA_13_/V5MZh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ASA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4" name="Номер слайда 3"/>
          <p:cNvSpPr>
            <a:spLocks noGrp="1" noChangeArrowheads="1"/>
            <a:extLst>
              <a:ext uri="smNativeData">
                <pr:smNativeData xmlns:pr="smNativeData" val="SMDATA_13_/V5MZhMAAAAlAAAAZAAAAA0A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A+OAAAEAAAACYAAAAIAAAAAQAAAAAAAAA="/>
              </a:ext>
            </a:extLst>
          </p:cNvSpPr>
          <p:nvPr>
            <p:ph type="sldNum" sz="quarter" idx="4294967295"/>
          </p:nvPr>
        </p:nvSpPr>
        <p:spPr>
          <a:xfrm>
            <a:off x="3884930" y="8685530"/>
            <a:ext cx="2971800" cy="457200"/>
          </a:xfrm>
        </p:spPr>
        <p:txBody>
          <a:bodyPr/>
          <a:lstStyle/>
          <a:p>
            <a:pPr>
              <a:defRPr lang="ru-ru"/>
            </a:pPr>
            <a:fld id="{3F682363-2DD2-3DD5-9CD0-DB806D9E6A8E}" type="slidenum">
              <a:t>23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  <a:extLst>
              <a:ext uri="smNativeData">
                <pr:smNativeData xmlns:pr="smNativeData" val="SMDATA_13_/V5MZhMAAAAlAAAAZAAAAA0A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A+OAAAEAAAACYAAAAIAAAAAQAAAH8AAAA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7200"/>
          </a:xfrm>
          <a:noFill/>
        </p:spPr>
        <p:txBody>
          <a:bodyPr/>
          <a:lstStyle/>
          <a:p>
            <a:pPr>
              <a:defRPr lang="ru-ru"/>
            </a:pPr>
            <a:fld id="{3F686F0C-42D2-3D99-9CD0-B4CC219E6AE1}" type="slidenum">
              <a:t>30</a:t>
            </a:fld>
          </a:p>
        </p:txBody>
      </p:sp>
      <p:sp>
        <p:nvSpPr>
          <p:cNvPr id="3" name="Rectangle 2"/>
          <p:cNvSpPr>
            <a:spLocks noGrp="1" noChangeArrowheads="1"/>
            <a:extLst>
              <a:ext uri="smNativeData">
                <pr:smNativeData xmlns:pr="smNativeData" val="SMDATA_13_/V5MZhMAAAAlAAAAZAAAAC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IQ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IBwAAOAQAACgjAABQGQAAEAAAACYAAAAIAAAAAQAAAIAfAAA="/>
              </a:ext>
            </a:extLst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4" name="Rectangle 3"/>
          <p:cNvSpPr>
            <a:spLocks noGrp="1" noChangeArrowheads="1"/>
            <a:extLst>
              <a:ext uri="smNativeData">
                <pr:smNativeData xmlns:pr="smNativeData" val="SMDATA_13_/V5MZh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AQAAAP8f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noFill/>
          </a:ln>
        </p:spPr>
        <p:txBody>
          <a:bodyPr/>
          <a:lstStyle/>
          <a:p>
            <a:pPr marL="228600" indent="-228600">
              <a:buNone/>
              <a:defRPr lang="ru-ru"/>
            </a:pPr>
            <a:r>
              <a:t>  14314                     </a:t>
            </a:r>
          </a:p>
          <a:p>
            <a:pPr>
              <a:defRPr lang="ru-ru"/>
            </a:pPr>
            <a:r>
              <a:t>                                  остальное неверно      0=0,1     1=  0,1    2=  0,1    3=  0,4    4=  0,7    5=  1,0</a:t>
            </a:r>
          </a:p>
          <a:p>
            <a:pPr>
              <a:defRPr lang="ru-ru"/>
            </a:pPr>
            <a:r>
              <a:t>                                  остальное прочерк      0=0,5     1=  0,6    2=  0,7    3=  0,8    4=  0,9       </a:t>
            </a:r>
          </a:p>
          <a:p>
            <a:pPr>
              <a:defRPr lang="ru-ru"/>
            </a:pPr>
          </a:p>
          <a:p>
            <a:pPr>
              <a:defRPr lang="ru-ru"/>
            </a:pPr>
            <a:r>
              <a:rPr lang="en-us"/>
              <a:t>0.</a:t>
            </a:r>
            <a:r>
              <a:t>2В +0.1П -0.1Н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/V5MZh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w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Подзаголовок 2"/>
          <p:cNvSpPr>
            <a:spLocks noGrp="1" noChangeArrowheads="1"/>
            <a:extLst>
              <a:ext uri="smNativeData">
                <pr:smNativeData xmlns:pr="smNativeData" val="SMDATA_13_/V5MZh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lang="ru-ru"/>
            </a:lvl1pPr>
            <a:lvl2pPr marL="457200" indent="0" algn="ctr">
              <a:buNone/>
              <a:defRPr lang="ru-ru"/>
            </a:lvl2pPr>
            <a:lvl3pPr marL="914400" indent="0" algn="ctr">
              <a:buNone/>
              <a:defRPr lang="ru-ru"/>
            </a:lvl3pPr>
            <a:lvl4pPr marL="1371600" indent="0" algn="ctr">
              <a:buNone/>
              <a:defRPr lang="ru-ru"/>
            </a:lvl4pPr>
            <a:lvl5pPr marL="1828800" indent="0" algn="ctr">
              <a:buNone/>
              <a:defRPr lang="ru-ru"/>
            </a:lvl5pPr>
            <a:lvl6pPr marL="2286000" indent="0" algn="ctr">
              <a:buNone/>
              <a:defRPr lang="ru-ru"/>
            </a:lvl6pPr>
            <a:lvl7pPr marL="2743200" indent="0" algn="ctr">
              <a:buNone/>
              <a:defRPr lang="ru-ru"/>
            </a:lvl7pPr>
            <a:lvl8pPr marL="3200400" indent="0" algn="ctr">
              <a:buNone/>
              <a:defRPr lang="ru-ru"/>
            </a:lvl8pPr>
            <a:lvl9pPr marL="3657600" indent="0" algn="ctr">
              <a:buNone/>
              <a:defRPr lang="ru-ru"/>
            </a:lvl9pPr>
          </a:lstStyle>
          <a:p>
            <a:pPr>
              <a:defRPr lang="ru-ru"/>
            </a:pPr>
            <a:r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  <a:extLst>
              <a:ext uri="smNativeData">
                <pr:smNativeData xmlns:pr="smNativeData" val="SMDATA_13_/V5MZh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EAAAACYAAAAIAAAAAAAAAIAfAAA="/>
              </a:ext>
            </a:extLst>
          </p:cNvSpPr>
          <p:nvPr>
            <p:ph type="dt" sz="half" idx="10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</a:p>
        </p:txBody>
      </p:sp>
      <p:sp>
        <p:nvSpPr>
          <p:cNvPr id="5" name="Rectangle 5"/>
          <p:cNvSpPr>
            <a:spLocks noGrp="1" noChangeArrowheads="1"/>
            <a:extLst>
              <a:ext uri="smNativeData">
                <pr:smNativeData xmlns:pr="smNativeData" val="SMDATA_13_/V5MZh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EAAAACYAAAAIAAAAAAAAAIAfAAA="/>
              </a:ext>
            </a:extLst>
          </p:cNvSpPr>
          <p:nvPr>
            <p:ph type="ftr" sz="quarter" idx="11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</a:p>
        </p:txBody>
      </p:sp>
      <p:sp>
        <p:nvSpPr>
          <p:cNvPr id="6" name="Rectangle 6"/>
          <p:cNvSpPr>
            <a:spLocks noGrp="1" noChangeArrowheads="1"/>
            <a:extLst>
              <a:ext uri="smNativeData">
                <pr:smNativeData xmlns:pr="smNativeData" val="SMDATA_13_/V5MZh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EAAAACYAAAAIAAAAAAAAAIAfAAA="/>
              </a:ext>
            </a:extLst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  <a:fld id="{3F684932-7CD2-3DBF-9CD0-8AEA079E6ADF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/V5MZh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 noChangeArrowheads="1"/>
            <a:extLst>
              <a:ext uri="smNativeData">
                <pr:smNativeData xmlns:pr="smNativeData" val="SMDATA_13_/V5MZhMAAAAlAAAAZAAAAA0A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gAAAAAAAAA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  <a:extLst>
              <a:ext uri="smNativeData">
                <pr:smNativeData xmlns:pr="smNativeData" val="SMDATA_13_/V5MZh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EAAAACYAAAAIAAAAAAAAAIAfAAA="/>
              </a:ext>
            </a:extLst>
          </p:cNvSpPr>
          <p:nvPr>
            <p:ph type="dt" sz="half" idx="10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</a:p>
        </p:txBody>
      </p:sp>
      <p:sp>
        <p:nvSpPr>
          <p:cNvPr id="5" name="Rectangle 5"/>
          <p:cNvSpPr>
            <a:spLocks noGrp="1" noChangeArrowheads="1"/>
            <a:extLst>
              <a:ext uri="smNativeData">
                <pr:smNativeData xmlns:pr="smNativeData" val="SMDATA_13_/V5MZh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EAAAACYAAAAIAAAAAAAAAIAfAAA="/>
              </a:ext>
            </a:extLst>
          </p:cNvSpPr>
          <p:nvPr>
            <p:ph type="ftr" sz="quarter" idx="11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</a:p>
        </p:txBody>
      </p:sp>
      <p:sp>
        <p:nvSpPr>
          <p:cNvPr id="6" name="Rectangle 6"/>
          <p:cNvSpPr>
            <a:spLocks noGrp="1" noChangeArrowheads="1"/>
            <a:extLst>
              <a:ext uri="smNativeData">
                <pr:smNativeData xmlns:pr="smNativeData" val="SMDATA_13_/V5MZh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EAAAACYAAAAIAAAAAAAAAIAfAAA="/>
              </a:ext>
            </a:extLst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  <a:fld id="{3F68226B-25D2-3DD4-9CD0-D3816C9E6A86}" type="slidenum"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 noChangeArrowheads="1"/>
            <a:extLst>
              <a:ext uri="smNativeData">
                <pr:smNativeData xmlns:pr="smNativeData" val="SMDATA_13_/V5MZhMAAAAlAAAAZAAAAA0AAAAAkAAAAEgAAACQAAAASAAAAAAAAAAB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QEAAHA1AACwJQAAEAAAACYAAAAIAAAAAwAAAAAAAAA="/>
              </a:ext>
            </a:extLst>
          </p:cNvSpPr>
          <p:nvPr>
            <p:ph type="title"/>
          </p:nvPr>
        </p:nvSpPr>
        <p:spPr>
          <a:xfrm>
            <a:off x="6629400" y="274955"/>
            <a:ext cx="2057400" cy="585152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 noChangeArrowheads="1"/>
            <a:extLst>
              <a:ext uri="smNativeData">
                <pr:smNativeData xmlns:pr="smNativeData" val="SMDATA_13_/V5MZhMAAAAlAAAAZAAAAA0A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NgnAACwJQAAEAAAACYAAAAIAAAAAwAAAAAAAAA="/>
              </a:ext>
            </a:extLst>
          </p:cNvSpPr>
          <p:nvPr>
            <p:ph idx="1"/>
          </p:nvPr>
        </p:nvSpPr>
        <p:spPr>
          <a:xfrm>
            <a:off x="457200" y="274955"/>
            <a:ext cx="6019800" cy="585152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  <a:extLst>
              <a:ext uri="smNativeData">
                <pr:smNativeData xmlns:pr="smNativeData" val="SMDATA_13_/V5MZh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EAAAACYAAAAIAAAAAAAAAIAfAAA="/>
              </a:ext>
            </a:extLst>
          </p:cNvSpPr>
          <p:nvPr>
            <p:ph type="dt" sz="half" idx="10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</a:p>
        </p:txBody>
      </p:sp>
      <p:sp>
        <p:nvSpPr>
          <p:cNvPr id="5" name="Rectangle 5"/>
          <p:cNvSpPr>
            <a:spLocks noGrp="1" noChangeArrowheads="1"/>
            <a:extLst>
              <a:ext uri="smNativeData">
                <pr:smNativeData xmlns:pr="smNativeData" val="SMDATA_13_/V5MZh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EAAAACYAAAAIAAAAAAAAAIAfAAA="/>
              </a:ext>
            </a:extLst>
          </p:cNvSpPr>
          <p:nvPr>
            <p:ph type="ftr" sz="quarter" idx="11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</a:p>
        </p:txBody>
      </p:sp>
      <p:sp>
        <p:nvSpPr>
          <p:cNvPr id="6" name="Rectangle 6"/>
          <p:cNvSpPr>
            <a:spLocks noGrp="1" noChangeArrowheads="1"/>
            <a:extLst>
              <a:ext uri="smNativeData">
                <pr:smNativeData xmlns:pr="smNativeData" val="SMDATA_13_/V5MZh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19f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EAAAACYAAAAIAAAAAAAAAIAfAAA="/>
              </a:ext>
            </a:extLst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  <a:fld id="{3F685312-5CD2-3DA5-9CD0-AAF01D9E6AFF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/V5MZh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Содержимое 2"/>
          <p:cNvSpPr>
            <a:spLocks noGrp="1" noChangeArrowheads="1"/>
            <a:extLst>
              <a:ext uri="smNativeData">
                <pr:smNativeData xmlns:pr="smNativeData" val="SMDATA_13_/V5MZh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  <a:extLst>
              <a:ext uri="smNativeData">
                <pr:smNativeData xmlns:pr="smNativeData" val="SMDATA_13_/V5MZh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EAAAACYAAAAIAAAAAAAAAIAfAAA="/>
              </a:ext>
            </a:extLst>
          </p:cNvSpPr>
          <p:nvPr>
            <p:ph type="dt" sz="half" idx="10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</a:p>
        </p:txBody>
      </p:sp>
      <p:sp>
        <p:nvSpPr>
          <p:cNvPr id="5" name="Rectangle 5"/>
          <p:cNvSpPr>
            <a:spLocks noGrp="1" noChangeArrowheads="1"/>
            <a:extLst>
              <a:ext uri="smNativeData">
                <pr:smNativeData xmlns:pr="smNativeData" val="SMDATA_13_/V5MZh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EAAAACYAAAAIAAAAAAAAAIAfAAA="/>
              </a:ext>
            </a:extLst>
          </p:cNvSpPr>
          <p:nvPr>
            <p:ph type="ftr" sz="quarter" idx="11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</a:p>
        </p:txBody>
      </p:sp>
      <p:sp>
        <p:nvSpPr>
          <p:cNvPr id="6" name="Rectangle 6"/>
          <p:cNvSpPr>
            <a:spLocks noGrp="1" noChangeArrowheads="1"/>
            <a:extLst>
              <a:ext uri="smNativeData">
                <pr:smNativeData xmlns:pr="smNativeData" val="SMDATA_13_/V5MZh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EAAAACYAAAAIAAAAAAAAAIAfAAA="/>
              </a:ext>
            </a:extLst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  <a:fld id="{3F68246E-20D2-3DD2-9CD0-D6876A9E6A83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/V5MZh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ru-ru" sz="4000" b="1" cap="all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 cap="all"/>
            </a:pPr>
            <a:r>
              <a:t>Образец заголовка</a:t>
            </a:r>
          </a:p>
        </p:txBody>
      </p:sp>
      <p:sp>
        <p:nvSpPr>
          <p:cNvPr id="3" name="Текст 2"/>
          <p:cNvSpPr>
            <a:spLocks noGrp="1" noChangeArrowheads="1"/>
            <a:extLst>
              <a:ext uri="smNativeData">
                <pr:smNativeData xmlns:pr="smNativeData" val="SMDATA_13_/V5MZhMAAAAlAAAAZAAAAA0A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hEAAEI0AAAcGwAAEAAAACYAAAAIAAAAgYAAAAAAAAA="/>
              </a:ext>
            </a:extLst>
          </p:cNvSpPr>
          <p:nvPr>
            <p:ph idx="1"/>
          </p:nvPr>
        </p:nvSpPr>
        <p:spPr>
          <a:xfrm>
            <a:off x="722630" y="2907030"/>
            <a:ext cx="7772400" cy="149987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ru-ru" sz="2000"/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600"/>
            </a:lvl3pPr>
            <a:lvl4pPr marL="1371600" indent="0">
              <a:buNone/>
              <a:defRPr lang="ru-ru" sz="1400"/>
            </a:lvl4pPr>
            <a:lvl5pPr marL="1828800" indent="0">
              <a:buNone/>
              <a:defRPr lang="ru-ru" sz="1400"/>
            </a:lvl5pPr>
            <a:lvl6pPr marL="2286000" indent="0">
              <a:buNone/>
              <a:defRPr lang="ru-ru" sz="1400"/>
            </a:lvl6pPr>
            <a:lvl7pPr marL="2743200" indent="0">
              <a:buNone/>
              <a:defRPr lang="ru-ru" sz="1400"/>
            </a:lvl7pPr>
            <a:lvl8pPr marL="3200400" indent="0">
              <a:buNone/>
              <a:defRPr lang="ru-ru" sz="1400"/>
            </a:lvl8pPr>
            <a:lvl9pPr marL="3657600" indent="0">
              <a:buNone/>
              <a:defRPr lang="ru-ru" sz="1400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  <a:extLst>
              <a:ext uri="smNativeData">
                <pr:smNativeData xmlns:pr="smNativeData" val="SMDATA_13_/V5MZh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EAAAACYAAAAIAAAAAAAAAIAfAAA="/>
              </a:ext>
            </a:extLst>
          </p:cNvSpPr>
          <p:nvPr>
            <p:ph type="dt" sz="half" idx="10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</a:p>
        </p:txBody>
      </p:sp>
      <p:sp>
        <p:nvSpPr>
          <p:cNvPr id="5" name="Rectangle 5"/>
          <p:cNvSpPr>
            <a:spLocks noGrp="1" noChangeArrowheads="1"/>
            <a:extLst>
              <a:ext uri="smNativeData">
                <pr:smNativeData xmlns:pr="smNativeData" val="SMDATA_13_/V5MZh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EAAAACYAAAAIAAAAAAAAAIAfAAA="/>
              </a:ext>
            </a:extLst>
          </p:cNvSpPr>
          <p:nvPr>
            <p:ph type="ftr" sz="quarter" idx="11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</a:p>
        </p:txBody>
      </p:sp>
      <p:sp>
        <p:nvSpPr>
          <p:cNvPr id="6" name="Rectangle 6"/>
          <p:cNvSpPr>
            <a:spLocks noGrp="1" noChangeArrowheads="1"/>
            <a:extLst>
              <a:ext uri="smNativeData">
                <pr:smNativeData xmlns:pr="smNativeData" val="SMDATA_13_/V5MZh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EAAAACYAAAAIAAAAAAAAAIAfAAA="/>
              </a:ext>
            </a:extLst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  <a:fld id="{3F683F8C-C2D2-3DC9-9CD0-349C719E6A61}" type="slidenum"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/V5MZh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Содержимое 2"/>
          <p:cNvSpPr>
            <a:spLocks noGrp="1" noChangeArrowheads="1"/>
            <a:extLst>
              <a:ext uri="smNativeData">
                <pr:smNativeData xmlns:pr="smNativeData" val="SMDATA_13_/V5MZh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8Ac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Y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lang="ru-ru" sz="2800"/>
            </a:lvl1pPr>
            <a:lvl2pPr>
              <a:defRPr lang="ru-ru" sz="2400"/>
            </a:lvl2pPr>
            <a:lvl3pPr>
              <a:defRPr lang="ru-ru" sz="2000"/>
            </a:lvl3pPr>
            <a:lvl4pPr>
              <a:defRPr lang="ru-ru" sz="1800"/>
            </a:lvl4pPr>
            <a:lvl5pPr>
              <a:defRPr lang="ru-ru" sz="1800"/>
            </a:lvl5pPr>
            <a:lvl6pPr>
              <a:defRPr lang="ru-ru" sz="1800"/>
            </a:lvl6pPr>
            <a:lvl7pPr>
              <a:defRPr lang="ru-ru" sz="1800"/>
            </a:lvl7pPr>
            <a:lvl8pPr>
              <a:defRPr lang="ru-ru" sz="1800"/>
            </a:lvl8pPr>
            <a:lvl9pPr>
              <a:defRPr lang="ru-ru" sz="1800"/>
            </a:lvl9pPr>
          </a:lstStyle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Содержимое 3"/>
          <p:cNvSpPr>
            <a:spLocks noGrp="1" noChangeArrowheads="1"/>
            <a:extLst>
              <a:ext uri="smNativeData">
                <pr:smNativeData xmlns:pr="smNativeData" val="SMDATA_13_/V5MZh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Y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lang="ru-ru" sz="2800"/>
            </a:lvl1pPr>
            <a:lvl2pPr>
              <a:defRPr lang="ru-ru" sz="2400"/>
            </a:lvl2pPr>
            <a:lvl3pPr>
              <a:defRPr lang="ru-ru" sz="2000"/>
            </a:lvl3pPr>
            <a:lvl4pPr>
              <a:defRPr lang="ru-ru" sz="1800"/>
            </a:lvl4pPr>
            <a:lvl5pPr>
              <a:defRPr lang="ru-ru" sz="1800"/>
            </a:lvl5pPr>
            <a:lvl6pPr>
              <a:defRPr lang="ru-ru" sz="1800"/>
            </a:lvl6pPr>
            <a:lvl7pPr>
              <a:defRPr lang="ru-ru" sz="1800"/>
            </a:lvl7pPr>
            <a:lvl8pPr>
              <a:defRPr lang="ru-ru" sz="1800"/>
            </a:lvl8pPr>
            <a:lvl9pPr>
              <a:defRPr lang="ru-ru" sz="1800"/>
            </a:lvl9pPr>
          </a:lstStyle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  <a:extLst>
              <a:ext uri="smNativeData">
                <pr:smNativeData xmlns:pr="smNativeData" val="SMDATA_13_/V5MZh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EAAAACYAAAAIAAAAAAAAAIAfAAA="/>
              </a:ext>
            </a:extLst>
          </p:cNvSpPr>
          <p:nvPr>
            <p:ph type="dt" sz="half" idx="10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</a:p>
        </p:txBody>
      </p:sp>
      <p:sp>
        <p:nvSpPr>
          <p:cNvPr id="6" name="Rectangle 5"/>
          <p:cNvSpPr>
            <a:spLocks noGrp="1" noChangeArrowheads="1"/>
            <a:extLst>
              <a:ext uri="smNativeData">
                <pr:smNativeData xmlns:pr="smNativeData" val="SMDATA_13_/V5MZh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BUbr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EAAAACYAAAAIAAAAAAAAAIAfAAA="/>
              </a:ext>
            </a:extLst>
          </p:cNvSpPr>
          <p:nvPr>
            <p:ph type="ftr" sz="quarter" idx="11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</a:p>
        </p:txBody>
      </p:sp>
      <p:sp>
        <p:nvSpPr>
          <p:cNvPr id="7" name="Rectangle 6"/>
          <p:cNvSpPr>
            <a:spLocks noGrp="1" noChangeArrowheads="1"/>
            <a:extLst>
              <a:ext uri="smNativeData">
                <pr:smNativeData xmlns:pr="smNativeData" val="SMDATA_13_/V5MZh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EAAAACYAAAAIAAAAAAAAAIAfAAA="/>
              </a:ext>
            </a:extLst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  <a:fld id="{3F6834D8-96D2-3DC2-9CD0-60977A9E6A35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/V5MZh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Текст 2"/>
          <p:cNvSpPr>
            <a:spLocks noGrp="1" noChangeArrowheads="1"/>
            <a:extLst>
              <a:ext uri="smNativeData">
                <pr:smNativeData xmlns:pr="smNativeData" val="SMDATA_13_/V5MZhMAAAAlAAAAZAAAAA0A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gkAAKsbAABhDQAAEAAAACYAAAAIAAAAgYAAAAAAAAA="/>
              </a:ext>
            </a:extLst>
          </p:cNvSpPr>
          <p:nvPr>
            <p:ph idx="1"/>
          </p:nvPr>
        </p:nvSpPr>
        <p:spPr>
          <a:xfrm>
            <a:off x="457200" y="1535430"/>
            <a:ext cx="4040505" cy="6394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ru-ru" sz="2400" b="1"/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4" name="Содержимое 3"/>
          <p:cNvSpPr>
            <a:spLocks noGrp="1" noChangeArrowheads="1"/>
            <a:extLst>
              <a:ext uri="smNativeData">
                <pr:smNativeData xmlns:pr="smNativeData" val="SMDATA_13_/V5MZh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sbAACwJQAAEAAAACYAAAAIAAAAAYAAAAAAAAA="/>
              </a:ext>
            </a:extLst>
          </p:cNvSpPr>
          <p:nvPr>
            <p:ph idx="2"/>
          </p:nvPr>
        </p:nvSpPr>
        <p:spPr>
          <a:xfrm>
            <a:off x="457200" y="2174875"/>
            <a:ext cx="4040505" cy="3951605"/>
          </a:xfrm>
        </p:spPr>
        <p:txBody>
          <a:bodyPr/>
          <a:lstStyle>
            <a:lvl1pPr>
              <a:defRPr lang="ru-ru" sz="2400"/>
            </a:lvl1pPr>
            <a:lvl2pPr>
              <a:defRPr lang="ru-ru" sz="2000"/>
            </a:lvl2pPr>
            <a:lvl3pPr>
              <a:defRPr lang="ru-ru" sz="1800"/>
            </a:lvl3pPr>
            <a:lvl4pPr>
              <a:defRPr lang="ru-ru" sz="1600"/>
            </a:lvl4pPr>
            <a:lvl5pPr>
              <a:defRPr lang="ru-ru" sz="1600"/>
            </a:lvl5pPr>
            <a:lvl6pPr>
              <a:defRPr lang="ru-ru" sz="1600"/>
            </a:lvl6pPr>
            <a:lvl7pPr>
              <a:defRPr lang="ru-ru" sz="1600"/>
            </a:lvl7pPr>
            <a:lvl8pPr>
              <a:defRPr lang="ru-ru" sz="1600"/>
            </a:lvl8pPr>
            <a:lvl9pPr>
              <a:defRPr lang="ru-ru" sz="1600"/>
            </a:lvl9pPr>
          </a:lstStyle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5" name="Текст 4"/>
          <p:cNvSpPr>
            <a:spLocks noGrp="1" noChangeArrowheads="1"/>
            <a:extLst>
              <a:ext uri="smNativeData">
                <pr:smNativeData xmlns:pr="smNativeData" val="SMDATA_13_/V5MZhMAAAAlAAAAZAAAAA0A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8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THAAAcgkAAHA1AABhDQAAEAAAACYAAAAIAAAAgYAAAAAAAAA="/>
              </a:ext>
            </a:extLst>
          </p:cNvSpPr>
          <p:nvPr>
            <p:ph idx="3"/>
          </p:nvPr>
        </p:nvSpPr>
        <p:spPr>
          <a:xfrm>
            <a:off x="4645025" y="1535430"/>
            <a:ext cx="4041775" cy="6394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ru-ru" sz="2400" b="1"/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6" name="Содержимое 5"/>
          <p:cNvSpPr>
            <a:spLocks noGrp="1" noChangeArrowheads="1"/>
            <a:extLst>
              <a:ext uri="smNativeData">
                <pr:smNativeData xmlns:pr="smNativeData" val="SMDATA_13_/V5MZh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THAAAYQ0AAHA1AACwJQAAEAAAACYAAAAIAAAAAYAAAAAAAAA="/>
              </a:ext>
            </a:extLst>
          </p:cNvSpPr>
          <p:nvPr>
            <p:ph idx="4"/>
          </p:nvPr>
        </p:nvSpPr>
        <p:spPr>
          <a:xfrm>
            <a:off x="4645025" y="2174875"/>
            <a:ext cx="4041775" cy="3951605"/>
          </a:xfrm>
        </p:spPr>
        <p:txBody>
          <a:bodyPr/>
          <a:lstStyle>
            <a:lvl1pPr>
              <a:defRPr lang="ru-ru" sz="2400"/>
            </a:lvl1pPr>
            <a:lvl2pPr>
              <a:defRPr lang="ru-ru" sz="2000"/>
            </a:lvl2pPr>
            <a:lvl3pPr>
              <a:defRPr lang="ru-ru" sz="1800"/>
            </a:lvl3pPr>
            <a:lvl4pPr>
              <a:defRPr lang="ru-ru" sz="1600"/>
            </a:lvl4pPr>
            <a:lvl5pPr>
              <a:defRPr lang="ru-ru" sz="1600"/>
            </a:lvl5pPr>
            <a:lvl6pPr>
              <a:defRPr lang="ru-ru" sz="1600"/>
            </a:lvl6pPr>
            <a:lvl7pPr>
              <a:defRPr lang="ru-ru" sz="1600"/>
            </a:lvl7pPr>
            <a:lvl8pPr>
              <a:defRPr lang="ru-ru" sz="1600"/>
            </a:lvl8pPr>
            <a:lvl9pPr>
              <a:defRPr lang="ru-ru" sz="1600"/>
            </a:lvl9pPr>
          </a:lstStyle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  <a:extLst>
              <a:ext uri="smNativeData">
                <pr:smNativeData xmlns:pr="smNativeData" val="SMDATA_13_/V5MZh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8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EAAAACYAAAAIAAAAAAAAAIAfAAA="/>
              </a:ext>
            </a:extLst>
          </p:cNvSpPr>
          <p:nvPr>
            <p:ph type="dt" sz="half" idx="10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</a:p>
        </p:txBody>
      </p:sp>
      <p:sp>
        <p:nvSpPr>
          <p:cNvPr id="8" name="Rectangle 5"/>
          <p:cNvSpPr>
            <a:spLocks noGrp="1" noChangeArrowheads="1"/>
            <a:extLst>
              <a:ext uri="smNativeData">
                <pr:smNativeData xmlns:pr="smNativeData" val="SMDATA_13_/V5MZh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EAAAACYAAAAIAAAAAAAAAIAfAAA="/>
              </a:ext>
            </a:extLst>
          </p:cNvSpPr>
          <p:nvPr>
            <p:ph type="ftr" sz="quarter" idx="11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</a:p>
        </p:txBody>
      </p:sp>
      <p:sp>
        <p:nvSpPr>
          <p:cNvPr id="9" name="Rectangle 6"/>
          <p:cNvSpPr>
            <a:spLocks noGrp="1" noChangeArrowheads="1"/>
            <a:extLst>
              <a:ext uri="smNativeData">
                <pr:smNativeData xmlns:pr="smNativeData" val="SMDATA_13_/V5MZh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EAAAACYAAAAIAAAAAAAAAIAfAAA="/>
              </a:ext>
            </a:extLst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  <a:fld id="{3F686E18-56D2-3D98-9CD0-A0CD209E6AF5}" type="slidenum"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/V5MZh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1/Lv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  <a:extLst>
              <a:ext uri="smNativeData">
                <pr:smNativeData xmlns:pr="smNativeData" val="SMDATA_13_/V5MZh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EAAAACYAAAAIAAAAAAAAAIAfAAA="/>
              </a:ext>
            </a:extLst>
          </p:cNvSpPr>
          <p:nvPr>
            <p:ph type="dt" sz="half" idx="10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</a:p>
        </p:txBody>
      </p:sp>
      <p:sp>
        <p:nvSpPr>
          <p:cNvPr id="4" name="Rectangle 5"/>
          <p:cNvSpPr>
            <a:spLocks noGrp="1" noChangeArrowheads="1"/>
            <a:extLst>
              <a:ext uri="smNativeData">
                <pr:smNativeData xmlns:pr="smNativeData" val="SMDATA_13_/V5MZh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EAAAACYAAAAIAAAAAAAAAIAfAAA="/>
              </a:ext>
            </a:extLst>
          </p:cNvSpPr>
          <p:nvPr>
            <p:ph type="ftr" sz="quarter" idx="11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</a:p>
        </p:txBody>
      </p:sp>
      <p:sp>
        <p:nvSpPr>
          <p:cNvPr id="5" name="Rectangle 6"/>
          <p:cNvSpPr>
            <a:spLocks noGrp="1" noChangeArrowheads="1"/>
            <a:extLst>
              <a:ext uri="smNativeData">
                <pr:smNativeData xmlns:pr="smNativeData" val="SMDATA_13_/V5MZh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EAAAACYAAAAIAAAAAAAAAIAfAAA="/>
              </a:ext>
            </a:extLst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  <a:fld id="{3F6802BD-F3D2-3DF4-9CD0-05A14C9E6A50}" type="slidenum"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  <a:extLst>
              <a:ext uri="smNativeData">
                <pr:smNativeData xmlns:pr="smNativeData" val="SMDATA_13_/V5MZh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EAAAACYAAAAIAAAAAAAAAIAfAAA="/>
              </a:ext>
            </a:extLst>
          </p:cNvSpPr>
          <p:nvPr>
            <p:ph type="dt" sz="half" idx="10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</a:p>
        </p:txBody>
      </p:sp>
      <p:sp>
        <p:nvSpPr>
          <p:cNvPr id="3" name="Rectangle 5"/>
          <p:cNvSpPr>
            <a:spLocks noGrp="1" noChangeArrowheads="1"/>
            <a:extLst>
              <a:ext uri="smNativeData">
                <pr:smNativeData xmlns:pr="smNativeData" val="SMDATA_13_/V5MZh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CaVv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EAAAACYAAAAIAAAAAAAAAIAfAAA="/>
              </a:ext>
            </a:extLst>
          </p:cNvSpPr>
          <p:nvPr>
            <p:ph type="ftr" sz="quarter" idx="11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</a:p>
        </p:txBody>
      </p:sp>
      <p:sp>
        <p:nvSpPr>
          <p:cNvPr id="4" name="Rectangle 6"/>
          <p:cNvSpPr>
            <a:spLocks noGrp="1" noChangeArrowheads="1"/>
            <a:extLst>
              <a:ext uri="smNativeData">
                <pr:smNativeData xmlns:pr="smNativeData" val="SMDATA_13_/V5MZh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EAAAACYAAAAIAAAAAAAAAIAfAAA="/>
              </a:ext>
            </a:extLst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  <a:fld id="{3F682F9E-D0D2-3DD9-9CD0-268C619E6A73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/V5MZhMAAAAlAAAAZAAAAA0A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ru-ru" sz="2000" b="1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Содержимое 2"/>
          <p:cNvSpPr>
            <a:spLocks noGrp="1" noChangeArrowheads="1"/>
            <a:extLst>
              <a:ext uri="smNativeData">
                <pr:smNativeData xmlns:pr="smNativeData" val="SMDATA_13_/V5MZh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+Iv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lang="ru-ru" sz="3200"/>
            </a:lvl1pPr>
            <a:lvl2pPr>
              <a:defRPr lang="ru-ru" sz="2800"/>
            </a:lvl2pPr>
            <a:lvl3pPr>
              <a:defRPr lang="ru-ru" sz="2400"/>
            </a:lvl3pPr>
            <a:lvl4pPr>
              <a:defRPr lang="ru-ru" sz="2000"/>
            </a:lvl4pPr>
            <a:lvl5pPr>
              <a:defRPr lang="ru-ru" sz="20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Текст 3"/>
          <p:cNvSpPr>
            <a:spLocks noGrp="1" noChangeArrowheads="1"/>
            <a:extLst>
              <a:ext uri="smNativeData">
                <pr:smNativeData xmlns:pr="smNativeData" val="SMDATA_13_/V5MZh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Y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lang="ru-ru" sz="1400"/>
            </a:lvl1pPr>
            <a:lvl2pPr marL="457200" indent="0">
              <a:buNone/>
              <a:defRPr lang="ru-ru" sz="1200"/>
            </a:lvl2pPr>
            <a:lvl3pPr marL="914400" indent="0">
              <a:buNone/>
              <a:defRPr lang="ru-ru" sz="1000"/>
            </a:lvl3pPr>
            <a:lvl4pPr marL="1371600" indent="0">
              <a:buNone/>
              <a:defRPr lang="ru-ru" sz="900"/>
            </a:lvl4pPr>
            <a:lvl5pPr marL="1828800" indent="0">
              <a:buNone/>
              <a:defRPr lang="ru-ru" sz="900"/>
            </a:lvl5pPr>
            <a:lvl6pPr marL="2286000" indent="0">
              <a:buNone/>
              <a:defRPr lang="ru-ru" sz="900"/>
            </a:lvl6pPr>
            <a:lvl7pPr marL="2743200" indent="0">
              <a:buNone/>
              <a:defRPr lang="ru-ru" sz="900"/>
            </a:lvl7pPr>
            <a:lvl8pPr marL="3200400" indent="0">
              <a:buNone/>
              <a:defRPr lang="ru-ru" sz="900"/>
            </a:lvl8pPr>
            <a:lvl9pPr marL="3657600" indent="0">
              <a:buNone/>
              <a:defRPr lang="ru-ru" sz="900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  <a:extLst>
              <a:ext uri="smNativeData">
                <pr:smNativeData xmlns:pr="smNativeData" val="SMDATA_13_/V5MZh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EAAAACYAAAAIAAAAAAAAAIAfAAA="/>
              </a:ext>
            </a:extLst>
          </p:cNvSpPr>
          <p:nvPr>
            <p:ph type="dt" sz="half" idx="10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</a:p>
        </p:txBody>
      </p:sp>
      <p:sp>
        <p:nvSpPr>
          <p:cNvPr id="6" name="Rectangle 5"/>
          <p:cNvSpPr>
            <a:spLocks noGrp="1" noChangeArrowheads="1"/>
            <a:extLst>
              <a:ext uri="smNativeData">
                <pr:smNativeData xmlns:pr="smNativeData" val="SMDATA_13_/V5MZh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EAAAACYAAAAIAAAAAAAAAIAfAAA="/>
              </a:ext>
            </a:extLst>
          </p:cNvSpPr>
          <p:nvPr>
            <p:ph type="ftr" sz="quarter" idx="11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</a:p>
        </p:txBody>
      </p:sp>
      <p:sp>
        <p:nvSpPr>
          <p:cNvPr id="7" name="Rectangle 6"/>
          <p:cNvSpPr>
            <a:spLocks noGrp="1" noChangeArrowheads="1"/>
            <a:extLst>
              <a:ext uri="smNativeData">
                <pr:smNativeData xmlns:pr="smNativeData" val="SMDATA_13_/V5MZh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EAAAACYAAAAIAAAAAAAAAIAfAAA="/>
              </a:ext>
            </a:extLst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  <a:fld id="{3F681CC8-86D2-3DEA-9CD0-70BF529E6A25}" type="slidenum"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/V5MZhMAAAAlAAAAZAAAAA0A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wAAiB0AAMcsAAAFIQAAEAAAACYAAAAIAAAAgYAAAAAAAAA="/>
              </a:ext>
            </a:extLst>
          </p:cNvSpPr>
          <p:nvPr>
            <p:ph type="title"/>
          </p:nvPr>
        </p:nvSpPr>
        <p:spPr>
          <a:xfrm>
            <a:off x="1792605" y="4800600"/>
            <a:ext cx="5486400" cy="5670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ru-ru" sz="2000" b="1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Рисунок 2"/>
          <p:cNvSpPr>
            <a:spLocks noGrp="1" noChangeArrowheads="1"/>
            <a:extLst>
              <a:ext uri="smNativeData">
                <pr:smNativeData xmlns:pr="smNativeData" val="SMDATA_13_/V5MZh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yB0v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wAAxQMAAMcsAAAVHQAAEAAAACYAAAAIAAAAAYAAAAAAAAA="/>
              </a:ext>
            </a:extLst>
          </p:cNvSpPr>
          <p:nvPr>
            <p:ph type="pic" idx="1"/>
          </p:nvPr>
        </p:nvSpPr>
        <p:spPr>
          <a:xfrm>
            <a:off x="1792605" y="612775"/>
            <a:ext cx="5486400" cy="4114800"/>
          </a:xfrm>
        </p:spPr>
        <p:txBody>
          <a:bodyPr/>
          <a:lstStyle>
            <a:lvl1pPr marL="0" indent="0">
              <a:buNone/>
              <a:defRPr sz="3200" noProof="1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>
              <a:defRPr lang="ru-ru"/>
            </a:pPr>
            <a:endParaRPr noProof="1"/>
          </a:p>
        </p:txBody>
      </p:sp>
      <p:sp>
        <p:nvSpPr>
          <p:cNvPr id="4" name="Текст 3"/>
          <p:cNvSpPr>
            <a:spLocks noGrp="1" noChangeArrowheads="1"/>
            <a:extLst>
              <a:ext uri="smNativeData">
                <pr:smNativeData xmlns:pr="smNativeData" val="SMDATA_13_/V5MZh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19f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wAABSEAAMcsAAD4JQAAEAAAACYAAAAIAAAAAYAAAAAAAAA="/>
              </a:ext>
            </a:extLst>
          </p:cNvSpPr>
          <p:nvPr>
            <p:ph idx="2"/>
          </p:nvPr>
        </p:nvSpPr>
        <p:spPr>
          <a:xfrm>
            <a:off x="1792605" y="5367655"/>
            <a:ext cx="5486400" cy="804545"/>
          </a:xfrm>
        </p:spPr>
        <p:txBody>
          <a:bodyPr/>
          <a:lstStyle>
            <a:lvl1pPr marL="0" indent="0">
              <a:buNone/>
              <a:defRPr lang="ru-ru" sz="1400"/>
            </a:lvl1pPr>
            <a:lvl2pPr marL="457200" indent="0">
              <a:buNone/>
              <a:defRPr lang="ru-ru" sz="1200"/>
            </a:lvl2pPr>
            <a:lvl3pPr marL="914400" indent="0">
              <a:buNone/>
              <a:defRPr lang="ru-ru" sz="1000"/>
            </a:lvl3pPr>
            <a:lvl4pPr marL="1371600" indent="0">
              <a:buNone/>
              <a:defRPr lang="ru-ru" sz="900"/>
            </a:lvl4pPr>
            <a:lvl5pPr marL="1828800" indent="0">
              <a:buNone/>
              <a:defRPr lang="ru-ru" sz="900"/>
            </a:lvl5pPr>
            <a:lvl6pPr marL="2286000" indent="0">
              <a:buNone/>
              <a:defRPr lang="ru-ru" sz="900"/>
            </a:lvl6pPr>
            <a:lvl7pPr marL="2743200" indent="0">
              <a:buNone/>
              <a:defRPr lang="ru-ru" sz="900"/>
            </a:lvl7pPr>
            <a:lvl8pPr marL="3200400" indent="0">
              <a:buNone/>
              <a:defRPr lang="ru-ru" sz="900"/>
            </a:lvl8pPr>
            <a:lvl9pPr marL="3657600" indent="0">
              <a:buNone/>
              <a:defRPr lang="ru-ru" sz="900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  <a:extLst>
              <a:ext uri="smNativeData">
                <pr:smNativeData xmlns:pr="smNativeData" val="SMDATA_13_/V5MZh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vD5v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EAAAACYAAAAIAAAAAAAAAIAfAAA="/>
              </a:ext>
            </a:extLst>
          </p:cNvSpPr>
          <p:nvPr>
            <p:ph type="dt" sz="half" idx="10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</a:p>
        </p:txBody>
      </p:sp>
      <p:sp>
        <p:nvSpPr>
          <p:cNvPr id="6" name="Rectangle 5"/>
          <p:cNvSpPr>
            <a:spLocks noGrp="1" noChangeArrowheads="1"/>
            <a:extLst>
              <a:ext uri="smNativeData">
                <pr:smNativeData xmlns:pr="smNativeData" val="SMDATA_13_/V5MZh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EAAAACYAAAAIAAAAAAAAAIAfAAA="/>
              </a:ext>
            </a:extLst>
          </p:cNvSpPr>
          <p:nvPr>
            <p:ph type="ftr" sz="quarter" idx="11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</a:p>
        </p:txBody>
      </p:sp>
      <p:sp>
        <p:nvSpPr>
          <p:cNvPr id="7" name="Rectangle 6"/>
          <p:cNvSpPr>
            <a:spLocks noGrp="1" noChangeArrowheads="1"/>
            <a:extLst>
              <a:ext uri="smNativeData">
                <pr:smNativeData xmlns:pr="smNativeData" val="SMDATA_13_/V5MZh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Kysv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EAAAACYAAAAIAAAAAAAAAIAfAAA="/>
              </a:ext>
            </a:extLst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  <a:fld id="{3F681CFB-B5D2-3DEA-9CD0-43BF529E6A16}" type="slidenum"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pr="smNativeData" val="SMDATA_13_/V5MZh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vx8AAP8fAAA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Rectangle 3"/>
          <p:cNvSpPr>
            <a:spLocks noGrp="1" noChangeArrowheads="1"/>
            <a:extLst>
              <a:ext uri="smNativeData">
                <pr:smNativeData xmlns:pr="smNativeData" val="SMDATA_13_/V5MZh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vx8AAP8f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  <a:extLst>
              <a:ext uri="smNativeData">
                <pr:smNativeData xmlns:pr="smNativeData" val="SMDATA_13_/V5MZh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EAAAACYAAAAIAAAAv58AAP//wQE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>
              <a:defRPr lang="ru-ru" sz="14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</a:p>
        </p:txBody>
      </p:sp>
      <p:sp>
        <p:nvSpPr>
          <p:cNvPr id="5" name="Rectangle 5"/>
          <p:cNvSpPr>
            <a:spLocks noGrp="1" noChangeArrowheads="1"/>
            <a:extLst>
              <a:ext uri="smNativeData">
                <pr:smNativeData xmlns:pr="smNativeData" val="SMDATA_13_/V5MZh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EAAAACYAAAAIAAAAv58AAP//wQE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ctr">
              <a:defRPr lang="ru-ru" sz="14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</a:p>
        </p:txBody>
      </p:sp>
      <p:sp>
        <p:nvSpPr>
          <p:cNvPr id="6" name="Rectangle 6"/>
          <p:cNvSpPr>
            <a:spLocks noGrp="1" noChangeArrowheads="1"/>
            <a:extLst>
              <a:ext uri="smNativeData">
                <pr:smNativeData xmlns:pr="smNativeData" val="SMDATA_13_/V5MZh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EAAAACYAAAAIAAAAv58AAP//wQE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lang="ru-ru" sz="14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fld id="{3F683B0D-43D2-3DCD-9CD0-B598759E6AE0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" spc="0" baseline="0">
          <a:solidFill>
            <a:schemeClr val="tx2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1pPr>
      <a:lvl2pPr marL="45720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" spc="0" baseline="0">
          <a:solidFill>
            <a:schemeClr val="tx2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2pPr>
      <a:lvl3pPr marL="91440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" spc="0" baseline="0">
          <a:solidFill>
            <a:schemeClr val="tx2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3pPr>
      <a:lvl4pPr marL="137160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" spc="0" baseline="0">
          <a:solidFill>
            <a:schemeClr val="tx2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4pPr>
      <a:lvl5pPr marL="182880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" spc="0" baseline="0">
          <a:solidFill>
            <a:schemeClr val="tx2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5pPr>
      <a:lvl6pPr marL="45720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" spc="0" baseline="0">
          <a:solidFill>
            <a:schemeClr val="tx2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6pPr>
      <a:lvl7pPr marL="91440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" spc="0" baseline="0">
          <a:solidFill>
            <a:schemeClr val="tx2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7pPr>
      <a:lvl8pPr marL="137160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" spc="0" baseline="0">
          <a:solidFill>
            <a:schemeClr val="tx2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8pPr>
      <a:lvl9pPr marL="182880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" spc="0" baseline="0">
          <a:solidFill>
            <a:schemeClr val="tx2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9pPr>
    </p:titleStyle>
    <p:bodyStyle>
      <a:lvl1pPr marL="342900" marR="0" indent="-342900" algn="l" defTabSz="914400">
        <a:lnSpc>
          <a:spcPct val="100000"/>
        </a:lnSpc>
        <a:spcBef>
          <a:spcPts val="765"/>
        </a:spcBef>
        <a:spcAft>
          <a:spcPts val="0"/>
        </a:spcAft>
        <a:buClrTx/>
        <a:buSzTx/>
        <a:buFontTx/>
        <a:buChar char="•"/>
        <a:tabLst/>
        <a:defRPr lang="ru-ru" sz="32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1pPr>
      <a:lvl2pPr marL="742950" marR="0" indent="-285750" algn="l" defTabSz="914400">
        <a:lnSpc>
          <a:spcPct val="100000"/>
        </a:lnSpc>
        <a:spcBef>
          <a:spcPts val="670"/>
        </a:spcBef>
        <a:spcAft>
          <a:spcPts val="0"/>
        </a:spcAft>
        <a:buClrTx/>
        <a:buSzTx/>
        <a:buFontTx/>
        <a:buChar char="–"/>
        <a:tabLst/>
        <a:defRPr lang="ru-ru" sz="2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2pPr>
      <a:lvl3pPr marL="1143000" marR="0" indent="-228600" algn="l" defTabSz="914400">
        <a:lnSpc>
          <a:spcPct val="100000"/>
        </a:lnSpc>
        <a:spcBef>
          <a:spcPts val="575"/>
        </a:spcBef>
        <a:spcAft>
          <a:spcPts val="0"/>
        </a:spcAft>
        <a:buClrTx/>
        <a:buSzTx/>
        <a:buFontTx/>
        <a:buChar char="•"/>
        <a:tabLst/>
        <a:defRPr lang="ru-ru" sz="24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3pPr>
      <a:lvl4pPr marL="1600200" marR="0" indent="-228600" algn="l" defTabSz="914400">
        <a:lnSpc>
          <a:spcPct val="100000"/>
        </a:lnSpc>
        <a:spcBef>
          <a:spcPts val="480"/>
        </a:spcBef>
        <a:spcAft>
          <a:spcPts val="0"/>
        </a:spcAft>
        <a:buClrTx/>
        <a:buSzTx/>
        <a:buFontTx/>
        <a:buChar char="–"/>
        <a:tabLst/>
        <a:defRPr lang="ru-ru" sz="20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4pPr>
      <a:lvl5pPr marL="2057400" marR="0" indent="-228600" algn="l" defTabSz="914400">
        <a:lnSpc>
          <a:spcPct val="100000"/>
        </a:lnSpc>
        <a:spcBef>
          <a:spcPts val="480"/>
        </a:spcBef>
        <a:spcAft>
          <a:spcPts val="0"/>
        </a:spcAft>
        <a:buClrTx/>
        <a:buSzTx/>
        <a:buFontTx/>
        <a:buChar char="»"/>
        <a:tabLst/>
        <a:defRPr lang="ru-ru" sz="20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ru-ru" sz="20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ru-ru" sz="20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ru-ru" sz="20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ru-ru" sz="20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wmf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eg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2.png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wmf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wmf"/><Relationship Id="rId3" Type="http://schemas.openxmlformats.org/officeDocument/2006/relationships/image" Target="../media/image14.wmf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wmf"/><Relationship Id="rId3" Type="http://schemas.openxmlformats.org/officeDocument/2006/relationships/image" Target="../media/image13.wmf"/></Relationships>
</file>

<file path=ppt/slides/_rels/slide2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ru.wikipedia.org/wiki/&#1052;&#1101;&#1042;" TargetMode="Externa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gif"/></Relationships>
</file>

<file path=ppt/slides/_rels/slide2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gif"/></Relationships>
</file>

<file path=ppt/slides/_rels/slide2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gif"/></Relationships>
</file>

<file path=ppt/slides/_rels/slide2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gif"/></Relationships>
</file>

<file path=ppt/slides/_rels/slide2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gif"/></Relationships>
</file>

<file path=ppt/slides/_rels/slide2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gif"/></Relationships>
</file>

<file path=ppt/slides/_rels/slide2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eg"/></Relationships>
</file>

<file path=ppt/slides/_rels/slide2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gif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wmf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wmf"/><Relationship Id="rId3" Type="http://schemas.openxmlformats.org/officeDocument/2006/relationships/image" Target="../media/image14.wmf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  <a:extLst>
              <a:ext uri="smNativeData">
                <pr:smNativeData xmlns:pr="smNativeData" val="SMDATA_15_/V5MZh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xP///wAAAADiHQAAPhw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" y="0"/>
            <a:ext cx="4895850" cy="45910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Прямоугольник 3"/>
          <p:cNvSpPr>
            <a:extLst>
              <a:ext uri="smNativeData">
                <pr:smNativeData xmlns:pr="smNativeData" val="SMDATA_13_/V5MZh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C74OMF////AQAAAAAAAAAAAAAAAAAAAAAAAAAAAAAAAAAAAAAAAAAAAAAAAH9/fwCAgIADzMzMAMDA/wB/f38AAAAAAAAAAAAAAAAAAAAAAAAAAAAhAAAAGAAAABQAAAA9FwAAowIAAEA4AABuDQAAECAAACYAAAAIAAAA//////////8="/>
              </a:ext>
            </a:extLst>
          </p:cNvSpPr>
          <p:nvPr/>
        </p:nvSpPr>
        <p:spPr>
          <a:xfrm>
            <a:off x="3777615" y="428625"/>
            <a:ext cx="5366385" cy="17545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algn="ctr">
              <a:defRPr lang="ru-ru"/>
            </a:pPr>
            <a:r>
              <a:rPr lang="ru-ru" sz="5400" b="1">
                <a:solidFill>
                  <a:srgbClr val="F3F3F8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rPr>
              <a:t>Радиационная </a:t>
            </a:r>
            <a:endParaRPr lang="ru-ru" sz="5400" b="1">
              <a:solidFill>
                <a:srgbClr val="F3F3F8"/>
              </a:solidFill>
              <a:effectLst>
                <a:outerShdw dist="63500" dir="36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>
              <a:defRPr lang="ru-ru"/>
            </a:pPr>
            <a:r>
              <a:rPr lang="ru-ru" sz="5400" b="1">
                <a:solidFill>
                  <a:srgbClr val="F3F3F8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rPr>
              <a:t>безопасность</a:t>
            </a:r>
            <a:endParaRPr lang="ru-ru" sz="5400" b="1">
              <a:solidFill>
                <a:srgbClr val="F3F3F8"/>
              </a:solidFill>
              <a:effectLst>
                <a:outerShdw dist="63500" dir="36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" name="Picture 4" descr="https://images.theabcdn.com/i/23673728"/>
          <p:cNvPicPr>
            <a:picLocks noChangeAspect="1"/>
            <a:extLst>
              <a:ext uri="smNativeData">
                <pr:smNativeData xmlns:pr="smNativeData" val="SMDATA_15_/V5MZh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AAAAACAcAABXGwAAMCo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72000"/>
            <a:ext cx="4444365" cy="2286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 6" descr="https://www.behindenergy.com/wp-content/uploads/2014/10/shutterstock_92546413_nucleare.jpg"/>
          <p:cNvPicPr>
            <a:picLocks noChangeAspect="1"/>
            <a:extLst>
              <a:ext uri="smNativeData">
                <pr:smNativeData xmlns:pr="smNativeData" val="SMDATA_15_/V5MZh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4h0AAEsXAAA3OgAAMCo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0" y="3786505"/>
            <a:ext cx="4605655" cy="307149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C0E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extLst>
              <a:ext uri="smNativeData">
                <pr:smNativeData xmlns:pr="smNativeData" val="SMDATA_13_/V5MZhMAAAAlAAAAZAAAAE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5tudY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AAAAAAAAAAEA4AACNCQAAECAAACYAAAAIAAAA//////////8="/>
              </a:ext>
            </a:extLst>
          </p:cNvSpPr>
          <p:nvPr/>
        </p:nvSpPr>
        <p:spPr>
          <a:xfrm>
            <a:off x="0" y="0"/>
            <a:ext cx="9144000" cy="15525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indent="450850">
              <a:defRPr lang="ru-ru"/>
            </a:pPr>
            <a:r>
              <a:rPr lang="ru-ru" sz="2400" b="1" i="1" u="sng">
                <a:solidFill>
                  <a:srgbClr val="3366FF"/>
                </a:solidFill>
              </a:rPr>
              <a:t>Доза эффективная (Е)</a:t>
            </a:r>
            <a:r>
              <a:rPr lang="ru-ru" sz="2400"/>
              <a:t> </a:t>
            </a:r>
            <a:r>
              <a:rPr lang="ru-ru" sz="2400">
                <a:latin typeface="Symbol" pitchFamily="1" charset="2"/>
                <a:ea typeface="Arial" pitchFamily="2" charset="-52"/>
                <a:cs typeface="Times New Roman" pitchFamily="1" charset="-52"/>
              </a:rPr>
              <a:t></a:t>
            </a:r>
            <a:r>
              <a:rPr lang="ru-ru" sz="2400"/>
              <a:t> величина, используемая как мера риска возникновения отдалённых последствий облучения всего тела человека и отдельных его органов и тканей с учётом их радиочувствительности. </a:t>
            </a:r>
            <a:endParaRPr lang="ru-ru" sz="2400">
              <a:latin typeface="Times New Roman" pitchFamily="1" charset="-52"/>
              <a:ea typeface="Arial" pitchFamily="2" charset="-52"/>
              <a:cs typeface="Times New Roman" pitchFamily="1" charset="-52"/>
            </a:endParaRPr>
          </a:p>
        </p:txBody>
      </p:sp>
      <p:pic>
        <p:nvPicPr>
          <p:cNvPr id="3" name="Picture 4"/>
          <p:cNvPicPr>
            <a:picLocks noChangeAspect="1"/>
            <a:extLst>
              <a:ext uri="smNativeData">
                <pr:smNativeData xmlns:pr="smNativeData" val="SMDATA_15_/V5MZh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LeOXw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uQ8AAAUKAAA5HwAAMRA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555875" y="1628775"/>
            <a:ext cx="2519680" cy="10033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Rectangle 6"/>
          <p:cNvSpPr>
            <a:extLst>
              <a:ext uri="smNativeData">
                <pr:smNativeData xmlns:pr="smNativeData" val="SMDATA_13_/V5MZhMAAAAlAAAAZAAAAE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r9nP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UIgAAlQkAACIzAABlDAAAECAAACYAAAAIAAAA//////////8="/>
              </a:ext>
            </a:extLst>
          </p:cNvSpPr>
          <p:nvPr/>
        </p:nvSpPr>
        <p:spPr>
          <a:xfrm>
            <a:off x="5580380" y="1557655"/>
            <a:ext cx="273177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  <a:r>
              <a:rPr lang="ru-ru" sz="2400"/>
              <a:t>СИ   –  </a:t>
            </a:r>
            <a:r>
              <a:rPr lang="ru-ru" sz="2400">
                <a:solidFill>
                  <a:srgbClr val="3366FF"/>
                </a:solidFill>
              </a:rPr>
              <a:t>зиверт</a:t>
            </a:r>
            <a:r>
              <a:rPr lang="ru-ru" sz="2400"/>
              <a:t> (Зв).</a:t>
            </a:r>
            <a:endParaRPr lang="ru-ru" sz="2400"/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250825" y="2771775"/>
          <a:ext cx="8893175" cy="36791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20950"/>
                <a:gridCol w="1584325"/>
                <a:gridCol w="3961130"/>
                <a:gridCol w="826770"/>
              </a:tblGrid>
              <a:tr h="354330"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0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гонады…………..</a:t>
                      </a:r>
                      <a:endParaRPr lang="ru-ru" sz="2000"/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0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0.20</a:t>
                      </a:r>
                      <a:endParaRPr lang="ru-ru" sz="2000"/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0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печень…………………</a:t>
                      </a:r>
                      <a:endParaRPr lang="ru-ru" sz="2000"/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0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0.05</a:t>
                      </a:r>
                      <a:endParaRPr lang="ru-ru" sz="2000"/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16281085" type="min" val="354330"/>
                  </a:ext>
                </a:extLst>
              </a:tr>
              <a:tr h="354330"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0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костный мозг ……..</a:t>
                      </a:r>
                      <a:endParaRPr lang="ru-ru" sz="2000"/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0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0.12</a:t>
                      </a:r>
                      <a:endParaRPr lang="ru-ru" sz="2000"/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0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пищевод……………….</a:t>
                      </a:r>
                      <a:endParaRPr lang="ru-ru" sz="2000"/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0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0.05</a:t>
                      </a:r>
                      <a:endParaRPr lang="ru-ru" sz="2000"/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16281085" type="min" val="354330"/>
                  </a:ext>
                </a:extLst>
              </a:tr>
              <a:tr h="354330"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0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толстый кишечник... </a:t>
                      </a:r>
                      <a:endParaRPr lang="ru-ru" sz="2000"/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0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0.12</a:t>
                      </a:r>
                      <a:endParaRPr lang="ru-ru" sz="2000"/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0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щитовидная железа………..</a:t>
                      </a:r>
                      <a:endParaRPr lang="ru-ru" sz="2000"/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0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0.05</a:t>
                      </a:r>
                      <a:endParaRPr lang="ru-ru" sz="2000"/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16281085" type="min" val="354330"/>
                  </a:ext>
                </a:extLst>
              </a:tr>
              <a:tr h="352425"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0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лёгкие ……………..</a:t>
                      </a:r>
                      <a:endParaRPr lang="ru-ru" sz="2000"/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0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0.12</a:t>
                      </a:r>
                      <a:endParaRPr lang="ru-ru" sz="2000"/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0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кожа………………………...</a:t>
                      </a:r>
                      <a:endParaRPr lang="ru-ru" sz="2000"/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0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0.01</a:t>
                      </a:r>
                      <a:endParaRPr lang="ru-ru" sz="2000"/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16281085" type="min" val="352425"/>
                  </a:ext>
                </a:extLst>
              </a:tr>
              <a:tr h="354330"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0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желудок………….…</a:t>
                      </a:r>
                      <a:endParaRPr lang="ru-ru" sz="2000"/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0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0.12</a:t>
                      </a:r>
                      <a:endParaRPr lang="ru-ru" sz="2000"/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0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клетки костных поверхностей</a:t>
                      </a:r>
                      <a:endParaRPr lang="ru-ru" sz="2000"/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0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0.01</a:t>
                      </a:r>
                      <a:endParaRPr lang="ru-ru" sz="2000"/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16281085" type="min" val="354330"/>
                  </a:ext>
                </a:extLst>
              </a:tr>
              <a:tr h="354330"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0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мочевой пузырь……</a:t>
                      </a:r>
                      <a:endParaRPr lang="ru-ru" sz="2000"/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0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0.05</a:t>
                      </a:r>
                      <a:endParaRPr lang="ru-ru" sz="2000"/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0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грудная железа……………</a:t>
                      </a:r>
                      <a:endParaRPr lang="ru-ru" sz="2000"/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0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0.05</a:t>
                      </a:r>
                      <a:endParaRPr lang="ru-ru" sz="2000"/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16281085" type="min" val="354330"/>
                  </a:ext>
                </a:extLst>
              </a:tr>
              <a:tr h="1057275">
                <a:tc gridSpan="3"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0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остальное (надпочечники, головной мозг, верхний отдел толстого    кишечника, слепая кишка, восходящая и поперечная часть ободочной кишки, тонкий кишечник, почки, мышечные ткани, поджелудочная железа, селезёнка, вилочковая железа и матка)</a:t>
                      </a:r>
                      <a:endParaRPr lang="ru-ru" sz="2000"/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endParaRPr lang="ru-ru" sz="2000">
                        <a:latin typeface="Times New Roman" pitchFamily="1" charset="-52"/>
                        <a:ea typeface="Arial" pitchFamily="2" charset="-52"/>
                        <a:cs typeface="Times New Roman" pitchFamily="1" charset="-52"/>
                      </a:endParaRPr>
                    </a:p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0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0.05</a:t>
                      </a:r>
                      <a:endParaRPr lang="ru-ru" sz="2000"/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16281085" type="min" val="1057275"/>
                  </a:ext>
                </a:extLst>
              </a:tr>
            </a:tbl>
          </a:graphicData>
        </a:graphic>
      </p:graphicFrame>
      <p:sp>
        <p:nvSpPr>
          <p:cNvPr id="6" name="AutoShape 106"/>
          <p:cNvSpPr>
            <a:extLst>
              <a:ext uri="smNativeData">
                <pr:smNativeData xmlns:pr="smNativeData" val="SMDATA_13_/V5MZhMAAAAlAAAAgwAAAA0AAAAAkAAAAEgAAACQAAAASAAAAAAAAAABAAAAAAAAAAEAAABQAAAA3UWOraSq6j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PMAAAnCAAALcyAADPJgAAECAAACYAAAAIAAAA//////////8="/>
              </a:ext>
            </a:extLst>
          </p:cNvSpPr>
          <p:nvPr/>
        </p:nvSpPr>
        <p:spPr>
          <a:xfrm>
            <a:off x="7812405" y="5300980"/>
            <a:ext cx="431800" cy="1007745"/>
          </a:xfrm>
          <a:prstGeom prst="rightBrace">
            <a:avLst>
              <a:gd name="adj1" fmla="val 4167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C0E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pr="smNativeData" val="SMDATA_13_/V5MZh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1rZJE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AgAAYQMAAII1AAC1BAAAEAAAACYAAAAIAAAAAQAAAAAAAAA="/>
              </a:ext>
            </a:extLst>
          </p:cNvSpPr>
          <p:nvPr>
            <p:ph type="title"/>
          </p:nvPr>
        </p:nvSpPr>
        <p:spPr>
          <a:xfrm>
            <a:off x="468630" y="549275"/>
            <a:ext cx="8229600" cy="215900"/>
          </a:xfrm>
        </p:spPr>
        <p:txBody>
          <a:bodyPr/>
          <a:lstStyle/>
          <a:p>
            <a:pPr>
              <a:defRPr lang="ru-ru"/>
            </a:pPr>
            <a:r>
              <a:rPr lang="ru-ru" b="1"/>
              <a:t>Действие на организм</a:t>
            </a:r>
            <a:br/>
            <a:endParaRPr lang="ru-ru" b="1"/>
          </a:p>
        </p:txBody>
      </p:sp>
      <p:sp>
        <p:nvSpPr>
          <p:cNvPr id="3" name="Rectangle 3"/>
          <p:cNvSpPr>
            <a:spLocks noGrp="1" noChangeArrowheads="1"/>
            <a:extLst>
              <a:ext uri="smNativeData">
                <pr:smNativeData xmlns:pr="smNativeData" val="SMDATA_13_/V5MZh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28vFI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AAAAAegYAAEA4AAAwKgAAEAAAACYAAAAIAAAAAQAAAAAAAAA="/>
              </a:ext>
            </a:extLst>
          </p:cNvSpPr>
          <p:nvPr>
            <p:ph type="body" idx="1"/>
          </p:nvPr>
        </p:nvSpPr>
        <p:spPr>
          <a:xfrm>
            <a:off x="0" y="1052830"/>
            <a:ext cx="9144000" cy="5805170"/>
          </a:xfrm>
        </p:spPr>
        <p:txBody>
          <a:bodyPr/>
          <a:lstStyle/>
          <a:p>
            <a:pPr>
              <a:defRPr lang="ru-ru"/>
            </a:pPr>
            <a:r>
              <a:rPr lang="ru-ru" sz="2400"/>
              <a:t>- внешнее  и внутреннее  облучение </a:t>
            </a:r>
            <a:endParaRPr lang="ru-ru" sz="2400"/>
          </a:p>
          <a:p>
            <a:pPr>
              <a:defRPr lang="ru-ru"/>
            </a:pPr>
            <a:r>
              <a:rPr lang="ru-ru" sz="2400"/>
              <a:t>- соматические и генетические  изменения</a:t>
            </a:r>
            <a:endParaRPr lang="ru-ru" sz="2400"/>
          </a:p>
          <a:p>
            <a:pPr>
              <a:defRPr lang="ru-ru"/>
            </a:pPr>
            <a:endParaRPr lang="ru-ru" sz="2400"/>
          </a:p>
          <a:p>
            <a:pPr>
              <a:defRPr lang="ru-ru"/>
            </a:pPr>
            <a:r>
              <a:rPr lang="ru-ru" sz="2400"/>
              <a:t>Тяжесть поражения организма зависит от того, получает ли ее организм сразу или в несколько приемов</a:t>
            </a:r>
            <a:endParaRPr lang="ru-ru" sz="2400"/>
          </a:p>
          <a:p>
            <a:pPr>
              <a:defRPr lang="ru-ru"/>
            </a:pPr>
            <a:endParaRPr lang="ru-ru" sz="2400"/>
          </a:p>
          <a:p>
            <a:pPr>
              <a:defRPr lang="ru-ru"/>
            </a:pPr>
            <a:endParaRPr lang="ru-ru" sz="2400"/>
          </a:p>
          <a:p>
            <a:pPr>
              <a:buNone/>
              <a:defRPr lang="ru-ru"/>
            </a:pPr>
            <a:r>
              <a:rPr lang="ru-ru" sz="2400"/>
              <a:t>    2 вида болезненных эффектов:</a:t>
            </a:r>
            <a:endParaRPr lang="ru-ru" sz="2400"/>
          </a:p>
          <a:p>
            <a:pPr>
              <a:buNone/>
              <a:defRPr lang="ru-ru"/>
            </a:pPr>
            <a:r>
              <a:rPr lang="ru-ru" sz="2400"/>
              <a:t>-  детерминированные  эффекты - лучевая болезнь, лучевой ожог, лучевая катаракта, лучевое бесплодие, аномалии в развитии плода и др.; </a:t>
            </a:r>
            <a:endParaRPr lang="ru-ru" sz="2400"/>
          </a:p>
          <a:p>
            <a:pPr>
              <a:buNone/>
              <a:defRPr lang="ru-ru"/>
            </a:pPr>
            <a:r>
              <a:rPr lang="ru-ru" sz="2400"/>
              <a:t>-  стохастические эффекты -  рак, заболевания крови (лейкозы), наследственные болезни.</a:t>
            </a:r>
            <a:endParaRPr lang="ru-ru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C0E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1"/>
          </p:cNvGraphicFramePr>
          <p:nvPr/>
        </p:nvGraphicFramePr>
        <p:xfrm>
          <a:off x="0" y="333375"/>
          <a:ext cx="9144000" cy="60312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8575"/>
                <a:gridCol w="7845425"/>
              </a:tblGrid>
              <a:tr h="932180">
                <a:tc>
                  <a:txBody>
                    <a:bodyPr vert="horz"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en-us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&gt;</a:t>
                      </a:r>
                      <a:r>
                        <a:rPr lang="ru-ru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100 </a:t>
                      </a:r>
                      <a:endParaRPr lang="ru-ru" sz="2400">
                        <a:latin typeface="Times New Roman" pitchFamily="1" charset="-52"/>
                        <a:ea typeface="Arial" pitchFamily="2" charset="-52"/>
                        <a:cs typeface="Times New Roman" pitchFamily="1" charset="-52"/>
                      </a:endParaRPr>
                    </a:p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Гр</a:t>
                      </a:r>
                      <a:endParaRPr lang="ru-ru" sz="2400"/>
                    </a:p>
                  </a:txBody>
                  <a:tcPr marL="90170" marR="45085" marT="90170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Смерть наступает через несколько часов  или дней вследствие повреждения центральной нервной системы</a:t>
                      </a:r>
                      <a:endParaRPr lang="ru-ru" sz="2400"/>
                    </a:p>
                  </a:txBody>
                  <a:tcPr marL="90170" marR="45085" marT="90170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16281085" type="min" val="932180"/>
                  </a:ext>
                </a:extLst>
              </a:tr>
              <a:tr h="932180">
                <a:tc>
                  <a:txBody>
                    <a:bodyPr vert="horz"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&gt;</a:t>
                      </a:r>
                      <a:r>
                        <a:rPr lang="ru-ru" sz="2400">
                          <a:solidFill>
                            <a:srgbClr val="FF0000"/>
                          </a:solidFill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10</a:t>
                      </a:r>
                      <a:r>
                        <a:rPr lang="ru-ru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-50 Гр</a:t>
                      </a:r>
                      <a:endParaRPr lang="ru-ru" sz="2400"/>
                    </a:p>
                  </a:txBody>
                  <a:tcPr marL="90170" marR="45085" marT="90170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Смерть наступает через одну-две недели вследствие внутренних кровоизлияний (главным образом в желудочно-кишечном тракте)</a:t>
                      </a:r>
                      <a:endParaRPr lang="ru-ru" sz="2400"/>
                    </a:p>
                  </a:txBody>
                  <a:tcPr marL="90170" marR="45085" marT="90170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16281085" type="min" val="932180"/>
                  </a:ext>
                </a:extLst>
              </a:tr>
              <a:tr h="932180">
                <a:tc>
                  <a:txBody>
                    <a:bodyPr vert="horz"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&gt;3-5 </a:t>
                      </a:r>
                      <a:endParaRPr lang="ru-ru" sz="2400">
                        <a:latin typeface="Times New Roman" pitchFamily="1" charset="-52"/>
                        <a:ea typeface="Arial" pitchFamily="2" charset="-52"/>
                        <a:cs typeface="Times New Roman" pitchFamily="1" charset="-52"/>
                      </a:endParaRPr>
                    </a:p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Гр</a:t>
                      </a:r>
                      <a:endParaRPr lang="ru-ru" sz="2400"/>
                    </a:p>
                  </a:txBody>
                  <a:tcPr marL="90170" marR="45085" marT="90170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50% облученных умирает в течение </a:t>
                      </a: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одного-двух </a:t>
                      </a:r>
                      <a:r>
                        <a:rPr lang="ru-ru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месяцев вследствие поражения клеток костного мозга</a:t>
                      </a:r>
                      <a:endParaRPr lang="ru-ru" sz="2400"/>
                    </a:p>
                  </a:txBody>
                  <a:tcPr marL="90170" marR="45085" marT="90170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16281085" type="min" val="932180"/>
                  </a:ext>
                </a:extLst>
              </a:tr>
              <a:tr h="930275">
                <a:tc>
                  <a:txBody>
                    <a:bodyPr vert="horz"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2-4,0 </a:t>
                      </a:r>
                      <a:endParaRPr lang="ru-ru" sz="2400">
                        <a:latin typeface="Times New Roman" pitchFamily="1" charset="-52"/>
                        <a:ea typeface="Arial" pitchFamily="2" charset="-52"/>
                        <a:cs typeface="Times New Roman" pitchFamily="1" charset="-52"/>
                      </a:endParaRPr>
                    </a:p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Гр</a:t>
                      </a:r>
                      <a:endParaRPr lang="ru-ru" sz="2400"/>
                    </a:p>
                  </a:txBody>
                  <a:tcPr marL="90170" marR="45085" marT="90170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Лучевая болезнь средней тяжести, в 20 </a:t>
                      </a:r>
                      <a:r>
                        <a:rPr lang="ru-ru" sz="2400" i="1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%</a:t>
                      </a:r>
                      <a:r>
                        <a:rPr lang="ru-ru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 случаев возможен смертельный исход через 2...6 недель после облучения.</a:t>
                      </a:r>
                      <a:endParaRPr lang="ru-ru" sz="2400"/>
                    </a:p>
                  </a:txBody>
                  <a:tcPr marL="90170" marR="45085" marT="90170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16281085" type="min" val="930275"/>
                  </a:ext>
                </a:extLst>
              </a:tr>
              <a:tr h="561975">
                <a:tc>
                  <a:txBody>
                    <a:bodyPr vert="horz"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0,5-1,5 Гр</a:t>
                      </a:r>
                      <a:endParaRPr lang="ru-ru" sz="2400"/>
                    </a:p>
                  </a:txBody>
                  <a:tcPr marL="90170" marR="45085" marT="90170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у 10 % облученных может наблюдаться рвота, умеренные изменения в крови</a:t>
                      </a:r>
                      <a:endParaRPr lang="ru-ru" sz="2400"/>
                    </a:p>
                  </a:txBody>
                  <a:tcPr marL="90170" marR="45085" marT="90170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16281085" type="min" val="561975"/>
                  </a:ext>
                </a:extLst>
              </a:tr>
              <a:tr h="932180">
                <a:tc>
                  <a:txBody>
                    <a:bodyPr vert="horz"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0,25-0,5 Гр</a:t>
                      </a:r>
                      <a:endParaRPr lang="ru-ru" sz="2400"/>
                    </a:p>
                  </a:txBody>
                  <a:tcPr marL="90170" marR="45085" marT="90170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 временные изменения в крови, которые быстро нормализуются</a:t>
                      </a:r>
                      <a:endParaRPr lang="ru-ru" sz="2400"/>
                    </a:p>
                  </a:txBody>
                  <a:tcPr marL="90170" marR="45085" marT="90170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16281085" type="min" val="93218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avtonomsurvival.ru/wp-content/uploads/2017/04/dejstvie_radiacii.jpg"/>
          <p:cNvPicPr>
            <a:picLocks noChangeAspect="1"/>
            <a:extLst>
              <a:ext uri="smNativeData">
                <pr:smNativeData xmlns:pr="smNativeData" val="SMDATA_15_/V5MZh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CTbgEd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AAAAAKMCAACxOAAAbi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8625"/>
            <a:ext cx="9215755" cy="61436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CDC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/V5MZh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FFFFE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yAgAACAcAAJ01AAAgHAAAEAAAACYAAAAIAAAAASAAAAAAAAA="/>
              </a:ext>
            </a:extLst>
          </p:cNvSpPr>
          <p:nvPr>
            <p:ph type="ctrTitle"/>
          </p:nvPr>
        </p:nvSpPr>
        <p:spPr>
          <a:xfrm>
            <a:off x="356870" y="1143000"/>
            <a:ext cx="8358505" cy="34290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 lang="ru-ru" sz="3960"/>
            </a:pPr>
            <a:r>
              <a:t>Рассчитать мощность поглощенной дозы в   воздухе от источника            </a:t>
            </a:r>
            <a:r>
              <a:rPr lang="ru-ru" i="1"/>
              <a:t> </a:t>
            </a:r>
            <a:r>
              <a:t>активностью 7∙10</a:t>
            </a:r>
            <a:r>
              <a:rPr lang="ru-ru" baseline="30000"/>
              <a:t>12</a:t>
            </a:r>
            <a:r>
              <a:t> Бк  на расстоянии</a:t>
            </a:r>
            <a:r>
              <a:rPr lang="ru-ru" i="1"/>
              <a:t> </a:t>
            </a:r>
            <a:r>
              <a:rPr lang="en-us" i="1"/>
              <a:t>r</a:t>
            </a:r>
            <a:r>
              <a:rPr lang="en-us"/>
              <a:t> </a:t>
            </a:r>
            <a:r>
              <a:t>= 4 м  от источника. </a:t>
            </a:r>
            <a:br/>
            <a:r>
              <a:t>Оценить вред для работника.</a:t>
            </a:r>
          </a:p>
        </p:txBody>
      </p:sp>
      <p:sp>
        <p:nvSpPr>
          <p:cNvPr id="3" name="Rectangle 2"/>
          <p:cNvSpPr>
            <a:extLst>
              <a:ext uri="smNativeData">
                <pr:smNativeData xmlns:pr="smNativeData" val="SMDATA_13_/V5MZhMAAAAlAAAAZAAAAE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/s/w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AAAAAAAAAAEA4AAAAAAAAECAAACYAAAAIAAAA//////////8="/>
              </a:ext>
            </a:extLst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pic>
        <p:nvPicPr>
          <p:cNvPr id="4" name="Picture 1"/>
          <p:cNvPicPr>
            <a:picLocks noChangeAspect="1"/>
            <a:extLst>
              <a:ext uri="smNativeData">
                <pr:smNativeData xmlns:pr="smNativeData" val="SMDATA_15_/V5MZh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IAAAD///8AAAAAAAAAAAAAAAAAAAAAAAAAAABkAAAAZAAAAAAAAAAjAAAABAAAAGQAAAAXAAAAFAAAAAAAAAAAAAAA/38AAP9/AAAAAAAACQAAAAQAAACDKTrbDAAAABAAAAAAAAAAAAAAAAAAAAAAAAAAHgAAAGgAAAAAAAAAAAAAAAAAAAAAAAAAAAAAABAnAAAQJwAAAAAAAAAAAAAAAAAAAAAAAAAAAAAAAAAAAAAAAAAAAAAUAAAAAAAAAMDA/wAAAAAAZAAAADIAAAAAAAAAZAAAAAAAAAB/f38AAQAAAB8AAABUAAAAu+DjBf///wEAAAAAAAAAAAAAAAAAAAAAAAAAAAAAAAAAAAAAAAAAAAAAAAJ/f38AgICAA8zMzADAwP8Af39/AAAAAAAAAAAAAAAAAP///wD///8AIQAAABgAAAAUAAAA2hYAABAOAABNHwAAdRIAABAAAAAmAAAACAAAAP//////////"/>
              </a:ext>
            </a:extLst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4750" y="2286000"/>
            <a:ext cx="1373505" cy="7143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CDC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3"/>
          <p:cNvPicPr>
            <a:extLst>
              <a:ext uri="smNativeData">
                <pr:smNativeData xmlns:pr="smNativeData" val="SMDATA_15_/V5MZhMAAAAlAAAAEQ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jUGN0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MgIAAGoWAABuKAAAWyU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56870" y="3643630"/>
            <a:ext cx="6215380" cy="24288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Rectangle 1"/>
          <p:cNvSpPr>
            <a:extLst>
              <a:ext uri="smNativeData">
                <pr:smNativeData xmlns:pr="smNativeData" val="SMDATA_13_/V5MZhMAAAAlAAAAZAAAAE0AAAAAkAAAAEgAAACQAAAASAAAAAAAAAAB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kd5PMMAAAAEAAAAAAAAAAAAAAAAAAAAAAAAAAeAAAAaAAAAAAAAAAAAAAAAAAAAAAAAAAAAAAAECcAABAnAAAAAAAAAAAAAAAAAAAAAAAAAAAAAAAAAAAAAAAAAAAAABQAAAAAAAAAwMD/AAAAAABkAAAAMgAAAAAAAABkAAAAAAAAAH9/fwAKAAAAHwAAAFQAAAD///8A////AQAAAAAAAAAAAAAAAAAAAAAAAAAAAAAAAAAAAAAAAAAAAAAAAn9/fwCAgIADzMzMAMDA/wB/f38AAAAAAAAAAAAAAAAAAAAAAAAAAAAhAAAAGAAAABQAAAChKgAA4h0AAEA4AACWHwAAECAAACYAAAAIAAAA//////////8="/>
              </a:ext>
            </a:extLst>
          </p:cNvSpPr>
          <p:nvPr/>
        </p:nvSpPr>
        <p:spPr>
          <a:xfrm>
            <a:off x="6929755" y="4857750"/>
            <a:ext cx="2214245" cy="2768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200"/>
              <a:t>а  (атто) –множитель 10</a:t>
            </a:r>
            <a:r>
              <a:rPr lang="ru-ru" sz="1200" baseline="30000"/>
              <a:t>-18</a:t>
            </a:r>
            <a:endParaRPr lang="ru-ru" sz="1200" baseline="30000"/>
          </a:p>
        </p:txBody>
      </p:sp>
      <p:sp>
        <p:nvSpPr>
          <p:cNvPr id="4" name="Содержимое 2"/>
          <p:cNvSpPr>
            <a:extLst>
              <a:ext uri="smNativeData">
                <pr:smNativeData xmlns:pr="smNativeData" val="SMDATA_13_/V5M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q/T+gMAAAAEAAAAAAAAAAAAAAAAAAAAAAAAAAeAAAAaAAAAAAAAAAAAAAAAAAAAAAAAAAAAAAAECcAABAnAAAAAAAAAAAAAAAAAAAAAAAAAAAAAAAAAAAAAAAAAAAAABQAAAAAAAAAwMD/AAAAAABkAAAAMgAAAAAAAABkAAAAAAAAAH9/fwAKAAAAHwAAAFQAAAD///8A////AQAAAAAAAAAAAAAAAAAAAAAAAAAAAAAAAAAAAAAAAAAAAAAAAH9/fwCAgIADzMzMAMDA/wB/f38AAAAAAAAAAAAAAAAAAAAAAAAAAAAhAAAAGAAAABQAAAAAAAAAWyUAAEA4AADFKwAAEAAAACYAAAAIAAAA//////////8="/>
              </a:ext>
            </a:extLst>
          </p:cNvSpPr>
          <p:nvPr/>
        </p:nvSpPr>
        <p:spPr>
          <a:xfrm>
            <a:off x="0" y="6072505"/>
            <a:ext cx="9144000" cy="10426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342900" marR="0" indent="-342900" algn="l" defTabSz="914400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tabLst/>
              <a:defRPr lang="ru-ru"/>
            </a:pPr>
            <a:r>
              <a:rPr sz="3200" noProof="1"/>
              <a:t>Р= 7∙10</a:t>
            </a:r>
            <a:r>
              <a:rPr sz="3200" baseline="30000" noProof="1"/>
              <a:t>12 </a:t>
            </a:r>
            <a:r>
              <a:rPr sz="3200" noProof="1"/>
              <a:t>∙77,3∙10</a:t>
            </a:r>
            <a:r>
              <a:rPr sz="3200" baseline="30000" noProof="1"/>
              <a:t>-18</a:t>
            </a:r>
            <a:r>
              <a:rPr sz="3200" noProof="1"/>
              <a:t>/16 =3,38∙10</a:t>
            </a:r>
            <a:r>
              <a:rPr sz="3200" baseline="30000" noProof="1"/>
              <a:t>-5  </a:t>
            </a:r>
            <a:r>
              <a:rPr sz="3200" noProof="1"/>
              <a:t>Гр/с= 0,12Гр/ч</a:t>
            </a:r>
            <a:endParaRPr sz="3200" noProof="1"/>
          </a:p>
          <a:p>
            <a:pPr marL="342900" marR="0" indent="-342900" algn="l" defTabSz="914400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Tx/>
              <a:buSzTx/>
              <a:buFont typeface="Arial" pitchFamily="2" charset="-52"/>
              <a:buChar char="•"/>
              <a:tabLst/>
              <a:defRPr lang="ru-ru"/>
            </a:pPr>
            <a:endParaRPr sz="3200" noProof="1"/>
          </a:p>
        </p:txBody>
      </p:sp>
      <p:pic>
        <p:nvPicPr>
          <p:cNvPr id="5" name="Picture 3"/>
          <p:cNvPicPr>
            <a:picLocks noChangeAspect="1"/>
            <a:extLst>
              <a:ext uri="smNativeData">
                <pr:smNativeData xmlns:pr="smNativeData" val="SMDATA_15_/V5MZh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8YTpo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wgEAAAAAAAAuKAAAahY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0"/>
            <a:ext cx="6245860" cy="36436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extLst>
              <a:ext uri="smNativeData">
                <pr:smNativeData xmlns:pr="smNativeData" val="SMDATA_13_/V5MZhMAAAAlAAAAZAAAAE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2OteI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AAAAAWQgAACY3AACFEwAAECAAACYAAAAIAAAA//////////8="/>
              </a:ext>
            </a:extLst>
          </p:cNvSpPr>
          <p:nvPr/>
        </p:nvSpPr>
        <p:spPr>
          <a:xfrm>
            <a:off x="0" y="1356995"/>
            <a:ext cx="8964930" cy="18161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ru-ru"/>
            </a:pPr>
            <a:r>
              <a:rPr lang="ru-ru" sz="2800"/>
              <a:t>При радиационной аварии, обнаружении загрязнения  </a:t>
            </a:r>
            <a:r>
              <a:rPr lang="ru-ru" sz="2800" b="1">
                <a:solidFill>
                  <a:srgbClr val="FF0000"/>
                </a:solidFill>
              </a:rPr>
              <a:t>уровни облучения,</a:t>
            </a:r>
            <a:endParaRPr lang="ru-ru" sz="2800" b="1">
              <a:solidFill>
                <a:srgbClr val="FF0000"/>
              </a:solidFill>
            </a:endParaRPr>
          </a:p>
          <a:p>
            <a:pPr algn="ctr">
              <a:defRPr lang="ru-ru"/>
            </a:pPr>
            <a:r>
              <a:rPr lang="ru-ru" sz="2800" b="1">
                <a:solidFill>
                  <a:srgbClr val="FF0000"/>
                </a:solidFill>
              </a:rPr>
              <a:t> при которых необходимо срочное вмешательство</a:t>
            </a:r>
            <a:r>
              <a:rPr lang="ru-ru" sz="2400"/>
              <a:t> </a:t>
            </a:r>
            <a:endParaRPr lang="ru-ru" sz="2400"/>
          </a:p>
        </p:txBody>
      </p:sp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501650" y="3200400"/>
          <a:ext cx="8642350" cy="37490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13125"/>
                <a:gridCol w="5229225"/>
              </a:tblGrid>
              <a:tr h="457200">
                <a:tc>
                  <a:txBody>
                    <a:bodyPr vert="horz"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Орган или ткань</a:t>
                      </a:r>
                      <a:endParaRPr lang="ru-ru" sz="2400"/>
                    </a:p>
                  </a:txBody>
                  <a:tcPr marL="90170" marR="45085" marT="90170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Поглощённая доза за двое суток, Гр</a:t>
                      </a:r>
                      <a:endParaRPr lang="ru-ru" sz="2400"/>
                    </a:p>
                  </a:txBody>
                  <a:tcPr marL="90170" marR="45085" marT="90170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16281085" type="min" val="457200"/>
                  </a:ext>
                </a:extLst>
              </a:tr>
              <a:tr h="274955"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 b="1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Всё тело</a:t>
                      </a:r>
                      <a:endParaRPr lang="ru-ru" sz="2400" b="1"/>
                    </a:p>
                  </a:txBody>
                  <a:tcPr marL="90170" marR="45085" marT="90170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 b="1">
                          <a:solidFill>
                            <a:srgbClr val="FF0000"/>
                          </a:solidFill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1</a:t>
                      </a:r>
                      <a:endParaRPr lang="ru-ru" sz="2400" b="1">
                        <a:solidFill>
                          <a:srgbClr val="FF0000"/>
                        </a:solidFill>
                      </a:endParaRPr>
                    </a:p>
                  </a:txBody>
                  <a:tcPr marL="90170" marR="45085" marT="90170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16281085" type="min" val="274955"/>
                  </a:ext>
                </a:extLst>
              </a:tr>
              <a:tr h="274955"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 i="1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Легкие</a:t>
                      </a:r>
                      <a:endParaRPr lang="ru-ru" sz="2400" i="1"/>
                    </a:p>
                  </a:txBody>
                  <a:tcPr marL="90170" marR="45085" marT="90170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 i="1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6</a:t>
                      </a:r>
                      <a:endParaRPr lang="ru-ru" sz="2400" i="1"/>
                    </a:p>
                  </a:txBody>
                  <a:tcPr marL="90170" marR="45085" marT="90170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16281085" type="min" val="274955"/>
                  </a:ext>
                </a:extLst>
              </a:tr>
              <a:tr h="274955"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 i="1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Кожа</a:t>
                      </a:r>
                      <a:endParaRPr lang="ru-ru" sz="2400" i="1"/>
                    </a:p>
                  </a:txBody>
                  <a:tcPr marL="90170" marR="45085" marT="90170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 i="1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3</a:t>
                      </a:r>
                      <a:endParaRPr lang="ru-ru" sz="2400" i="1"/>
                    </a:p>
                  </a:txBody>
                  <a:tcPr marL="90170" marR="45085" marT="90170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16281085" type="min" val="274955"/>
                  </a:ext>
                </a:extLst>
              </a:tr>
              <a:tr h="274955"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 i="1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Щитовидная железа</a:t>
                      </a:r>
                      <a:endParaRPr lang="ru-ru" sz="2400" i="1"/>
                    </a:p>
                  </a:txBody>
                  <a:tcPr marL="90170" marR="45085" marT="90170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 i="1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5</a:t>
                      </a:r>
                      <a:endParaRPr lang="ru-ru" sz="2400" i="1"/>
                    </a:p>
                  </a:txBody>
                  <a:tcPr marL="90170" marR="45085" marT="90170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16281085" type="min" val="274955"/>
                  </a:ext>
                </a:extLst>
              </a:tr>
              <a:tr h="274955"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 i="1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Хрусталик глаза</a:t>
                      </a:r>
                      <a:endParaRPr lang="ru-ru" sz="2400" i="1"/>
                    </a:p>
                  </a:txBody>
                  <a:tcPr marL="90170" marR="45085" marT="90170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 i="1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2</a:t>
                      </a:r>
                      <a:endParaRPr lang="ru-ru" sz="2400" i="1"/>
                    </a:p>
                  </a:txBody>
                  <a:tcPr marL="90170" marR="45085" marT="90170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16281085" type="min" val="274955"/>
                  </a:ext>
                </a:extLst>
              </a:tr>
              <a:tr h="274955"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 i="1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Гонады</a:t>
                      </a:r>
                      <a:endParaRPr lang="ru-ru" sz="2400" i="1"/>
                    </a:p>
                  </a:txBody>
                  <a:tcPr marL="90170" marR="45085" marT="90170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 i="1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2</a:t>
                      </a:r>
                      <a:endParaRPr lang="ru-ru" sz="2400" i="1"/>
                    </a:p>
                  </a:txBody>
                  <a:tcPr marL="90170" marR="45085" marT="90170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16281085" type="min" val="274955"/>
                  </a:ext>
                </a:extLst>
              </a:tr>
              <a:tr h="274955"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 i="1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Плод</a:t>
                      </a:r>
                      <a:endParaRPr lang="ru-ru" sz="2400" i="1"/>
                    </a:p>
                  </a:txBody>
                  <a:tcPr marL="90170" marR="45085" marT="90170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 i="1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0.1</a:t>
                      </a:r>
                      <a:endParaRPr lang="ru-ru" sz="2400" i="1"/>
                    </a:p>
                  </a:txBody>
                  <a:tcPr marL="90170" marR="45085" marT="90170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16281085" type="min" val="274955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>
            <a:extLst>
              <a:ext uri="smNativeData">
                <pr:smNativeData xmlns:pr="smNativeData" val="SMDATA_13_/V5MZh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i4muUMAAAAEAAAAAAAAAAAAAAAAAAAAAAAAAAeAAAAaAAAAAAAAAAAAAAAAAAAAAAAAAAAAAAAECcAABAnAAAAAAAAAAAAAAAAAAAAAAAAAAAAAAAAAAAAAAAAAAAAABQAAAAAAAAAwMD/AAAAAABkAAAAMgAAAAAAAABkAAAAAAAAAH9/fwAKAAAAHwAAAFQAAAD///8A////AQAAAAAAAAAAAAAAAAAAAAAAAAAAAAAAAAAAAAAAAAAAAAAAAH9/fwCAgIADzMzMAMDA/wB/f38AAAAAAAAAAAAAAAAAAAAAAAAAAAAhAAAAGAAAABQAAADCAQAAowIAAH42AADpBAAAECAAACYAAAAIAAAA//////////8="/>
              </a:ext>
            </a:extLst>
          </p:cNvSpPr>
          <p:nvPr/>
        </p:nvSpPr>
        <p:spPr>
          <a:xfrm>
            <a:off x="285750" y="428625"/>
            <a:ext cx="857250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b="1"/>
              <a:t>СанПиН 2.6.1.2523 – 09 Нормы радиационной безопасности НРБ-99/2009 </a:t>
            </a:r>
            <a:endParaRPr lang="ru-ru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3"/>
          <p:cNvSpPr>
            <a:spLocks noGrp="1" noChangeArrowheads="1"/>
            <a:extLst>
              <a:ext uri="smNativeData">
                <pr:smNativeData xmlns:pr="smNativeData" val="SMDATA_13_/V5MZh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v2f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yAgAA4QAAANI0AAC4HAAAEAAAACYAAAAIAAAAAQAAAAAAAAA="/>
              </a:ext>
            </a:extLst>
          </p:cNvSpPr>
          <p:nvPr>
            <p:ph type="body" idx="1"/>
          </p:nvPr>
        </p:nvSpPr>
        <p:spPr>
          <a:xfrm>
            <a:off x="356870" y="142875"/>
            <a:ext cx="8229600" cy="4525645"/>
          </a:xfrm>
        </p:spPr>
        <p:txBody>
          <a:bodyPr/>
          <a:lstStyle/>
          <a:p>
            <a:pPr algn="ctr">
              <a:buNone/>
              <a:defRPr lang="ru-ru"/>
            </a:pPr>
          </a:p>
        </p:txBody>
      </p:sp>
      <p:sp>
        <p:nvSpPr>
          <p:cNvPr id="3" name="Rectangle 1"/>
          <p:cNvSpPr>
            <a:extLst>
              <a:ext uri="smNativeData">
                <pr:smNativeData xmlns:pr="smNativeData" val="SMDATA_13_/V5MZhMAAAAlAAAAZAAAAE0AAAAAkAAAAEgAAACQAAAASAAAAAAAAAAB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n9/fwCAgIADzMzMAMDA/wB/f38AAAAAAAAAAAAAAAAAAAAAAAAAAAAhAAAAGAAAABQAAAAyAgAAuwoAAH42AABjFAAAECAAACYAAAAIAAAA//////////8="/>
              </a:ext>
            </a:extLst>
          </p:cNvSpPr>
          <p:nvPr/>
        </p:nvSpPr>
        <p:spPr>
          <a:xfrm>
            <a:off x="356870" y="1744345"/>
            <a:ext cx="8501380" cy="15697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2400"/>
              <a:t>Для персонала, непосредственно работающего с источниками ионизирующих излучений (группа А), </a:t>
            </a:r>
            <a:endParaRPr lang="ru-ru" sz="2400"/>
          </a:p>
          <a:p>
            <a:pPr marL="0" marR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endParaRPr lang="ru-ru" sz="2400"/>
          </a:p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2400"/>
              <a:t>  д</a:t>
            </a:r>
            <a:r>
              <a:rPr lang="ru-ru" sz="2400" i="1"/>
              <a:t>оза эффективная      Е&lt; </a:t>
            </a:r>
            <a:r>
              <a:rPr lang="ru-ru" sz="2400"/>
              <a:t>20 мЗв в год</a:t>
            </a:r>
            <a:endParaRPr lang="ru-ru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extLst>
              <a:ext uri="smNativeData">
                <pr:smNativeData xmlns:pr="smNativeData" val="SMDATA_13_/V5MZhMAAAAlAAAAZAAAAE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AAAAAAAAAAEA4AACNCQAAECAAACYAAAAIAAAA//////////8="/>
              </a:ext>
            </a:extLst>
          </p:cNvSpPr>
          <p:nvPr/>
        </p:nvSpPr>
        <p:spPr>
          <a:xfrm>
            <a:off x="0" y="0"/>
            <a:ext cx="9144000" cy="15525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indent="450850">
              <a:defRPr lang="ru-ru"/>
            </a:pPr>
            <a:r>
              <a:rPr lang="ru-ru" sz="2400" b="1" i="1" u="sng">
                <a:solidFill>
                  <a:srgbClr val="3366FF"/>
                </a:solidFill>
              </a:rPr>
              <a:t>Доза эффективная (Е)</a:t>
            </a:r>
            <a:r>
              <a:rPr lang="ru-ru" sz="2400"/>
              <a:t> </a:t>
            </a:r>
            <a:r>
              <a:rPr lang="ru-ru" sz="2400">
                <a:latin typeface="Symbol" pitchFamily="1" charset="2"/>
                <a:ea typeface="Arial" pitchFamily="2" charset="-52"/>
                <a:cs typeface="Times New Roman" pitchFamily="1" charset="-52"/>
              </a:rPr>
              <a:t></a:t>
            </a:r>
            <a:r>
              <a:rPr lang="ru-ru" sz="2400"/>
              <a:t> величина, используемая как мера риска возникновения отдалённых последствий облучения всего тела человека и отдельных его органов и тканей с учётом их радиочувствительности. </a:t>
            </a:r>
            <a:endParaRPr lang="ru-ru" sz="2400">
              <a:latin typeface="Times New Roman" pitchFamily="1" charset="-52"/>
              <a:ea typeface="Arial" pitchFamily="2" charset="-52"/>
              <a:cs typeface="Times New Roman" pitchFamily="1" charset="-52"/>
            </a:endParaRPr>
          </a:p>
        </p:txBody>
      </p:sp>
      <p:pic>
        <p:nvPicPr>
          <p:cNvPr id="3" name="Picture 4"/>
          <p:cNvPicPr>
            <a:picLocks noChangeAspect="1"/>
            <a:extLst>
              <a:ext uri="smNativeData">
                <pr:smNativeData xmlns:pr="smNativeData" val="SMDATA_15_/V5MZh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vYTps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uQ8AAAUKAAA5HwAAMRA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555875" y="1628775"/>
            <a:ext cx="2519680" cy="10033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Rectangle 6"/>
          <p:cNvSpPr>
            <a:extLst>
              <a:ext uri="smNativeData">
                <pr:smNativeData xmlns:pr="smNativeData" val="SMDATA_13_/V5MZhMAAAAlAAAAZAAAAE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UIgAAlQkAACIzAABlDAAAECAAACYAAAAIAAAA//////////8="/>
              </a:ext>
            </a:extLst>
          </p:cNvSpPr>
          <p:nvPr/>
        </p:nvSpPr>
        <p:spPr>
          <a:xfrm>
            <a:off x="5580380" y="1557655"/>
            <a:ext cx="273177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  <a:r>
              <a:rPr lang="ru-ru" sz="2400"/>
              <a:t>СИ   –  </a:t>
            </a:r>
            <a:r>
              <a:rPr lang="ru-ru" sz="2400">
                <a:solidFill>
                  <a:srgbClr val="3366FF"/>
                </a:solidFill>
              </a:rPr>
              <a:t>зиверт</a:t>
            </a:r>
            <a:r>
              <a:rPr lang="ru-ru" sz="2400"/>
              <a:t> (Зв).</a:t>
            </a:r>
            <a:endParaRPr lang="ru-ru" sz="2400"/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250825" y="2771775"/>
          <a:ext cx="8893175" cy="36791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20950"/>
                <a:gridCol w="1584325"/>
                <a:gridCol w="3961130"/>
                <a:gridCol w="826770"/>
              </a:tblGrid>
              <a:tr h="354330"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0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гонады…………..</a:t>
                      </a:r>
                      <a:endParaRPr lang="ru-ru" sz="2000"/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0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0.20</a:t>
                      </a:r>
                      <a:endParaRPr lang="ru-ru" sz="2000"/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0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печень…………………</a:t>
                      </a:r>
                      <a:endParaRPr lang="ru-ru" sz="2000"/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0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0.05</a:t>
                      </a:r>
                      <a:endParaRPr lang="ru-ru" sz="2000"/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16281085" type="min" val="354330"/>
                  </a:ext>
                </a:extLst>
              </a:tr>
              <a:tr h="354330"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0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костный мозг ……..</a:t>
                      </a:r>
                      <a:endParaRPr lang="ru-ru" sz="2000"/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0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0.12</a:t>
                      </a:r>
                      <a:endParaRPr lang="ru-ru" sz="2000"/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0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пищевод……………….</a:t>
                      </a:r>
                      <a:endParaRPr lang="ru-ru" sz="2000"/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0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0.05</a:t>
                      </a:r>
                      <a:endParaRPr lang="ru-ru" sz="2000"/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16281085" type="min" val="354330"/>
                  </a:ext>
                </a:extLst>
              </a:tr>
              <a:tr h="354330"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0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толстый кишечник... </a:t>
                      </a:r>
                      <a:endParaRPr lang="ru-ru" sz="2000"/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0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0.12</a:t>
                      </a:r>
                      <a:endParaRPr lang="ru-ru" sz="2000"/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0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щитовидная железа………..</a:t>
                      </a:r>
                      <a:endParaRPr lang="ru-ru" sz="2000"/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0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0.05</a:t>
                      </a:r>
                      <a:endParaRPr lang="ru-ru" sz="2000"/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16281085" type="min" val="354330"/>
                  </a:ext>
                </a:extLst>
              </a:tr>
              <a:tr h="352425"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0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лёгкие ……………..</a:t>
                      </a:r>
                      <a:endParaRPr lang="ru-ru" sz="2000"/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0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0.12</a:t>
                      </a:r>
                      <a:endParaRPr lang="ru-ru" sz="2000"/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0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кожа………………………...</a:t>
                      </a:r>
                      <a:endParaRPr lang="ru-ru" sz="2000"/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0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0.01</a:t>
                      </a:r>
                      <a:endParaRPr lang="ru-ru" sz="2000"/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16281085" type="min" val="352425"/>
                  </a:ext>
                </a:extLst>
              </a:tr>
              <a:tr h="354330"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0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желудок………….…</a:t>
                      </a:r>
                      <a:endParaRPr lang="ru-ru" sz="2000"/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0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0.12</a:t>
                      </a:r>
                      <a:endParaRPr lang="ru-ru" sz="2000"/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0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клетки костных поверхностей</a:t>
                      </a:r>
                      <a:endParaRPr lang="ru-ru" sz="2000"/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0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0.01</a:t>
                      </a:r>
                      <a:endParaRPr lang="ru-ru" sz="2000"/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16281085" type="min" val="354330"/>
                  </a:ext>
                </a:extLst>
              </a:tr>
              <a:tr h="354330"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0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мочевой пузырь……</a:t>
                      </a:r>
                      <a:endParaRPr lang="ru-ru" sz="2000"/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0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0.05</a:t>
                      </a:r>
                      <a:endParaRPr lang="ru-ru" sz="2000"/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0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грудная железа……………</a:t>
                      </a:r>
                      <a:endParaRPr lang="ru-ru" sz="2000"/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0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0.05</a:t>
                      </a:r>
                      <a:endParaRPr lang="ru-ru" sz="2000"/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16281085" type="min" val="354330"/>
                  </a:ext>
                </a:extLst>
              </a:tr>
              <a:tr h="1057275">
                <a:tc gridSpan="3"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0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остальное (надпочечники, головной мозг, верхний отдел толстого    кишечника, слепая кишка, восходящая и поперечная часть ободочной кишки, тонкий кишечник, почки, мышечные ткани, поджелудочная железа, селезёнка, вилочковая железа и матка)</a:t>
                      </a:r>
                      <a:endParaRPr lang="ru-ru" sz="2000"/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endParaRPr lang="ru-ru" sz="2000">
                        <a:latin typeface="Times New Roman" pitchFamily="1" charset="-52"/>
                        <a:ea typeface="Arial" pitchFamily="2" charset="-52"/>
                        <a:cs typeface="Times New Roman" pitchFamily="1" charset="-52"/>
                      </a:endParaRPr>
                    </a:p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0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0.05</a:t>
                      </a:r>
                      <a:endParaRPr lang="ru-ru" sz="2000"/>
                    </a:p>
                  </a:txBody>
                  <a:tcPr marL="90170" marR="45085" marT="90170" marB="450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16281085" type="min" val="1057275"/>
                  </a:ext>
                </a:extLst>
              </a:tr>
            </a:tbl>
          </a:graphicData>
        </a:graphic>
      </p:graphicFrame>
      <p:sp>
        <p:nvSpPr>
          <p:cNvPr id="6" name="AutoShape 106"/>
          <p:cNvSpPr>
            <a:extLst>
              <a:ext uri="smNativeData">
                <pr:smNativeData xmlns:pr="smNativeData" val="SMDATA_13_/V5MZhMAAAAlAAAAgwAAAA0AAAAAkAAAAEgAAACQAAAASAAAAAAAAAABAAAAAAAAAAEAAABQAAAA3UWOraSq6j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gO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PMAAAnCAAALcyAADPJgAAECAAACYAAAAIAAAA//////////8="/>
              </a:ext>
            </a:extLst>
          </p:cNvSpPr>
          <p:nvPr/>
        </p:nvSpPr>
        <p:spPr>
          <a:xfrm>
            <a:off x="7812405" y="5300980"/>
            <a:ext cx="431800" cy="1007745"/>
          </a:xfrm>
          <a:prstGeom prst="rightBrace">
            <a:avLst>
              <a:gd name="adj1" fmla="val 4167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  <a:extLst>
              <a:ext uri="smNativeData">
                <pr:smNativeData xmlns:pr="smNativeData" val="SMDATA_15_/V5MZh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3PSIy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0hIAAAUKAADBJQAASg4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059430" y="1628775"/>
            <a:ext cx="3077845" cy="69405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 4"/>
          <p:cNvPicPr>
            <a:picLocks noChangeAspect="1"/>
            <a:extLst>
              <a:ext uri="smNativeData">
                <pr:smNativeData xmlns:pr="smNativeData" val="SMDATA_15_/V5MZh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2wYAAK4OAACeDAAAcBI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2386330"/>
            <a:ext cx="936625" cy="61087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Rectangle 6"/>
          <p:cNvSpPr>
            <a:extLst>
              <a:ext uri="smNativeData">
                <pr:smNativeData xmlns:pr="smNativeData" val="SMDATA_13_/V5MZhMAAAAlAAAAZAAAAE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AAAAA4QAAAEA4AACJCgAAECAAACYAAAAIAAAA//////////8="/>
              </a:ext>
            </a:extLst>
          </p:cNvSpPr>
          <p:nvPr/>
        </p:nvSpPr>
        <p:spPr>
          <a:xfrm>
            <a:off x="0" y="142875"/>
            <a:ext cx="9144000" cy="1569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indent="450850">
              <a:defRPr lang="ru-ru"/>
            </a:pPr>
            <a:r>
              <a:rPr lang="ru-ru" sz="2400" b="1" i="1" u="sng">
                <a:solidFill>
                  <a:srgbClr val="3366FF"/>
                </a:solidFill>
              </a:rPr>
              <a:t>Доза эквивалентная</a:t>
            </a:r>
            <a:r>
              <a:rPr lang="ru-ru" sz="2400" b="1">
                <a:solidFill>
                  <a:srgbClr val="3366FF"/>
                </a:solidFill>
              </a:rPr>
              <a:t> (</a:t>
            </a:r>
            <a:r>
              <a:rPr lang="en-us" sz="2400" b="1" i="1">
                <a:solidFill>
                  <a:srgbClr val="3366FF"/>
                </a:solidFill>
              </a:rPr>
              <a:t>H</a:t>
            </a:r>
            <a:r>
              <a:rPr lang="en-us" sz="2400" b="1" i="1" baseline="-30000">
                <a:solidFill>
                  <a:srgbClr val="3366FF"/>
                </a:solidFill>
              </a:rPr>
              <a:t>T</a:t>
            </a:r>
            <a:r>
              <a:rPr lang="ru-ru" sz="2400" b="1" i="1" baseline="-30000">
                <a:solidFill>
                  <a:srgbClr val="3366FF"/>
                </a:solidFill>
              </a:rPr>
              <a:t>, </a:t>
            </a:r>
            <a:r>
              <a:rPr lang="en-us" sz="2400" b="1" i="1" baseline="-30000">
                <a:solidFill>
                  <a:srgbClr val="3366FF"/>
                </a:solidFill>
              </a:rPr>
              <a:t>R</a:t>
            </a:r>
            <a:r>
              <a:rPr lang="ru-ru" sz="2400" b="1">
                <a:solidFill>
                  <a:srgbClr val="3366FF"/>
                </a:solidFill>
              </a:rPr>
              <a:t>) </a:t>
            </a:r>
            <a:r>
              <a:rPr lang="ru-ru" sz="2400">
                <a:latin typeface="Symbol" pitchFamily="1" charset="2"/>
                <a:ea typeface="Arial" pitchFamily="2" charset="-52"/>
                <a:cs typeface="Times New Roman" pitchFamily="1" charset="-52"/>
              </a:rPr>
              <a:t></a:t>
            </a:r>
            <a:r>
              <a:rPr lang="ru-ru" sz="2400"/>
              <a:t> мера воздействия излучения на биологический объект, определяемая как поглощённая доза в органе или ткани, умноженная на соответствующий взвешивающий коэффициент для данного излучения </a:t>
            </a:r>
            <a:r>
              <a:rPr lang="ru-ru" sz="2400">
                <a:latin typeface="Times New Roman" pitchFamily="1" charset="-52"/>
                <a:ea typeface="Arial" pitchFamily="2" charset="-52"/>
                <a:cs typeface="Times New Roman" pitchFamily="1" charset="-52"/>
              </a:rPr>
              <a:t>( </a:t>
            </a:r>
            <a:r>
              <a:rPr lang="en-us" sz="2400" i="1">
                <a:latin typeface="Times New Roman" pitchFamily="1" charset="-52"/>
                <a:ea typeface="Arial" pitchFamily="2" charset="-52"/>
                <a:cs typeface="Times New Roman" pitchFamily="1" charset="-52"/>
              </a:rPr>
              <a:t>W</a:t>
            </a:r>
            <a:r>
              <a:rPr lang="en-us" sz="2400" i="1" baseline="-30000">
                <a:latin typeface="Times New Roman" pitchFamily="1" charset="-52"/>
                <a:ea typeface="Arial" pitchFamily="2" charset="-52"/>
                <a:cs typeface="Times New Roman" pitchFamily="1" charset="-52"/>
              </a:rPr>
              <a:t>R</a:t>
            </a:r>
            <a:r>
              <a:rPr lang="ru-ru" sz="2400">
                <a:latin typeface="Times New Roman" pitchFamily="1" charset="-52"/>
                <a:ea typeface="Arial" pitchFamily="2" charset="-52"/>
                <a:cs typeface="Times New Roman" pitchFamily="1" charset="-52"/>
              </a:rPr>
              <a:t>):</a:t>
            </a:r>
            <a:endParaRPr lang="ru-ru" sz="2400">
              <a:latin typeface="Times New Roman" pitchFamily="1" charset="-52"/>
              <a:ea typeface="Arial" pitchFamily="2" charset="-52"/>
              <a:cs typeface="Times New Roman" pitchFamily="1" charset="-52"/>
            </a:endParaRPr>
          </a:p>
        </p:txBody>
      </p:sp>
      <p:sp>
        <p:nvSpPr>
          <p:cNvPr id="5" name="Rectangle 8"/>
          <p:cNvSpPr>
            <a:extLst>
              <a:ext uri="smNativeData">
                <pr:smNativeData xmlns:pr="smNativeData" val="SMDATA_13_/V5MZhMAAAAlAAAAZAAAAE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RAQAAgA4AAJM3AABxGAAAECAAACYAAAAIAAAA//////////8="/>
              </a:ext>
            </a:extLst>
          </p:cNvSpPr>
          <p:nvPr/>
        </p:nvSpPr>
        <p:spPr>
          <a:xfrm flipH="1">
            <a:off x="213995" y="2357120"/>
            <a:ext cx="8820150" cy="16160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ru-ru"/>
            </a:pPr>
            <a:r>
              <a:rPr lang="ru-ru" sz="2000">
                <a:latin typeface="Times New Roman" pitchFamily="1" charset="-52"/>
                <a:ea typeface="Arial" pitchFamily="2" charset="-52"/>
                <a:cs typeface="Arial" pitchFamily="2" charset="-52"/>
              </a:rPr>
              <a:t>      </a:t>
            </a:r>
            <a:r>
              <a:rPr lang="ru-ru" sz="2000">
                <a:latin typeface="Symbol" pitchFamily="1" charset="2"/>
                <a:ea typeface="Arial" pitchFamily="2" charset="-52"/>
                <a:cs typeface="Times New Roman" pitchFamily="1" charset="-52"/>
              </a:rPr>
              <a:t></a:t>
            </a:r>
            <a:r>
              <a:rPr lang="ru-ru" sz="2000"/>
              <a:t> ср</a:t>
            </a:r>
            <a:r>
              <a:rPr lang="ru-ru" sz="2000">
                <a:latin typeface="Times New Roman" pitchFamily="1" charset="-52"/>
                <a:ea typeface="Arial" pitchFamily="2" charset="-52"/>
                <a:cs typeface="Times New Roman" pitchFamily="1" charset="-52"/>
              </a:rPr>
              <a:t>едняя поглощённая доза в органе или ткани. </a:t>
            </a:r>
            <a:endParaRPr lang="ru-ru" sz="2000">
              <a:latin typeface="Times New Roman" pitchFamily="1" charset="-52"/>
              <a:ea typeface="Arial" pitchFamily="2" charset="-52"/>
              <a:cs typeface="Arial" pitchFamily="2" charset="-52"/>
            </a:endParaRPr>
          </a:p>
          <a:p>
            <a:pPr algn="ctr">
              <a:defRPr lang="ru-ru"/>
            </a:pPr>
            <a:endParaRPr lang="ru-ru" sz="2000"/>
          </a:p>
          <a:p>
            <a:pPr algn="ctr">
              <a:defRPr lang="ru-ru"/>
            </a:pPr>
            <a:r>
              <a:rPr lang="ru-ru" sz="2000"/>
              <a:t>СИ  - (Дж/кг),  специальное название  </a:t>
            </a:r>
            <a:r>
              <a:rPr lang="ru-ru" sz="2000">
                <a:latin typeface="Symbol" pitchFamily="1" charset="2"/>
                <a:ea typeface="Arial" pitchFamily="2" charset="-52"/>
                <a:cs typeface="Arial" pitchFamily="2" charset="-52"/>
              </a:rPr>
              <a:t></a:t>
            </a:r>
            <a:r>
              <a:rPr lang="ru-ru" sz="2000"/>
              <a:t> </a:t>
            </a:r>
            <a:r>
              <a:rPr lang="ru-ru" sz="2000">
                <a:solidFill>
                  <a:srgbClr val="3366FF"/>
                </a:solidFill>
              </a:rPr>
              <a:t>зиверт </a:t>
            </a:r>
            <a:r>
              <a:rPr lang="ru-ru" sz="2000"/>
              <a:t>(Зв).</a:t>
            </a:r>
            <a:endParaRPr lang="ru-ru" sz="2000"/>
          </a:p>
          <a:p>
            <a:pPr algn="ctr">
              <a:defRPr lang="ru-ru"/>
            </a:pPr>
            <a:r>
              <a:rPr lang="ru-ru" sz="2000"/>
              <a:t>Внесистемная единица измерения эквивалентной дозы </a:t>
            </a:r>
            <a:r>
              <a:rPr lang="ru-ru" sz="2000">
                <a:latin typeface="Symbol" pitchFamily="1" charset="2"/>
                <a:ea typeface="Arial" pitchFamily="2" charset="-52"/>
                <a:cs typeface="Arial" pitchFamily="2" charset="-52"/>
              </a:rPr>
              <a:t></a:t>
            </a:r>
            <a:r>
              <a:rPr lang="ru-ru" sz="2000"/>
              <a:t> </a:t>
            </a:r>
            <a:r>
              <a:rPr lang="ru-ru" sz="2000">
                <a:solidFill>
                  <a:srgbClr val="3366FF"/>
                </a:solidFill>
              </a:rPr>
              <a:t>бэр</a:t>
            </a:r>
            <a:r>
              <a:rPr lang="ru-ru" sz="2000"/>
              <a:t>:</a:t>
            </a:r>
            <a:endParaRPr lang="ru-ru" sz="2000"/>
          </a:p>
          <a:p>
            <a:pPr algn="ctr">
              <a:defRPr lang="ru-ru"/>
            </a:pPr>
            <a:r>
              <a:rPr lang="ru-ru" sz="2000"/>
              <a:t> 1 бэр = 0.01 Дж/кг.</a:t>
            </a:r>
            <a:endParaRPr lang="ru-ru" sz="2000"/>
          </a:p>
        </p:txBody>
      </p:sp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468630" y="4149725"/>
          <a:ext cx="8424545" cy="259270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81395"/>
                <a:gridCol w="2343150"/>
              </a:tblGrid>
              <a:tr h="557530">
                <a:tc>
                  <a:txBody>
                    <a:bodyPr vert="horz" wrap="square" numCol="1"/>
                    <a:lstStyle/>
                    <a:p>
                      <a:pPr marL="0" marR="0" indent="0" algn="just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Источник ионизирующего излучения</a:t>
                      </a:r>
                      <a:endParaRPr lang="ru-ru" sz="2400"/>
                    </a:p>
                  </a:txBody>
                  <a:tcPr marL="90170" marR="45085" marT="90170" marB="45085">
                    <a:lnL w="254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en-us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W</a:t>
                      </a:r>
                      <a:r>
                        <a:rPr lang="en-us" sz="2400" baseline="-300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R</a:t>
                      </a:r>
                      <a:endParaRPr lang="en-us" sz="2400"/>
                    </a:p>
                  </a:txBody>
                  <a:tcPr marL="90170" marR="45085" marT="90170" marB="45085">
                    <a:lnL w="254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16281085" type="min" val="557530"/>
                  </a:ext>
                </a:extLst>
              </a:tr>
              <a:tr h="2035175">
                <a:tc>
                  <a:txBody>
                    <a:bodyPr vert="horz" wrap="square" numCol="1"/>
                    <a:lstStyle/>
                    <a:p>
                      <a:pPr marL="0" marR="0" indent="0" algn="just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 Рентгеновский,</a:t>
                      </a:r>
                      <a:r>
                        <a:rPr lang="ru-ru" sz="2400">
                          <a:latin typeface="Symbol" pitchFamily="1" charset="2"/>
                          <a:ea typeface="Arial" pitchFamily="2" charset="-52"/>
                          <a:cs typeface="Times New Roman" pitchFamily="1" charset="-52"/>
                        </a:rPr>
                        <a:t></a:t>
                      </a:r>
                      <a:r>
                        <a:rPr lang="ru-ru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, </a:t>
                      </a:r>
                      <a:r>
                        <a:rPr lang="ru-ru" sz="2400">
                          <a:latin typeface="Symbol" pitchFamily="1" charset="2"/>
                          <a:ea typeface="Arial" pitchFamily="2" charset="-52"/>
                          <a:cs typeface="Times New Roman" pitchFamily="1" charset="-52"/>
                        </a:rPr>
                        <a:t></a:t>
                      </a:r>
                      <a:r>
                        <a:rPr lang="ru-ru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, позитроны</a:t>
                      </a:r>
                      <a:endParaRPr lang="ru-ru" sz="2400">
                        <a:latin typeface="Times New Roman" pitchFamily="1" charset="-52"/>
                        <a:ea typeface="Arial" pitchFamily="2" charset="-52"/>
                        <a:cs typeface="Times New Roman" pitchFamily="1" charset="-52"/>
                      </a:endParaRPr>
                    </a:p>
                    <a:p>
                      <a:pPr marL="0" marR="0" indent="0" algn="just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Тепловые нейтроны </a:t>
                      </a:r>
                      <a:r>
                        <a:rPr lang="en-us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W</a:t>
                      </a:r>
                      <a:r>
                        <a:rPr lang="ru-ru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&lt;10кэВ, протоны</a:t>
                      </a:r>
                      <a:endParaRPr lang="ru-ru" sz="2400">
                        <a:latin typeface="Times New Roman" pitchFamily="1" charset="-52"/>
                        <a:ea typeface="Arial" pitchFamily="2" charset="-52"/>
                        <a:cs typeface="Times New Roman" pitchFamily="1" charset="-52"/>
                      </a:endParaRPr>
                    </a:p>
                    <a:p>
                      <a:pPr marL="0" marR="0" indent="0" algn="just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Нейтроны с энергией 10-100кэВ</a:t>
                      </a:r>
                      <a:endParaRPr lang="ru-ru" sz="2400">
                        <a:latin typeface="Times New Roman" pitchFamily="1" charset="-52"/>
                        <a:ea typeface="Arial" pitchFamily="2" charset="-52"/>
                        <a:cs typeface="Times New Roman" pitchFamily="1" charset="-52"/>
                      </a:endParaRPr>
                    </a:p>
                    <a:p>
                      <a:pPr marL="0" marR="0" indent="0" algn="just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Нейтроны с энергией 0.1-2 МЭВ, Альфа-лучи</a:t>
                      </a:r>
                      <a:endParaRPr lang="ru-ru" sz="2400">
                        <a:latin typeface="Times New Roman" pitchFamily="1" charset="-52"/>
                        <a:ea typeface="Arial" pitchFamily="2" charset="-52"/>
                        <a:cs typeface="Times New Roman" pitchFamily="1" charset="-52"/>
                      </a:endParaRPr>
                    </a:p>
                  </a:txBody>
                  <a:tcPr marL="90170" marR="45085" marT="90170" marB="45085">
                    <a:lnL w="254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1</a:t>
                      </a:r>
                      <a:endParaRPr lang="ru-ru" sz="2400">
                        <a:latin typeface="Times New Roman" pitchFamily="1" charset="-52"/>
                        <a:ea typeface="Arial" pitchFamily="2" charset="-52"/>
                        <a:cs typeface="Times New Roman" pitchFamily="1" charset="-52"/>
                      </a:endParaRPr>
                    </a:p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5</a:t>
                      </a:r>
                      <a:endParaRPr lang="ru-ru" sz="2400">
                        <a:latin typeface="Times New Roman" pitchFamily="1" charset="-52"/>
                        <a:ea typeface="Arial" pitchFamily="2" charset="-52"/>
                        <a:cs typeface="Times New Roman" pitchFamily="1" charset="-52"/>
                      </a:endParaRPr>
                    </a:p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10</a:t>
                      </a:r>
                      <a:endParaRPr lang="ru-ru" sz="2400">
                        <a:latin typeface="Times New Roman" pitchFamily="1" charset="-52"/>
                        <a:ea typeface="Arial" pitchFamily="2" charset="-52"/>
                        <a:cs typeface="Times New Roman" pitchFamily="1" charset="-52"/>
                      </a:endParaRPr>
                    </a:p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20</a:t>
                      </a:r>
                      <a:endParaRPr lang="ru-ru" sz="2400"/>
                    </a:p>
                  </a:txBody>
                  <a:tcPr marL="90170" marR="45085" marT="90170" marB="45085">
                    <a:lnL w="254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16281085" type="min" val="203517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8"/>
          <p:cNvSpPr>
            <a:extLst>
              <a:ext uri="smNativeData">
                <pr:smNativeData xmlns:pr="smNativeData" val="SMDATA_13_/V5MZhMAAAAlAAAAZQAAAA0AAAAAkAAAAEgAAACQAAAASAAAAAAAAAABAAAAAAAAAAEAAABQAAAAhbacS3FV1T8AAAAAAAAAAA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IumqA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C74OMF////AQAAAAAAAAAAAAAAAAAAAAAAAAAAAAAAAAAAAAAAAAAAi6aoAH9/fwCAgIADzMzMAMDA/wB/f38AAAAAAAAAAAAAAAAAAAAAAAAAAAAhAAAAGAAAABQAAAAf////dRIAABUgAAANGQAAEAAAACYAAAAIAAAA//////////8="/>
              </a:ext>
            </a:extLst>
          </p:cNvSpPr>
          <p:nvPr/>
        </p:nvSpPr>
        <p:spPr>
          <a:xfrm>
            <a:off x="-142875" y="3000375"/>
            <a:ext cx="5358130" cy="10718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 algn="ctr">
            <a:solidFill>
              <a:srgbClr val="8BA6A8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ru-ru">
                <a:solidFill>
                  <a:srgbClr val="FFFFFF"/>
                </a:solidFill>
              </a:defRPr>
            </a:pPr>
          </a:p>
        </p:txBody>
      </p:sp>
      <p:sp>
        <p:nvSpPr>
          <p:cNvPr id="3" name="Скругленный прямоугольник 7"/>
          <p:cNvSpPr>
            <a:extLst>
              <a:ext uri="smNativeData">
                <pr:smNativeData xmlns:pr="smNativeData" val="SMDATA_13_/V5MZhMAAAAlAAAAZQAAAA0AAAAAkAAAAEgAAACQAAAASAAAAAAAAAABAAAAAAAAAAEAAABQAAAAhbacS3FV1T8AAAAAAAAAAAAAAAAAAOA/AAAAAAAA4D8AAAAAAADgPwAAAAAAAOA/AAAAAAAA4D8AAAAAAADgPwAAAAAAAOA/AAAAAAAA4D8CAAAAjAAAAAEAAAAAAAAAzc3vAP///wgAAAAAAAAAAAAAAAAAAAAAAAAAAAAAAAAAAAAAZAAAAAEAAABAAAAAAAAAAAAAAAAAAAAAAAAAAAAAAAAAAAAAAAAAAAAAAAAAAAAAAAAAAAAAAAAAAAAAAAAAAAAAAAAAAAAAAAAAAAAAAAAAAAAAAAAAAAAAAAAAAAAAFAAAADwAAAABAAAAAAAAAIumqA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DNze8A////AQAAAAAAAAAAAAAAAAAAAAAAAAAAAAAAAAAAAAAAAAAAi6aoAH9/fwCAgIADzMzMAMDA/wB/f38AAAAAAAAAAAAAAAAAAAAAAAAAAAAhAAAAGAAAABQAAACu/v//tgUAAGYhAABCEAAAEAAAACYAAAAIAAAA//////////8="/>
              </a:ext>
            </a:extLst>
          </p:cNvSpPr>
          <p:nvPr/>
        </p:nvSpPr>
        <p:spPr>
          <a:xfrm>
            <a:off x="-214630" y="928370"/>
            <a:ext cx="5643880" cy="1714500"/>
          </a:xfrm>
          <a:prstGeom prst="roundRect">
            <a:avLst>
              <a:gd name="adj" fmla="val 16667"/>
            </a:avLst>
          </a:prstGeom>
          <a:solidFill>
            <a:srgbClr val="CDCDEF"/>
          </a:solidFill>
          <a:ln w="25400" cap="flat" cmpd="sng" algn="ctr">
            <a:solidFill>
              <a:srgbClr val="8BA6A8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ru-ru">
                <a:solidFill>
                  <a:srgbClr val="FFFFFF"/>
                </a:solidFill>
              </a:defRPr>
            </a:pPr>
          </a:p>
        </p:txBody>
      </p:sp>
      <p:sp>
        <p:nvSpPr>
          <p:cNvPr id="4" name="Rectangle 3"/>
          <p:cNvSpPr>
            <a:spLocks noGrp="1" noChangeArrowheads="1"/>
            <a:extLst>
              <a:ext uri="smNativeData">
                <pr:smNativeData xmlns:pr="smNativeData" val="SMDATA_13_/V5MZh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hAAAAAAAAAEA4AACwIgAAEAAAACYAAAAIAAAAg48AAAAAAAA="/>
              </a:ext>
            </a:extLst>
          </p:cNvSpPr>
          <p:nvPr>
            <p:ph type="subTitle" idx="4294967295"/>
          </p:nvPr>
        </p:nvSpPr>
        <p:spPr>
          <a:xfrm>
            <a:off x="142875" y="0"/>
            <a:ext cx="9001125" cy="563880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ctr">
              <a:buNone/>
              <a:defRPr lang="ru-ru"/>
            </a:pPr>
            <a:r>
              <a:rPr lang="ru-ru" sz="2400"/>
              <a:t>ВИДЫ ИЗЛУЧЕНИЙ. </a:t>
            </a:r>
            <a:endParaRPr lang="ru-ru" sz="2400"/>
          </a:p>
          <a:p>
            <a:pPr marL="0" indent="0">
              <a:buNone/>
              <a:defRPr lang="ru-ru"/>
            </a:pPr>
            <a:r>
              <a:rPr lang="ru-ru" sz="2400" i="1"/>
              <a:t>Корпускулярные</a:t>
            </a:r>
            <a:endParaRPr lang="ru-ru" sz="2400" i="1"/>
          </a:p>
          <a:p>
            <a:pPr marL="0" indent="0">
              <a:buNone/>
              <a:defRPr lang="ru-ru"/>
            </a:pPr>
            <a:r>
              <a:rPr lang="ru-ru" sz="2400" b="1" i="1" u="sng"/>
              <a:t>Альфа-излучение</a:t>
            </a:r>
            <a:r>
              <a:rPr lang="ru-ru" sz="2400" b="1" i="1"/>
              <a:t> </a:t>
            </a:r>
            <a:r>
              <a:rPr lang="ru-ru" sz="2000" b="1" i="1"/>
              <a:t>(ядра гелия)</a:t>
            </a:r>
            <a:r>
              <a:rPr lang="ru-ru" sz="2000"/>
              <a:t> </a:t>
            </a:r>
            <a:endParaRPr lang="ru-ru" sz="2000"/>
          </a:p>
          <a:p>
            <a:pPr marL="0" indent="0">
              <a:buNone/>
              <a:defRPr lang="ru-ru"/>
            </a:pPr>
            <a:r>
              <a:rPr lang="ru-ru" sz="2400" b="1" i="1" u="sng"/>
              <a:t>Нейтроны, протоны</a:t>
            </a:r>
            <a:endParaRPr lang="ru-ru" sz="2400" b="1" i="1" u="sng"/>
          </a:p>
          <a:p>
            <a:pPr marL="0" indent="0">
              <a:buNone/>
              <a:defRPr lang="ru-ru"/>
            </a:pPr>
            <a:r>
              <a:rPr lang="ru-ru" sz="2400" b="1" i="1" u="sng"/>
              <a:t>Бета-излучение</a:t>
            </a:r>
            <a:r>
              <a:rPr lang="ru-ru" sz="2400" b="1" i="1"/>
              <a:t> </a:t>
            </a:r>
            <a:r>
              <a:rPr lang="ru-ru" sz="2000" b="1" i="1"/>
              <a:t>(электроны+</a:t>
            </a:r>
            <a:endParaRPr lang="ru-ru" sz="2000" b="1" i="1"/>
          </a:p>
          <a:p>
            <a:pPr marL="0" indent="0">
              <a:buNone/>
              <a:defRPr lang="ru-ru"/>
            </a:pPr>
            <a:r>
              <a:rPr lang="ru-ru" sz="2000" b="1" i="1"/>
              <a:t>                                      позитроны)</a:t>
            </a:r>
            <a:endParaRPr lang="ru-ru" sz="2000"/>
          </a:p>
          <a:p>
            <a:pPr marL="0" indent="0">
              <a:buNone/>
              <a:defRPr lang="ru-ru"/>
            </a:pPr>
            <a:r>
              <a:rPr lang="ru-ru" sz="2400" i="1"/>
              <a:t>электромагнитные</a:t>
            </a:r>
            <a:endParaRPr lang="ru-ru" sz="2400" i="1"/>
          </a:p>
          <a:p>
            <a:pPr marL="0" indent="0">
              <a:buNone/>
              <a:defRPr lang="ru-ru"/>
            </a:pPr>
            <a:r>
              <a:rPr lang="ru-ru" sz="2400" b="1" i="1" u="sng"/>
              <a:t>Гамма - излучение</a:t>
            </a:r>
            <a:endParaRPr lang="ru-ru" sz="2400" b="1" i="1" u="sng"/>
          </a:p>
          <a:p>
            <a:pPr marL="0" indent="0">
              <a:buNone/>
              <a:defRPr lang="ru-ru"/>
            </a:pPr>
            <a:r>
              <a:rPr lang="ru-ru" sz="2400" b="1" i="1" u="sng"/>
              <a:t>Рентгеновское излучение</a:t>
            </a:r>
            <a:endParaRPr lang="ru-ru" sz="2400"/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499745" y="4500880"/>
          <a:ext cx="7929880" cy="33096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358255"/>
                <a:gridCol w="1571625"/>
              </a:tblGrid>
              <a:tr h="711835">
                <a:tc>
                  <a:txBody>
                    <a:bodyPr vert="horz" wrap="square" numCol="1"/>
                    <a:lstStyle/>
                    <a:p>
                      <a:pPr marL="0" marR="0" indent="0" algn="just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Источник ионизирующего излучения</a:t>
                      </a:r>
                      <a:endParaRPr lang="ru-ru" sz="2400"/>
                    </a:p>
                  </a:txBody>
                  <a:tcPr marL="90170" marR="45085" marT="90170" marB="45085">
                    <a:lnL w="254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en-us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W</a:t>
                      </a:r>
                      <a:r>
                        <a:rPr lang="en-us" sz="2400" baseline="-300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R</a:t>
                      </a:r>
                      <a:endParaRPr lang="en-us" sz="2400"/>
                    </a:p>
                  </a:txBody>
                  <a:tcPr marL="90170" marR="45085" marT="90170" marB="45085">
                    <a:lnL w="254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16281085" type="min" val="711835"/>
                  </a:ext>
                </a:extLst>
              </a:tr>
              <a:tr h="2598420">
                <a:tc>
                  <a:txBody>
                    <a:bodyPr vert="horz" wrap="square" numCol="1"/>
                    <a:lstStyle/>
                    <a:p>
                      <a:pPr marL="0" marR="0" indent="0" algn="just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 Рентгеновский,</a:t>
                      </a:r>
                      <a:r>
                        <a:rPr lang="ru-ru" sz="2400">
                          <a:latin typeface="Symbol" pitchFamily="1" charset="2"/>
                          <a:ea typeface="Arial" pitchFamily="2" charset="-52"/>
                          <a:cs typeface="Times New Roman" pitchFamily="1" charset="-52"/>
                        </a:rPr>
                        <a:t></a:t>
                      </a:r>
                      <a:r>
                        <a:rPr lang="ru-ru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, </a:t>
                      </a:r>
                      <a:r>
                        <a:rPr lang="ru-ru" sz="2400">
                          <a:latin typeface="Symbol" pitchFamily="1" charset="2"/>
                          <a:ea typeface="Arial" pitchFamily="2" charset="-52"/>
                          <a:cs typeface="Times New Roman" pitchFamily="1" charset="-52"/>
                        </a:rPr>
                        <a:t></a:t>
                      </a:r>
                      <a:r>
                        <a:rPr lang="ru-ru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, позитроны</a:t>
                      </a:r>
                      <a:endParaRPr lang="ru-ru" sz="2400">
                        <a:latin typeface="Times New Roman" pitchFamily="1" charset="-52"/>
                        <a:ea typeface="Arial" pitchFamily="2" charset="-52"/>
                        <a:cs typeface="Times New Roman" pitchFamily="1" charset="-52"/>
                      </a:endParaRPr>
                    </a:p>
                    <a:p>
                      <a:pPr marL="0" marR="0" indent="0" algn="just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Тепловые нейтроны </a:t>
                      </a:r>
                      <a:r>
                        <a:rPr lang="en-us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W</a:t>
                      </a:r>
                      <a:r>
                        <a:rPr lang="ru-ru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&lt;10кэВ, протоны</a:t>
                      </a:r>
                      <a:endParaRPr lang="ru-ru" sz="2400">
                        <a:latin typeface="Times New Roman" pitchFamily="1" charset="-52"/>
                        <a:ea typeface="Arial" pitchFamily="2" charset="-52"/>
                        <a:cs typeface="Times New Roman" pitchFamily="1" charset="-52"/>
                      </a:endParaRPr>
                    </a:p>
                    <a:p>
                      <a:pPr marL="0" marR="0" indent="0" algn="just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Нейтроны с энергией 10-100кэВ</a:t>
                      </a:r>
                      <a:endParaRPr lang="ru-ru" sz="2400">
                        <a:latin typeface="Times New Roman" pitchFamily="1" charset="-52"/>
                        <a:ea typeface="Arial" pitchFamily="2" charset="-52"/>
                        <a:cs typeface="Times New Roman" pitchFamily="1" charset="-52"/>
                      </a:endParaRPr>
                    </a:p>
                    <a:p>
                      <a:pPr marL="0" marR="0" indent="0" algn="just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Нейтроны с энергией 0.1-2 МЭВ, Альфа-лучи</a:t>
                      </a:r>
                      <a:endParaRPr lang="ru-ru" sz="2400">
                        <a:latin typeface="Times New Roman" pitchFamily="1" charset="-52"/>
                        <a:ea typeface="Arial" pitchFamily="2" charset="-52"/>
                        <a:cs typeface="Times New Roman" pitchFamily="1" charset="-52"/>
                      </a:endParaRPr>
                    </a:p>
                  </a:txBody>
                  <a:tcPr marL="90170" marR="45085" marT="90170" marB="45085">
                    <a:lnL w="254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1</a:t>
                      </a:r>
                      <a:endParaRPr lang="ru-ru" sz="2400">
                        <a:latin typeface="Times New Roman" pitchFamily="1" charset="-52"/>
                        <a:ea typeface="Arial" pitchFamily="2" charset="-52"/>
                        <a:cs typeface="Times New Roman" pitchFamily="1" charset="-52"/>
                      </a:endParaRPr>
                    </a:p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5</a:t>
                      </a:r>
                      <a:endParaRPr lang="ru-ru" sz="2400">
                        <a:latin typeface="Times New Roman" pitchFamily="1" charset="-52"/>
                        <a:ea typeface="Arial" pitchFamily="2" charset="-52"/>
                        <a:cs typeface="Times New Roman" pitchFamily="1" charset="-52"/>
                      </a:endParaRPr>
                    </a:p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10</a:t>
                      </a:r>
                      <a:endParaRPr lang="ru-ru" sz="2400">
                        <a:latin typeface="Times New Roman" pitchFamily="1" charset="-52"/>
                        <a:ea typeface="Arial" pitchFamily="2" charset="-52"/>
                        <a:cs typeface="Times New Roman" pitchFamily="1" charset="-52"/>
                      </a:endParaRPr>
                    </a:p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20</a:t>
                      </a:r>
                      <a:endParaRPr lang="ru-ru" sz="2400"/>
                    </a:p>
                  </a:txBody>
                  <a:tcPr marL="90170" marR="45085" marT="90170" marB="45085">
                    <a:lnL w="254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16281085" type="min" val="2598420"/>
                  </a:ext>
                </a:extLst>
              </a:tr>
            </a:tbl>
          </a:graphicData>
        </a:graphic>
      </p:graphicFrame>
      <p:sp>
        <p:nvSpPr>
          <p:cNvPr id="6" name="AutoShape 30"/>
          <p:cNvSpPr>
            <a:extLst>
              <a:ext uri="smNativeData">
                <pr:smNativeData xmlns:pr="smNativeData" val="SMDATA_13_/V5MZhMAAAAlAAAAawAAAA0AAAAAkAAAAEgAAACQAAAASAAAAAAAAAABAAAAAAAAAAEAAABQAAAAAAAAAAAA4D8AAAAAAADgPwAAAAAAAOA/AAAAAAAA4D8AAAAAAADgPwAAAAAAAOA/AAAAAAAA4D8AAAAAAADgPwAAAAAAAOA/AAAAAAAA4D8CAAAAjAAAAAEAAAAAAAAAu+DjDP///wgA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8JAAACQYAAPIrAAD5FQAAECAAACYAAAAIAAAA//////////8="/>
              </a:ext>
            </a:extLst>
          </p:cNvSpPr>
          <p:nvPr/>
        </p:nvSpPr>
        <p:spPr>
          <a:xfrm>
            <a:off x="6012180" y="981075"/>
            <a:ext cx="1131570" cy="2590800"/>
          </a:xfrm>
          <a:prstGeom prst="rt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  <a:endParaRPr lang="ru-ru" sz="2000"/>
          </a:p>
        </p:txBody>
      </p:sp>
      <p:sp>
        <p:nvSpPr>
          <p:cNvPr id="7" name="AutoShape 31"/>
          <p:cNvSpPr>
            <a:extLst>
              <a:ext uri="smNativeData">
                <pr:smNativeData xmlns:pr="smNativeData" val="SMDATA_13_/V5MZhMAAAAlAAAAawAAAA0AAAAAkAAAAEgAAACQAAAASAAAAAAAAAABAAAAAgAAAAEAAABQAAAAAAAAAAAA4D8AAAAAAADgPwAAAAAAAOA/AAAAAAAA4D8AAAAAAADgPwAAAAAAAOA/AAAAAAAA4D8AAAAAAADgPwAAAAAAAOA/AAAAAAAA4D8CAAAAjAAAAAEAAAAAAAAAu+DjDP///wgA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2LwAAeQYAAO40AAD5FQAAECAAACYAAAAIAAAA//////////8="/>
              </a:ext>
            </a:extLst>
          </p:cNvSpPr>
          <p:nvPr/>
        </p:nvSpPr>
        <p:spPr>
          <a:xfrm flipV="1">
            <a:off x="7715250" y="1052195"/>
            <a:ext cx="889000" cy="2519680"/>
          </a:xfrm>
          <a:prstGeom prst="rt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rot="10800000"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8" name="Text Box 32"/>
          <p:cNvSpPr>
            <a:extLst>
              <a:ext uri="smNativeData">
                <pr:smNativeData xmlns:pr="smNativeData" val="SMDATA_13_/V5MZh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2IAAAahYAACArAABcGgAAECAAACYAAAAIAAAA//////////8="/>
              </a:ext>
            </a:extLst>
          </p:cNvSpPr>
          <p:nvPr/>
        </p:nvSpPr>
        <p:spPr>
          <a:xfrm>
            <a:off x="5358130" y="3643630"/>
            <a:ext cx="165227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ru-ru"/>
            </a:pPr>
            <a:r>
              <a:t>проникающая</a:t>
            </a:r>
          </a:p>
          <a:p>
            <a:pPr>
              <a:defRPr lang="ru-ru"/>
            </a:pPr>
            <a:r>
              <a:t>способность</a:t>
            </a:r>
          </a:p>
        </p:txBody>
      </p:sp>
      <p:sp>
        <p:nvSpPr>
          <p:cNvPr id="9" name="Text Box 33"/>
          <p:cNvSpPr>
            <a:extLst>
              <a:ext uri="smNativeData">
                <pr:smNativeData xmlns:pr="smNativeData" val="SMDATA_13_/V5MZh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xLAAAahYAAEA4AABcGgAAECAAACYAAAAIAAAA//////////8="/>
              </a:ext>
            </a:extLst>
          </p:cNvSpPr>
          <p:nvPr/>
        </p:nvSpPr>
        <p:spPr>
          <a:xfrm>
            <a:off x="7305675" y="3643630"/>
            <a:ext cx="1838325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ru-ru"/>
            </a:pPr>
            <a:r>
              <a:t>ионизирующая </a:t>
            </a:r>
          </a:p>
          <a:p>
            <a:pPr>
              <a:defRPr lang="ru-ru"/>
            </a:pPr>
            <a:r>
              <a:t>способность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CDC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7"/>
          <p:cNvPicPr>
            <a:extLst>
              <a:ext uri="smNativeData">
                <pr:smNativeData xmlns:pr="smNativeData" val="SMDATA_15_/V5MZhMAAAAlAAAAEQ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hOnNv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ZQQAAGUEAADGEwAAOg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714375"/>
            <a:ext cx="2499995" cy="7854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Rectangle 6"/>
          <p:cNvSpPr>
            <a:extLst>
              <a:ext uri="smNativeData">
                <pr:smNativeData xmlns:pr="smNativeData" val="SMDATA_13_/V5MZhMAAAAlAAAAZAAAAE0AAAAAkAAAAEgAAACQAAAASAAAAAAAAAAB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n9/fwCAgIADzMzMAMDA/wB/f38AAAAAAAAAAAAAAAAAAAAAAAAAAAAhAAAAGAAAABQAAAAgHAAAtgUAAHYhAAAtCAAAECAAACYAAAAIAAAA//////////8="/>
              </a:ext>
            </a:extLst>
          </p:cNvSpPr>
          <p:nvPr/>
        </p:nvSpPr>
        <p:spPr>
          <a:xfrm>
            <a:off x="4572000" y="928370"/>
            <a:ext cx="867410" cy="4006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 marL="0" marR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en-us" sz="2000"/>
              <a:t>W</a:t>
            </a:r>
            <a:r>
              <a:rPr lang="en-us" sz="2000" baseline="-30000"/>
              <a:t>T </a:t>
            </a:r>
            <a:r>
              <a:rPr lang="ru-ru" sz="2000"/>
              <a:t>=1</a:t>
            </a:r>
            <a:endParaRPr lang="ru-ru" sz="2000"/>
          </a:p>
        </p:txBody>
      </p:sp>
      <p:pic>
        <p:nvPicPr>
          <p:cNvPr id="4" name="Рисунок 9"/>
          <p:cNvPicPr>
            <a:extLst>
              <a:ext uri="smNativeData">
                <pr:smNativeData xmlns:pr="smNativeData" val="SMDATA_15_/V5MZhMAAAAlAAAAEQ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ZQQAAC8NAADzEgAAkxA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2143125"/>
            <a:ext cx="2366010" cy="55118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Прямоугольник 10"/>
          <p:cNvSpPr>
            <a:extLst>
              <a:ext uri="smNativeData">
                <pr:smNativeData xmlns:pr="smNativeData" val="SMDATA_13_/V5MZh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CAgIADzMzMAMDA/wB/f38AAAAAAAAAAAAAAAAAAAAAAAAAAAAhAAAAGAAAABQAAACRHAAAnw0AAFkjAAB3EAAAECAAACYAAAAIAAAA//////////8="/>
              </a:ext>
            </a:extLst>
          </p:cNvSpPr>
          <p:nvPr/>
        </p:nvSpPr>
        <p:spPr>
          <a:xfrm>
            <a:off x="4643755" y="2214245"/>
            <a:ext cx="1102360" cy="462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en-us" sz="2400"/>
              <a:t>W</a:t>
            </a:r>
            <a:r>
              <a:rPr lang="en-us" sz="2400" baseline="-24000"/>
              <a:t>R</a:t>
            </a:r>
            <a:r>
              <a:rPr lang="ru-ru" sz="2400" baseline="-24000"/>
              <a:t>  </a:t>
            </a:r>
            <a:r>
              <a:rPr lang="ru-ru" sz="2400"/>
              <a:t>=1</a:t>
            </a:r>
            <a:endParaRPr lang="ru-ru" sz="2400"/>
          </a:p>
        </p:txBody>
      </p:sp>
      <p:sp>
        <p:nvSpPr>
          <p:cNvPr id="6" name="Прямоугольник 11"/>
          <p:cNvSpPr>
            <a:extLst>
              <a:ext uri="smNativeData">
                <pr:smNativeData xmlns:pr="smNativeData" val="SMDATA_13_/V5MZh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CAgIADzMzMAMDA/wB/f38AAAAAAAAAAAAAAAAAAAAAAAAAAAAhAAAAGAAAABQAAAAMEwAA9RMAAJYuAAAtFwAAECAAACYAAAAIAAAA//////////8="/>
              </a:ext>
            </a:extLst>
          </p:cNvSpPr>
          <p:nvPr/>
        </p:nvSpPr>
        <p:spPr>
          <a:xfrm>
            <a:off x="3096260" y="3244215"/>
            <a:ext cx="4476750" cy="523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ru-ru"/>
            </a:pPr>
            <a:r>
              <a:rPr lang="ru-ru" sz="2800">
                <a:latin typeface="Symbol" pitchFamily="1" charset="2"/>
                <a:ea typeface="Arial" pitchFamily="2" charset="-52"/>
                <a:cs typeface="Arial" pitchFamily="2" charset="-52"/>
              </a:rPr>
              <a:t></a:t>
            </a:r>
            <a:r>
              <a:rPr lang="ru-ru" sz="2800"/>
              <a:t>            </a:t>
            </a:r>
            <a:r>
              <a:rPr lang="en-us" sz="2800"/>
              <a:t>D</a:t>
            </a:r>
            <a:r>
              <a:rPr lang="ru-ru" sz="2800" baseline="-24000"/>
              <a:t>ПДУ </a:t>
            </a:r>
            <a:r>
              <a:rPr lang="ru-ru" sz="2800"/>
              <a:t> =  20</a:t>
            </a:r>
            <a:r>
              <a:rPr lang="ru-ru" sz="2800" i="1"/>
              <a:t> мГр</a:t>
            </a:r>
            <a:r>
              <a:rPr lang="ru-ru" sz="2800"/>
              <a:t> /</a:t>
            </a:r>
            <a:r>
              <a:rPr lang="ru-ru" sz="2800" i="1"/>
              <a:t> год</a:t>
            </a:r>
            <a:endParaRPr lang="ru-ru" sz="2800"/>
          </a:p>
        </p:txBody>
      </p:sp>
      <p:sp>
        <p:nvSpPr>
          <p:cNvPr id="7" name="Прямоугольник 12"/>
          <p:cNvSpPr>
            <a:extLst>
              <a:ext uri="smNativeData">
                <pr:smNativeData xmlns:pr="smNativeData" val="SMDATA_13_/V5MZh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CAgIADzMzMAMDA/wB/f38AAAAAAAAAAAAAAAAAAAAAAAAAAAAhAAAAGAAAABQAAADCAQAAAR0AAH42AAA5IAAAECAAACYAAAAIAAAA//////////8="/>
              </a:ext>
            </a:extLst>
          </p:cNvSpPr>
          <p:nvPr/>
        </p:nvSpPr>
        <p:spPr>
          <a:xfrm>
            <a:off x="285750" y="4714875"/>
            <a:ext cx="8572500" cy="523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800"/>
              <a:t>Д</a:t>
            </a:r>
            <a:r>
              <a:rPr lang="ru-ru" sz="2800" baseline="-24000"/>
              <a:t>ПДУ</a:t>
            </a:r>
            <a:r>
              <a:rPr lang="ru-ru" sz="2800"/>
              <a:t> =        20 10</a:t>
            </a:r>
            <a:r>
              <a:rPr lang="ru-ru" sz="2800" baseline="30000"/>
              <a:t>-3</a:t>
            </a:r>
            <a:r>
              <a:rPr lang="ru-ru" sz="2800"/>
              <a:t> /(50∙35 3600) = 3.17 10</a:t>
            </a:r>
            <a:r>
              <a:rPr lang="ru-ru" sz="2800" baseline="30000"/>
              <a:t>-9 </a:t>
            </a:r>
            <a:r>
              <a:rPr lang="ru-ru" sz="2800"/>
              <a:t> Гр/с </a:t>
            </a:r>
            <a:endParaRPr lang="ru-ru" sz="2800"/>
          </a:p>
        </p:txBody>
      </p:sp>
      <p:sp>
        <p:nvSpPr>
          <p:cNvPr id="8" name="Rectangle 7"/>
          <p:cNvSpPr>
            <a:extLst>
              <a:ext uri="smNativeData">
                <pr:smNativeData xmlns:pr="smNativeData" val="SMDATA_13_/V5MZhMAAAAlAAAAZAAAAE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QDgAAziIAAPoyAABTKwAAECAAACYAAAAIAAAA//////////8="/>
              </a:ext>
            </a:extLst>
          </p:cNvSpPr>
          <p:nvPr/>
        </p:nvSpPr>
        <p:spPr>
          <a:xfrm>
            <a:off x="2286000" y="5657850"/>
            <a:ext cx="6000750" cy="1384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28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      К = 3.38∙10</a:t>
            </a:r>
            <a:r>
              <a:rPr lang="ru-ru" sz="2800" baseline="300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-5 </a:t>
            </a:r>
            <a:r>
              <a:rPr lang="ru-ru" sz="28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/3.17∙ 10</a:t>
            </a:r>
            <a:r>
              <a:rPr lang="ru-ru" sz="2800" baseline="300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-9 </a:t>
            </a:r>
            <a:r>
              <a:rPr lang="ru-ru" sz="28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 = 1.07∙ 10</a:t>
            </a:r>
            <a:r>
              <a:rPr lang="ru-ru" sz="2800" baseline="300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4</a:t>
            </a:r>
            <a:endParaRPr lang="ru-ru" sz="2800">
              <a:latin typeface="Times New Roman" pitchFamily="1" charset="-52"/>
              <a:ea typeface="Calibri" pitchFamily="2" charset="-52"/>
              <a:cs typeface="Times New Roman" pitchFamily="1" charset="-52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2800">
                <a:latin typeface="Times New Roman" pitchFamily="1" charset="-52"/>
                <a:ea typeface="Calibri" pitchFamily="2" charset="-52"/>
                <a:cs typeface="Times New Roman" pitchFamily="1" charset="-52"/>
              </a:rPr>
              <a:t> - требуемая кратность ослабления</a:t>
            </a:r>
            <a:endParaRPr lang="ru-ru" sz="2800"/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endParaRPr lang="ru-ru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CDC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2"/>
          <p:cNvSpPr>
            <a:extLst>
              <a:ext uri="smNativeData">
                <pr:smNativeData xmlns:pr="smNativeData" val="SMDATA_13_/V5MZh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CAgIADzMzMAMDA/wB/f38AAAAAAAAAAAAAAAAAAAAAAAAAAAAhAAAAGAAAABQAAADMAAAA4QAAALgiAADbBAAAECAAACYAAAAIAAAA//////////8="/>
              </a:ext>
            </a:extLst>
          </p:cNvSpPr>
          <p:nvPr/>
        </p:nvSpPr>
        <p:spPr>
          <a:xfrm>
            <a:off x="129540" y="142875"/>
            <a:ext cx="5514340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b="1">
                <a:solidFill>
                  <a:srgbClr val="000000"/>
                </a:solidFill>
              </a:rPr>
              <a:t>Энергия распада                              </a:t>
            </a:r>
            <a:r>
              <a:t>2,8423  </a:t>
            </a:r>
            <a:r>
              <a:rPr lang="ru-ru">
                <a:hlinkClick r:id="rId2"/>
              </a:rPr>
              <a:t>МэВ</a:t>
            </a:r>
            <a:endParaRPr lang="ru-ru">
              <a:hlinkClick r:id="rId2"/>
            </a:endParaRPr>
          </a:p>
          <a:p>
            <a:pPr algn="r">
              <a:defRPr lang="ru-ru"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3" name="Прямоугольник 5"/>
          <p:cNvSpPr>
            <a:extLst>
              <a:ext uri="smNativeData">
                <pr:smNativeData xmlns:pr="smNativeData" val="SMDATA_13_/V5MZh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CAgIADzMzMAMDA/wB/f38AAAAAAAAAAAAAAAAAAAAAAAAAAAAhAAAAGAAAABQAAAAf////JwYAAF83AACJDQAAECAAACYAAAAIAAAA//////////8="/>
              </a:ext>
            </a:extLst>
          </p:cNvSpPr>
          <p:nvPr/>
        </p:nvSpPr>
        <p:spPr>
          <a:xfrm>
            <a:off x="-142875" y="1000125"/>
            <a:ext cx="9144000" cy="1200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ru-ru"/>
            </a:pPr>
            <a:r>
              <a:rPr lang="ru-ru" sz="2400"/>
              <a:t>Толщина защиты из железа(в см) в зависимости от энергии гамма-излучения для требуемой кратности ослабления</a:t>
            </a:r>
            <a:endParaRPr lang="ru-ru" sz="2400"/>
          </a:p>
          <a:p>
            <a:pPr algn="ctr">
              <a:defRPr lang="ru-ru"/>
            </a:pPr>
            <a:endParaRPr lang="ru-ru" sz="2400"/>
          </a:p>
        </p:txBody>
      </p:sp>
      <p:pic>
        <p:nvPicPr>
          <p:cNvPr id="4" name="Picture 3"/>
          <p:cNvPicPr>
            <a:picLocks noChangeAspect="1"/>
            <a:extLst>
              <a:ext uri="smNativeData">
                <pr:smNativeData xmlns:pr="smNativeData" val="SMDATA_15_/V5MZh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4f///20LAABAOAAAzSo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-19685" y="1857375"/>
            <a:ext cx="9163685" cy="510032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 1"/>
          <p:cNvPicPr>
            <a:picLocks noChangeAspect="1"/>
            <a:extLst>
              <a:ext uri="smNativeData">
                <pr:smNativeData xmlns:pr="smNativeData" val="SMDATA_15_/V5MZh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IAAAD///8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AQAAAB8AAABUAAAAu+DjBf///wEAAAAAAAAAAAAAAAAAAAAAAAAAAAAAAAAAAAAAAAAAAAAAAAJ/f38AgICAA8zMzADAwP8Af39/AAAAAAAAAAAAAAAAAP///wD///8AIQAAABgAAAAUAAAAYQ8AAAAAAADVFwAAZQQAABAAAAAmAAAACAAAAP//////////"/>
              </a:ext>
            </a:extLst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99995" y="0"/>
            <a:ext cx="1374140" cy="7143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1"/>
          </p:cNvGraphicFramePr>
          <p:nvPr/>
        </p:nvGraphicFramePr>
        <p:xfrm>
          <a:off x="395605" y="405130"/>
          <a:ext cx="7681595" cy="17284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61995"/>
                <a:gridCol w="884555"/>
                <a:gridCol w="883920"/>
                <a:gridCol w="951230"/>
                <a:gridCol w="882650"/>
                <a:gridCol w="817245"/>
              </a:tblGrid>
              <a:tr h="796925">
                <a:tc>
                  <a:txBody>
                    <a:bodyPr vert="horz" wrap="square" numCol="1"/>
                    <a:lstStyle/>
                    <a:p>
                      <a:pPr marL="342900" marR="0" indent="-34290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Вопрос</a:t>
                      </a:r>
                      <a:endParaRPr lang="ru-ru" sz="2400"/>
                    </a:p>
                  </a:txBody>
                  <a:tcPr marL="90170" marR="45085" marT="90170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342900" marR="0" indent="-34290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en-us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A</a:t>
                      </a:r>
                      <a:endParaRPr lang="en-us" sz="2400"/>
                    </a:p>
                  </a:txBody>
                  <a:tcPr marL="90170" marR="45085" marT="90170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342900" marR="0" indent="-34290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en-us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B</a:t>
                      </a:r>
                      <a:endParaRPr lang="en-us" sz="2400"/>
                    </a:p>
                  </a:txBody>
                  <a:tcPr marL="90170" marR="45085" marT="90170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342900" marR="0" indent="-34290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en-us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C</a:t>
                      </a:r>
                      <a:endParaRPr lang="en-us" sz="2400"/>
                    </a:p>
                  </a:txBody>
                  <a:tcPr marL="90170" marR="45085" marT="90170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342900" marR="0" indent="-34290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en-us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D</a:t>
                      </a:r>
                      <a:endParaRPr lang="en-us" sz="2400"/>
                    </a:p>
                  </a:txBody>
                  <a:tcPr marL="90170" marR="45085" marT="90170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342900" marR="0" indent="-34290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en-us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E</a:t>
                      </a:r>
                      <a:endParaRPr lang="en-us" sz="2400">
                        <a:latin typeface="Times New Roman" pitchFamily="1" charset="-52"/>
                        <a:ea typeface="Arial" pitchFamily="2" charset="-52"/>
                        <a:cs typeface="Times New Roman" pitchFamily="1" charset="-52"/>
                      </a:endParaRPr>
                    </a:p>
                  </a:txBody>
                  <a:tcPr marL="90170" marR="45085" marT="90170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16281085" type="min" val="796925"/>
                  </a:ext>
                </a:extLst>
              </a:tr>
              <a:tr h="932180">
                <a:tc>
                  <a:txBody>
                    <a:bodyPr vert="horz" wrap="square" numCol="1"/>
                    <a:lstStyle/>
                    <a:p>
                      <a:pPr marL="342900" marR="0" indent="-34290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№№ правильных ответов</a:t>
                      </a:r>
                      <a:endParaRPr lang="ru-ru" sz="2400"/>
                    </a:p>
                  </a:txBody>
                  <a:tcPr marL="90170" marR="45085" marT="90170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endParaRPr lang="ru-ru" sz="2400"/>
                    </a:p>
                  </a:txBody>
                  <a:tcPr marL="90170" marR="45085" marT="90170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endParaRPr lang="ru-ru" sz="2400"/>
                    </a:p>
                  </a:txBody>
                  <a:tcPr marL="90170" marR="45085" marT="90170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endParaRPr lang="ru-ru" sz="2400"/>
                    </a:p>
                  </a:txBody>
                  <a:tcPr marL="90170" marR="45085" marT="90170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endParaRPr lang="ru-ru" sz="2400"/>
                    </a:p>
                  </a:txBody>
                  <a:tcPr marL="90170" marR="45085" marT="90170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endParaRPr lang="ru-ru" sz="2400"/>
                    </a:p>
                  </a:txBody>
                  <a:tcPr marL="90170" marR="45085" marT="90170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16281085" type="min" val="932180"/>
                  </a:ext>
                </a:extLst>
              </a:tr>
            </a:tbl>
          </a:graphicData>
        </a:graphic>
      </p:graphicFrame>
      <p:pic>
        <p:nvPicPr>
          <p:cNvPr id="3" name="Рисунок 3" descr="peoples8.gif"/>
          <p:cNvPicPr>
            <a:picLocks noChangeAspect="1"/>
            <a:extLst>
              <a:ext uri="smNativeData">
                <pr:smNativeData xmlns:pr="smNativeData" val="SMDATA_15_/V5MZh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yqtI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ZQQAAAQSAABvGAAAMSI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2928620"/>
            <a:ext cx="3257550" cy="262953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Text Box 3"/>
          <p:cNvSpPr>
            <a:extLst>
              <a:ext uri="smNativeData">
                <pr:smNativeData xmlns:pr="smNativeData" val="SMDATA_13_/V5MZh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H9/fwCAgIADzMzMAMDA/wB/f38AAAAAAAAAAAAAAAAAAAAAAAAAAAAhAAAAGAAAABQAAAAVIAAApxQAAMI2AACyKAAAEAAAACYAAAAIAAAA//////////8="/>
              </a:ext>
            </a:extLst>
          </p:cNvSpPr>
          <p:nvPr/>
        </p:nvSpPr>
        <p:spPr>
          <a:xfrm>
            <a:off x="5215255" y="3357245"/>
            <a:ext cx="3686175" cy="32581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342900" marR="0" indent="-342900" algn="l" defTabSz="91440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None/>
              <a:tabLst/>
              <a:defRPr lang="ru-ru"/>
            </a:pPr>
            <a:r>
              <a:rPr sz="2800" noProof="1"/>
              <a:t> 0.2     - правильно</a:t>
            </a:r>
            <a:endParaRPr sz="2800" noProof="1"/>
          </a:p>
          <a:p>
            <a:pPr marL="342900" marR="0" indent="-342900" algn="l" defTabSz="91440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None/>
              <a:tabLst/>
              <a:defRPr lang="ru-ru"/>
            </a:pPr>
            <a:r>
              <a:rPr sz="2800" noProof="1"/>
              <a:t> 0.1   - нет ответа </a:t>
            </a:r>
            <a:endParaRPr sz="2800" noProof="1"/>
          </a:p>
          <a:p>
            <a:pPr marL="342900" marR="0" indent="-342900" algn="l" defTabSz="91440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None/>
              <a:tabLst/>
              <a:defRPr lang="ru-ru"/>
            </a:pPr>
            <a:r>
              <a:rPr sz="2800" noProof="1"/>
              <a:t>-0.1   - неправильно</a:t>
            </a:r>
            <a:endParaRPr sz="2800" noProof="1"/>
          </a:p>
          <a:p>
            <a:pPr marL="342900" marR="0" indent="-342900" algn="l" defTabSz="91440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None/>
              <a:tabLst/>
              <a:defRPr lang="ru-ru"/>
            </a:pPr>
            <a:endParaRPr sz="2800" noProof="1"/>
          </a:p>
          <a:p>
            <a:pPr marL="342900" marR="0" indent="-342900" algn="l" defTabSz="91440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None/>
              <a:tabLst/>
              <a:defRPr lang="ru-ru"/>
            </a:pPr>
            <a:r>
              <a:rPr sz="2800" noProof="1"/>
              <a:t>∑max =  1,0</a:t>
            </a:r>
            <a:endParaRPr sz="2800" noProof="1"/>
          </a:p>
          <a:p>
            <a:pPr marL="342900" marR="0" indent="-342900" algn="l" defTabSz="91440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None/>
              <a:tabLst/>
              <a:defRPr lang="ru-ru"/>
            </a:pPr>
            <a:r>
              <a:rPr sz="2800" noProof="1"/>
              <a:t>∑min  =  0.1            </a:t>
            </a:r>
            <a:endParaRPr sz="2800" noProof="1"/>
          </a:p>
        </p:txBody>
      </p:sp>
    </p:spTree>
  </p:cSld>
  <p:clrMapOvr>
    <a:masterClrMapping/>
  </p:clrMapOvr>
  <p:transition spd="fast" p14:dur="800" advClick="0">
    <p:extLst>
      <p:ext uri="smNativeData">
        <pr:smNativeData xmlns:pr="smNativeData" val="/V5MZgAAAAAgAwAAAAAAAAAAAAAAAAAAAAAAAAAAAAAAAAAAAA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extLst>
              <a:ext uri="smNativeData">
                <pr:smNativeData xmlns:pr="smNativeData" val="SMDATA_13_/V5MZhMAAAAlAAAAZAAAAA0AAAAAkAAAAEgAAACQAAAASAAAAAAAAAABAAAAAAAAAAEAAABQAAAAAAAAAAAA4D8AAAAAAADgPwAAAAAAAOA/AAAAAAAA4D8AAAAAAADgPwAAAAAAAOA/AAAAAAAA4D8AAAAAAADgPwAAAAAAAOA/AAAAAAAA4D8CAAAAjAAAAAEAAAAAAAAAu+DjDP///wgA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AAAAAAAAAAOICAACMAwAAECAAACYAAAAIAAAA//////////8="/>
              </a:ext>
            </a:extLst>
          </p:cNvSpPr>
          <p:nvPr/>
        </p:nvSpPr>
        <p:spPr>
          <a:xfrm>
            <a:off x="0" y="0"/>
            <a:ext cx="468630" cy="5765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3" name="Text Box 5"/>
          <p:cNvSpPr>
            <a:extLst>
              <a:ext uri="smNativeData">
                <pr:smNativeData xmlns:pr="smNativeData" val="SMDATA_13_/V5MZh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AAAAAAAAAAPECAACRAwAAECAAACYAAAAIAAAA//////////8="/>
              </a:ext>
            </a:extLst>
          </p:cNvSpPr>
          <p:nvPr/>
        </p:nvSpPr>
        <p:spPr>
          <a:xfrm>
            <a:off x="0" y="0"/>
            <a:ext cx="478155" cy="5797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ru-ru"/>
            </a:pPr>
            <a:r>
              <a:rPr lang="ru-ru" sz="3200" b="1"/>
              <a:t>А</a:t>
            </a:r>
            <a:endParaRPr lang="ru-ru" sz="3200" b="1"/>
          </a:p>
        </p:txBody>
      </p:sp>
      <p:pic>
        <p:nvPicPr>
          <p:cNvPr id="4" name="Рисунок 5" descr="1мин.gif"/>
          <p:cNvPicPr>
            <a:picLocks noChangeAspect="1"/>
            <a:extLst>
              <a:ext uri="smNativeData">
                <pr:smNativeData xmlns:pr="smNativeData" val="SMDATA_15_/V5MZh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AAAAAFAoAABAOAAAMC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Прямоугольник 6"/>
          <p:cNvSpPr>
            <a:extLst>
              <a:ext uri="smNativeData">
                <pr:smNativeData xmlns:pr="smNativeData" val="SMDATA_13_/V5MZh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CAgIADzMzMAMDA/wB/f38AAAAAAAAAAAAAAAAAAAAAAAAAAAAhAAAAGAAAABQAAACEAwAAjAoAAA42AADDLQAAECAAACYAAAAIAAAA//////////8="/>
              </a:ext>
            </a:extLst>
          </p:cNvSpPr>
          <p:nvPr/>
        </p:nvSpPr>
        <p:spPr>
          <a:xfrm>
            <a:off x="571500" y="1714500"/>
            <a:ext cx="8215630" cy="57245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spcBef>
                <a:spcPts val="600"/>
              </a:spcBef>
              <a:spcAft>
                <a:spcPts val="600"/>
              </a:spcAft>
              <a:defRPr lang="ru-ru"/>
            </a:pPr>
            <a:r>
              <a:rPr lang="en-us" sz="2800"/>
              <a:t>I</a:t>
            </a:r>
            <a:r>
              <a:rPr lang="ru-ru" sz="2800"/>
              <a:t> </a:t>
            </a:r>
            <a:r>
              <a:rPr lang="en-us" sz="2800"/>
              <a:t>   </a:t>
            </a:r>
            <a:r>
              <a:rPr lang="ru-ru" sz="2800"/>
              <a:t>активность                           А</a:t>
            </a:r>
            <a:r>
              <a:rPr lang="en-us" sz="2800"/>
              <a:t>  </a:t>
            </a:r>
            <a:r>
              <a:rPr lang="ru-ru" sz="2800"/>
              <a:t> Рентген</a:t>
            </a:r>
            <a:br/>
            <a:r>
              <a:rPr lang="en-us" sz="2800"/>
              <a:t>II</a:t>
            </a:r>
            <a:r>
              <a:rPr lang="ru-ru" sz="2800"/>
              <a:t> </a:t>
            </a:r>
            <a:r>
              <a:rPr lang="en-us" sz="2800"/>
              <a:t>  </a:t>
            </a:r>
            <a:r>
              <a:rPr lang="ru-ru" sz="2800"/>
              <a:t>эквивалентная доза            В</a:t>
            </a:r>
            <a:r>
              <a:rPr lang="en-us" sz="2800"/>
              <a:t> </a:t>
            </a:r>
            <a:r>
              <a:rPr lang="ru-ru" sz="2800"/>
              <a:t> </a:t>
            </a:r>
            <a:r>
              <a:rPr lang="en-us" sz="2800"/>
              <a:t> </a:t>
            </a:r>
            <a:r>
              <a:rPr lang="ru-ru" sz="2800"/>
              <a:t>Зиверт</a:t>
            </a:r>
            <a:br/>
            <a:r>
              <a:rPr lang="en-us" sz="2800"/>
              <a:t>III</a:t>
            </a:r>
            <a:r>
              <a:rPr lang="ru-ru" sz="2800"/>
              <a:t> </a:t>
            </a:r>
            <a:r>
              <a:rPr lang="en-us" sz="2800"/>
              <a:t> </a:t>
            </a:r>
            <a:r>
              <a:rPr lang="ru-ru" sz="2800"/>
              <a:t>поглощенная доза               С</a:t>
            </a:r>
            <a:r>
              <a:rPr lang="en-us" sz="2800"/>
              <a:t>  </a:t>
            </a:r>
            <a:r>
              <a:rPr lang="ru-ru" sz="2800"/>
              <a:t> Беккерель</a:t>
            </a:r>
            <a:br/>
            <a:r>
              <a:rPr lang="en-us" sz="2800"/>
              <a:t>IV</a:t>
            </a:r>
            <a:r>
              <a:rPr lang="ru-ru" sz="2800"/>
              <a:t> экспозиционная доза           D</a:t>
            </a:r>
            <a:r>
              <a:rPr lang="en-us" sz="2800"/>
              <a:t>  </a:t>
            </a:r>
            <a:r>
              <a:rPr lang="ru-ru" sz="2800"/>
              <a:t> Грей</a:t>
            </a:r>
            <a:br/>
            <a:br/>
            <a:r>
              <a:rPr lang="ru-ru" sz="2800"/>
              <a:t>Варианты ответов  </a:t>
            </a:r>
            <a:br/>
            <a:r>
              <a:rPr lang="ru-ru" sz="2800"/>
              <a:t>		1</a:t>
            </a:r>
            <a:r>
              <a:rPr lang="en-us" sz="2800"/>
              <a:t>.  </a:t>
            </a:r>
            <a:r>
              <a:rPr lang="ru-ru" sz="2800"/>
              <a:t> </a:t>
            </a:r>
            <a:r>
              <a:rPr lang="en-us" sz="2800"/>
              <a:t>I</a:t>
            </a:r>
            <a:r>
              <a:rPr lang="ru-ru" sz="2800"/>
              <a:t>-С,   </a:t>
            </a:r>
            <a:r>
              <a:rPr lang="en-us" sz="2800"/>
              <a:t>II</a:t>
            </a:r>
            <a:r>
              <a:rPr lang="ru-ru" sz="2800"/>
              <a:t>-B,   </a:t>
            </a:r>
            <a:r>
              <a:rPr lang="en-us" sz="2800"/>
              <a:t>III</a:t>
            </a:r>
            <a:r>
              <a:rPr lang="ru-ru" sz="2800"/>
              <a:t>-D,   </a:t>
            </a:r>
            <a:r>
              <a:rPr lang="en-us" sz="2800"/>
              <a:t>IV</a:t>
            </a:r>
            <a:r>
              <a:rPr lang="ru-ru" sz="2800"/>
              <a:t>-A</a:t>
            </a:r>
            <a:endParaRPr lang="ru-ru" sz="2800"/>
          </a:p>
          <a:p>
            <a:pPr>
              <a:spcBef>
                <a:spcPts val="600"/>
              </a:spcBef>
              <a:spcAft>
                <a:spcPts val="600"/>
              </a:spcAft>
              <a:defRPr lang="ru-ru"/>
            </a:pPr>
            <a:r>
              <a:rPr lang="ru-ru" sz="2800"/>
              <a:t>		2</a:t>
            </a:r>
            <a:r>
              <a:rPr lang="en-us" sz="2800"/>
              <a:t>.  </a:t>
            </a:r>
            <a:r>
              <a:rPr lang="ru-ru" sz="2800"/>
              <a:t> </a:t>
            </a:r>
            <a:r>
              <a:rPr lang="en-us" sz="2800"/>
              <a:t>I</a:t>
            </a:r>
            <a:r>
              <a:rPr lang="ru-ru" sz="2800"/>
              <a:t>-А,   </a:t>
            </a:r>
            <a:r>
              <a:rPr lang="en-us" sz="2800"/>
              <a:t>II</a:t>
            </a:r>
            <a:r>
              <a:rPr lang="ru-ru" sz="2800"/>
              <a:t>-D,   </a:t>
            </a:r>
            <a:r>
              <a:rPr lang="en-us" sz="2800"/>
              <a:t>III</a:t>
            </a:r>
            <a:r>
              <a:rPr lang="ru-ru" sz="2800"/>
              <a:t>-C,   </a:t>
            </a:r>
            <a:r>
              <a:rPr lang="en-us" sz="2800"/>
              <a:t>IV</a:t>
            </a:r>
            <a:r>
              <a:rPr lang="ru-ru" sz="2800"/>
              <a:t>-В</a:t>
            </a:r>
            <a:endParaRPr lang="ru-ru" sz="2800"/>
          </a:p>
          <a:p>
            <a:pPr>
              <a:spcBef>
                <a:spcPts val="600"/>
              </a:spcBef>
              <a:spcAft>
                <a:spcPts val="600"/>
              </a:spcAft>
              <a:defRPr lang="ru-ru"/>
            </a:pPr>
            <a:r>
              <a:rPr lang="ru-ru" sz="2800"/>
              <a:t>		3</a:t>
            </a:r>
            <a:r>
              <a:rPr lang="en-us" sz="2800"/>
              <a:t>.  </a:t>
            </a:r>
            <a:r>
              <a:rPr lang="ru-ru" sz="2800"/>
              <a:t> </a:t>
            </a:r>
            <a:r>
              <a:rPr lang="en-us" sz="2800"/>
              <a:t>I</a:t>
            </a:r>
            <a:r>
              <a:rPr lang="ru-ru" sz="2800"/>
              <a:t>-В,   </a:t>
            </a:r>
            <a:r>
              <a:rPr lang="en-us" sz="2800"/>
              <a:t>II</a:t>
            </a:r>
            <a:r>
              <a:rPr lang="ru-ru" sz="2800"/>
              <a:t>-А,   </a:t>
            </a:r>
            <a:r>
              <a:rPr lang="en-us" sz="2800"/>
              <a:t>III</a:t>
            </a:r>
            <a:r>
              <a:rPr lang="ru-ru" sz="2800"/>
              <a:t>-D,   </a:t>
            </a:r>
            <a:r>
              <a:rPr lang="en-us" sz="2800"/>
              <a:t>IV</a:t>
            </a:r>
            <a:r>
              <a:rPr lang="ru-ru" sz="2800"/>
              <a:t>-С</a:t>
            </a:r>
            <a:endParaRPr lang="ru-ru" sz="2800"/>
          </a:p>
          <a:p>
            <a:pPr>
              <a:spcBef>
                <a:spcPts val="600"/>
              </a:spcBef>
              <a:spcAft>
                <a:spcPts val="600"/>
              </a:spcAft>
              <a:defRPr lang="ru-ru"/>
            </a:pPr>
            <a:r>
              <a:rPr lang="ru-ru" sz="2800"/>
              <a:t>		4</a:t>
            </a:r>
            <a:r>
              <a:rPr lang="en-us" sz="2800"/>
              <a:t>. </a:t>
            </a:r>
            <a:r>
              <a:rPr lang="ru-ru" sz="2800"/>
              <a:t> </a:t>
            </a:r>
            <a:r>
              <a:rPr lang="en-us" sz="2800"/>
              <a:t> I</a:t>
            </a:r>
            <a:r>
              <a:rPr lang="ru-ru" sz="2800"/>
              <a:t>-С,   </a:t>
            </a:r>
            <a:r>
              <a:rPr lang="en-us" sz="2800"/>
              <a:t>II</a:t>
            </a:r>
            <a:r>
              <a:rPr lang="ru-ru" sz="2800"/>
              <a:t>-А,   </a:t>
            </a:r>
            <a:r>
              <a:rPr lang="en-us" sz="2800"/>
              <a:t>III</a:t>
            </a:r>
            <a:r>
              <a:rPr lang="ru-ru" sz="2800"/>
              <a:t>-D,   </a:t>
            </a:r>
            <a:r>
              <a:rPr lang="en-us" sz="2800"/>
              <a:t>IV</a:t>
            </a:r>
            <a:r>
              <a:rPr lang="ru-ru" sz="2800"/>
              <a:t>-В                </a:t>
            </a:r>
            <a:br/>
            <a:br/>
            <a:endParaRPr lang="ru-ru" sz="2800"/>
          </a:p>
        </p:txBody>
      </p:sp>
      <p:sp>
        <p:nvSpPr>
          <p:cNvPr id="6" name="Прямоугольник 7"/>
          <p:cNvSpPr>
            <a:extLst>
              <a:ext uri="smNativeData">
                <pr:smNativeData xmlns:pr="smNativeData" val="SMDATA_13_/V5MZh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CAgIADzMzMAMDA/wB/f38AAAAAAAAAAAAAAAAAAAAAAAAAAAAhAAAAGAAAABQAAAA6CQAAAAAAAEA4AACFCAAAECAAACYAAAAIAAAA//////////8="/>
              </a:ext>
            </a:extLst>
          </p:cNvSpPr>
          <p:nvPr/>
        </p:nvSpPr>
        <p:spPr>
          <a:xfrm>
            <a:off x="1499870" y="0"/>
            <a:ext cx="7644130" cy="1384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800" b="1">
                <a:solidFill>
                  <a:srgbClr val="FF0000"/>
                </a:solidFill>
              </a:rPr>
              <a:t>Установите соответствие между названиями дозовых характеристик и единицами измерения:</a:t>
            </a:r>
            <a:endParaRPr lang="ru-ru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fast" p14:dur="800" advClick="0" advTm="60000">
    <p:extLst>
      <p:ext uri="smNativeData">
        <pr:smNativeData xmlns:pr="smNativeData" val="/V5MZgAAAAAgAwAAAAAAAAAAAAAAAAAAYOoAAAAAAAABAAAAAA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extLst>
              <a:ext uri="smNativeData">
                <pr:smNativeData xmlns:pr="smNativeData" val="SMDATA_13_/V5MZhMAAAAlAAAAZAAAAA0AAAAAkAAAAEgAAACQAAAASAAAAAAAAAABAAAAAAAAAAEAAABQAAAAAAAAAAAA4D8AAAAAAADgPwAAAAAAAOA/AAAAAAAA4D8AAAAAAADgPwAAAAAAAOA/AAAAAAAA4D8AAAAAAADgPwAAAAAAAOA/AAAAAAAA4D8CAAAAjAAAAAEAAAAAAAAAu+DjDP///wgA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AAAAAAAAAAOICAACMAwAAECAAACYAAAAIAAAA//////////8="/>
              </a:ext>
            </a:extLst>
          </p:cNvSpPr>
          <p:nvPr/>
        </p:nvSpPr>
        <p:spPr>
          <a:xfrm>
            <a:off x="0" y="0"/>
            <a:ext cx="468630" cy="5765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3" name="Text Box 3"/>
          <p:cNvSpPr>
            <a:extLst>
              <a:ext uri="smNativeData">
                <pr:smNativeData xmlns:pr="smNativeData" val="SMDATA_13_/V5MZh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AAAAAAAAAAKsCAACRAwAAECAAACYAAAAIAAAA//////////8="/>
              </a:ext>
            </a:extLst>
          </p:cNvSpPr>
          <p:nvPr/>
        </p:nvSpPr>
        <p:spPr>
          <a:xfrm>
            <a:off x="0" y="0"/>
            <a:ext cx="433705" cy="5797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ru-ru"/>
            </a:pPr>
            <a:r>
              <a:rPr lang="ru-ru" sz="3200" b="1"/>
              <a:t>в</a:t>
            </a:r>
            <a:endParaRPr lang="ru-ru" sz="3200" b="1"/>
          </a:p>
        </p:txBody>
      </p:sp>
      <p:pic>
        <p:nvPicPr>
          <p:cNvPr id="4" name="Рисунок 11" descr="1мин.gif"/>
          <p:cNvPicPr>
            <a:picLocks noChangeAspect="1"/>
            <a:extLst>
              <a:ext uri="smNativeData">
                <pr:smNativeData xmlns:pr="smNativeData" val="SMDATA_15_/V5MZh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AAAAAFAoAABAOAAAMC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Прямоугольник 12"/>
          <p:cNvSpPr>
            <a:extLst>
              <a:ext uri="smNativeData">
                <pr:smNativeData xmlns:pr="smNativeData" val="SMDATA_13_/V5MZh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CAgIADzMzMAMDA/wB/f38AAAAAAAAAAAAAAAAAAAAAAAAAAAAhAAAAGAAAABQAAAAyAgAAKQcAAEA4AAAwKgAAECAAACYAAAAIAAAA//////////8="/>
              </a:ext>
            </a:extLst>
          </p:cNvSpPr>
          <p:nvPr/>
        </p:nvSpPr>
        <p:spPr>
          <a:xfrm>
            <a:off x="356870" y="1163955"/>
            <a:ext cx="8787130" cy="56940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800"/>
              <a:t>1) гамма-излучение обладает высоким ионизирующим действием и малой проникающей способностью;</a:t>
            </a:r>
            <a:br/>
            <a:r>
              <a:rPr lang="ru-ru" sz="2800"/>
              <a:t>2) к ионизирующим излучениям относят корпускулярные ( гамма- и рентгеновские излучения) и электромагнитные ( альфа- и бета-излучения);</a:t>
            </a:r>
            <a:br/>
            <a:r>
              <a:rPr lang="ru-ru" sz="2800"/>
              <a:t>3) под воздействием ионизирующих излучений происходит поляризация молекул ткани и возникают ионные токи;</a:t>
            </a:r>
            <a:br/>
            <a:r>
              <a:rPr lang="ru-ru" sz="2800"/>
              <a:t>4) при внутреннем облучении альфа-излучение гораздо опаснее</a:t>
            </a:r>
            <a:br/>
            <a:endParaRPr lang="ru-ru" sz="2800"/>
          </a:p>
        </p:txBody>
      </p:sp>
      <p:sp>
        <p:nvSpPr>
          <p:cNvPr id="6" name="Прямоугольник 13"/>
          <p:cNvSpPr>
            <a:extLst>
              <a:ext uri="smNativeData">
                <pr:smNativeData xmlns:pr="smNativeData" val="SMDATA_13_/V5MZh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CAgIADzMzMAMDA/wB/f38AAAAAAAAAAAAAAAAAAAAAAAAAAAAhAAAAGAAAABQAAADKCAAAAAAAAF83AADfBQAAECAAACYAAAAIAAAA//////////8="/>
              </a:ext>
            </a:extLst>
          </p:cNvSpPr>
          <p:nvPr/>
        </p:nvSpPr>
        <p:spPr>
          <a:xfrm>
            <a:off x="1428750" y="0"/>
            <a:ext cx="7572375" cy="9544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800" b="1">
                <a:solidFill>
                  <a:srgbClr val="FF0000"/>
                </a:solidFill>
              </a:rPr>
              <a:t>Какое из высказываний об ионизирующих излучениях верно:</a:t>
            </a:r>
            <a:endParaRPr lang="ru-ru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fast" p14:dur="800" advClick="0" advTm="60000">
    <p:extLst>
      <p:ext uri="smNativeData">
        <pr:smNativeData xmlns:pr="smNativeData" val="/V5MZgAAAAAgAwAAAAAAAAAAAAAAAAAAYOoAAAAAAAABAAAAAA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extLst>
              <a:ext uri="smNativeData">
                <pr:smNativeData xmlns:pr="smNativeData" val="SMDATA_13_/V5MZhMAAAAlAAAAZAAAAA0AAAAAkAAAAEgAAACQAAAASAAAAAAAAAABAAAAAAAAAAEAAABQAAAAAAAAAAAA4D8AAAAAAADgPwAAAAAAAOA/AAAAAAAA4D8AAAAAAADgPwAAAAAAAOA/AAAAAAAA4D8AAAAAAADgPwAAAAAAAOA/AAAAAAAA4D8CAAAAjAAAAAEAAAAAAAAAu+DjDP///wgA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AAAAAAAAAAOICAACMAwAAECAAACYAAAAIAAAA//////////8="/>
              </a:ext>
            </a:extLst>
          </p:cNvSpPr>
          <p:nvPr/>
        </p:nvSpPr>
        <p:spPr>
          <a:xfrm>
            <a:off x="0" y="0"/>
            <a:ext cx="468630" cy="5765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3" name="Text Box 3"/>
          <p:cNvSpPr>
            <a:extLst>
              <a:ext uri="smNativeData">
                <pr:smNativeData xmlns:pr="smNativeData" val="SMDATA_13_/V5MZh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AAAAAAAAAAIUCAACRAwAAECAAACYAAAAIAAAA//////////8="/>
              </a:ext>
            </a:extLst>
          </p:cNvSpPr>
          <p:nvPr/>
        </p:nvSpPr>
        <p:spPr>
          <a:xfrm>
            <a:off x="0" y="0"/>
            <a:ext cx="409575" cy="5797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ru-ru"/>
            </a:pPr>
            <a:r>
              <a:rPr lang="ru-ru" sz="3200" b="1"/>
              <a:t>с</a:t>
            </a:r>
            <a:endParaRPr lang="ru-ru" sz="3200" b="1"/>
          </a:p>
        </p:txBody>
      </p:sp>
      <p:sp>
        <p:nvSpPr>
          <p:cNvPr id="4" name="Rectangle 51"/>
          <p:cNvSpPr>
            <a:extLst>
              <a:ext uri="smNativeData">
                <pr:smNativeData xmlns:pr="smNativeData" val="SMDATA_13_/V5MZh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VBAAA1QQAAOQ2AAANCAAAECAAACYAAAAIAAAA//////////8="/>
              </a:ext>
            </a:extLst>
          </p:cNvSpPr>
          <p:nvPr/>
        </p:nvSpPr>
        <p:spPr>
          <a:xfrm>
            <a:off x="785495" y="785495"/>
            <a:ext cx="8137525" cy="523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ru-ru"/>
            </a:pPr>
            <a:r>
              <a:rPr lang="ru-ru" sz="2800" b="1">
                <a:solidFill>
                  <a:srgbClr val="FF0000"/>
                </a:solidFill>
              </a:rPr>
              <a:t>Облучение человека вызывает:</a:t>
            </a:r>
            <a:endParaRPr lang="ru-ru" sz="2800" b="1">
              <a:solidFill>
                <a:srgbClr val="FF0000"/>
              </a:solidFill>
            </a:endParaRPr>
          </a:p>
        </p:txBody>
      </p:sp>
      <p:sp>
        <p:nvSpPr>
          <p:cNvPr id="5" name="Text Box 52"/>
          <p:cNvSpPr>
            <a:extLst>
              <a:ext uri="smNativeData">
                <pr:smNativeData xmlns:pr="smNativeData" val="SMDATA_13_/V5MZh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IQ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AgAAjQ4AALU2AAC2GwAAECAAACYAAAAIAAAA//////////8="/>
              </a:ext>
            </a:extLst>
          </p:cNvSpPr>
          <p:nvPr/>
        </p:nvSpPr>
        <p:spPr>
          <a:xfrm>
            <a:off x="468630" y="2365375"/>
            <a:ext cx="8424545" cy="21393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342900" indent="-342900">
              <a:spcBef>
                <a:spcPts val="840"/>
              </a:spcBef>
              <a:buFontTx/>
              <a:buAutoNum type="arabicPeriod"/>
              <a:defRPr lang="ru-ru"/>
            </a:pPr>
            <a:r>
              <a:rPr lang="ru-ru" sz="2800"/>
              <a:t>Поражение опорно-двигательного аппарата</a:t>
            </a:r>
            <a:endParaRPr lang="ru-ru" sz="2800"/>
          </a:p>
          <a:p>
            <a:pPr marL="342900" indent="-342900">
              <a:spcBef>
                <a:spcPts val="840"/>
              </a:spcBef>
              <a:buFontTx/>
              <a:buAutoNum type="arabicPeriod"/>
              <a:defRPr lang="ru-ru"/>
            </a:pPr>
            <a:r>
              <a:rPr lang="ru-ru" sz="2800"/>
              <a:t>Поражение  головного мозга</a:t>
            </a:r>
            <a:endParaRPr lang="ru-ru" sz="2800"/>
          </a:p>
          <a:p>
            <a:pPr marL="342900" indent="-342900">
              <a:spcBef>
                <a:spcPts val="840"/>
              </a:spcBef>
              <a:buFontTx/>
              <a:buAutoNum type="arabicPeriod"/>
              <a:defRPr lang="ru-ru"/>
            </a:pPr>
            <a:r>
              <a:rPr lang="ru-ru" sz="2800"/>
              <a:t>Лучевую болезнь</a:t>
            </a:r>
            <a:endParaRPr lang="ru-ru" sz="2800"/>
          </a:p>
          <a:p>
            <a:pPr marL="342900" indent="-342900">
              <a:spcBef>
                <a:spcPts val="840"/>
              </a:spcBef>
              <a:buFontTx/>
              <a:buAutoNum type="arabicPeriod"/>
              <a:defRPr lang="ru-ru"/>
            </a:pPr>
            <a:r>
              <a:rPr lang="ru-ru" sz="2800"/>
              <a:t>Солнечную болезнь</a:t>
            </a:r>
            <a:endParaRPr lang="ru-ru" sz="2800"/>
          </a:p>
        </p:txBody>
      </p:sp>
      <p:pic>
        <p:nvPicPr>
          <p:cNvPr id="6" name="Рисунок 5" descr="1мин.gif"/>
          <p:cNvPicPr>
            <a:picLocks noChangeAspect="1"/>
            <a:extLst>
              <a:ext uri="smNativeData">
                <pr:smNativeData xmlns:pr="smNativeData" val="SMDATA_15_/V5MZh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AAAAAFAoAABAOAAAMC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fast" p14:dur="800" advClick="0" advTm="60000">
    <p:extLst>
      <p:ext uri="smNativeData">
        <pr:smNativeData xmlns:pr="smNativeData" val="/V5MZgAAAAAgAwAAAAAAAAAAAAAAAAAAYOoAAAAAAAABAAAAAA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extLst>
              <a:ext uri="smNativeData">
                <pr:smNativeData xmlns:pr="smNativeData" val="SMDATA_13_/V5MZhMAAAAlAAAAZAAAAA0AAAAAkAAAAEgAAACQAAAASAAAAAAAAAABAAAAAAAAAAEAAABQAAAAAAAAAAAA4D8AAAAAAADgPwAAAAAAAOA/AAAAAAAA4D8AAAAAAADgPwAAAAAAAOA/AAAAAAAA4D8AAAAAAADgPwAAAAAAAOA/AAAAAAAA4D8CAAAAjAAAAAEAAAAAAAAAu+DjDP///wgA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IQ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AAAAAAAAAAOICAACMAwAAECAAACYAAAAIAAAA//////////8="/>
              </a:ext>
            </a:extLst>
          </p:cNvSpPr>
          <p:nvPr/>
        </p:nvSpPr>
        <p:spPr>
          <a:xfrm>
            <a:off x="0" y="0"/>
            <a:ext cx="468630" cy="5765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3" name="Text Box 3"/>
          <p:cNvSpPr>
            <a:extLst>
              <a:ext uri="smNativeData">
                <pr:smNativeData xmlns:pr="smNativeData" val="SMDATA_13_/V5MZh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IQ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AAAAAAAAAAPECAACRAwAAECAAACYAAAAIAAAA//////////8="/>
              </a:ext>
            </a:extLst>
          </p:cNvSpPr>
          <p:nvPr/>
        </p:nvSpPr>
        <p:spPr>
          <a:xfrm>
            <a:off x="0" y="0"/>
            <a:ext cx="478155" cy="5797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ru-ru"/>
            </a:pPr>
            <a:r>
              <a:rPr lang="en-us" sz="3200" b="1"/>
              <a:t>D</a:t>
            </a:r>
            <a:endParaRPr lang="ru-ru" sz="3200" b="1"/>
          </a:p>
        </p:txBody>
      </p:sp>
      <p:sp>
        <p:nvSpPr>
          <p:cNvPr id="4" name="Rectangle 49"/>
          <p:cNvSpPr>
            <a:extLst>
              <a:ext uri="smNativeData">
                <pr:smNativeData xmlns:pr="smNativeData" val="SMDATA_13_/V5MZh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IQ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CAQAA1QQAAA42AAC0CgAAECAAACYAAAAIAAAA//////////8="/>
              </a:ext>
            </a:extLst>
          </p:cNvSpPr>
          <p:nvPr/>
        </p:nvSpPr>
        <p:spPr>
          <a:xfrm>
            <a:off x="285750" y="785495"/>
            <a:ext cx="8501380" cy="9544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ru-ru"/>
            </a:pPr>
            <a:r>
              <a:rPr lang="ru-ru" sz="2800" b="1">
                <a:solidFill>
                  <a:srgbClr val="FF0000"/>
                </a:solidFill>
              </a:rPr>
              <a:t>Естественный радиационный фон обусловлен:</a:t>
            </a:r>
            <a:endParaRPr lang="ru-ru" sz="2800" b="1">
              <a:solidFill>
                <a:srgbClr val="FF0000"/>
              </a:solidFill>
            </a:endParaRPr>
          </a:p>
        </p:txBody>
      </p:sp>
      <p:sp>
        <p:nvSpPr>
          <p:cNvPr id="5" name="Text Box 50"/>
          <p:cNvSpPr>
            <a:extLst>
              <a:ext uri="smNativeData">
                <pr:smNativeData xmlns:pr="smNativeData" val="SMDATA_13_/V5MZh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IQ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MEAAAOQ0AAC4RAABOGwAAECAAACYAAAAIAAAA//////////8="/>
              </a:ext>
            </a:extLst>
          </p:cNvSpPr>
          <p:nvPr/>
        </p:nvSpPr>
        <p:spPr>
          <a:xfrm>
            <a:off x="2608580" y="2149475"/>
            <a:ext cx="184150" cy="2289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ru-ru"/>
            </a:pPr>
          </a:p>
          <a:p>
            <a:pPr>
              <a:defRPr lang="ru-ru"/>
            </a:pPr>
          </a:p>
          <a:p>
            <a:pPr>
              <a:defRPr lang="ru-ru"/>
            </a:pPr>
          </a:p>
          <a:p>
            <a:pPr>
              <a:defRPr lang="ru-ru"/>
            </a:pPr>
          </a:p>
          <a:p>
            <a:pPr>
              <a:defRPr lang="ru-ru"/>
            </a:pPr>
          </a:p>
          <a:p>
            <a:pPr>
              <a:defRPr lang="ru-ru"/>
            </a:pPr>
          </a:p>
          <a:p>
            <a:pPr>
              <a:defRPr lang="ru-ru"/>
            </a:pPr>
          </a:p>
          <a:p>
            <a:pPr>
              <a:defRPr lang="ru-ru"/>
            </a:pPr>
          </a:p>
        </p:txBody>
      </p:sp>
      <p:sp>
        <p:nvSpPr>
          <p:cNvPr id="6" name="Rectangle 52"/>
          <p:cNvSpPr>
            <a:extLst>
              <a:ext uri="smNativeData">
                <pr:smNativeData xmlns:pr="smNativeData" val="SMDATA_13_/V5MZh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IQ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CAQAAYQ8AAEA4AACEJgAAECAAACYAAAAIAAAA//////////8="/>
              </a:ext>
            </a:extLst>
          </p:cNvSpPr>
          <p:nvPr/>
        </p:nvSpPr>
        <p:spPr>
          <a:xfrm>
            <a:off x="285750" y="2499995"/>
            <a:ext cx="8858250" cy="37611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342900" indent="-342900">
              <a:spcBef>
                <a:spcPts val="670"/>
              </a:spcBef>
              <a:spcAft>
                <a:spcPts val="600"/>
              </a:spcAft>
              <a:buFontTx/>
              <a:buAutoNum type="arabicPeriod"/>
              <a:defRPr lang="ru-ru"/>
            </a:pPr>
            <a:r>
              <a:rPr lang="ru-ru" sz="2800"/>
              <a:t>Радиацией </a:t>
            </a:r>
            <a:r>
              <a:rPr lang="en-us" sz="2800"/>
              <a:t>C</a:t>
            </a:r>
            <a:r>
              <a:rPr lang="ru-ru" sz="2800"/>
              <a:t>олнца, Земли, космоса, радиоактивностью человека </a:t>
            </a:r>
            <a:endParaRPr lang="ru-ru" sz="2800"/>
          </a:p>
          <a:p>
            <a:pPr marL="342900" indent="-342900">
              <a:spcBef>
                <a:spcPts val="670"/>
              </a:spcBef>
              <a:spcAft>
                <a:spcPts val="600"/>
              </a:spcAft>
              <a:buFontTx/>
              <a:buAutoNum type="arabicPeriod"/>
              <a:defRPr lang="ru-ru"/>
            </a:pPr>
            <a:r>
              <a:rPr lang="ru-ru" sz="2800"/>
              <a:t>Активностью Луны в солнечной фазе вращения</a:t>
            </a:r>
            <a:endParaRPr lang="ru-ru" sz="2800"/>
          </a:p>
          <a:p>
            <a:pPr marL="342900" indent="-342900">
              <a:spcBef>
                <a:spcPts val="670"/>
              </a:spcBef>
              <a:spcAft>
                <a:spcPts val="600"/>
              </a:spcAft>
              <a:buFontTx/>
              <a:buAutoNum type="arabicPeriod"/>
              <a:defRPr lang="ru-ru"/>
            </a:pPr>
            <a:r>
              <a:rPr lang="ru-ru" sz="2800"/>
              <a:t>Увеличением добычи радиоактивных материалов</a:t>
            </a:r>
            <a:endParaRPr lang="ru-ru" sz="2800"/>
          </a:p>
          <a:p>
            <a:pPr marL="342900" indent="-342900">
              <a:spcBef>
                <a:spcPts val="670"/>
              </a:spcBef>
              <a:spcAft>
                <a:spcPts val="600"/>
              </a:spcAft>
              <a:buFontTx/>
              <a:buAutoNum type="arabicPeriod"/>
              <a:defRPr lang="ru-ru"/>
            </a:pPr>
            <a:r>
              <a:rPr lang="ru-ru" sz="2800"/>
              <a:t>Ростом использования радиоактивных материалов на производстве</a:t>
            </a:r>
            <a:endParaRPr lang="ru-ru" sz="2800"/>
          </a:p>
          <a:p>
            <a:pPr marL="342900" indent="-342900">
              <a:spcBef>
                <a:spcPts val="670"/>
              </a:spcBef>
              <a:spcAft>
                <a:spcPts val="600"/>
              </a:spcAft>
              <a:defRPr lang="ru-ru"/>
            </a:pPr>
            <a:endParaRPr lang="ru-ru" sz="2800"/>
          </a:p>
        </p:txBody>
      </p:sp>
      <p:pic>
        <p:nvPicPr>
          <p:cNvPr id="7" name="Рисунок 6" descr="1мин.gif"/>
          <p:cNvPicPr>
            <a:picLocks noChangeAspect="1"/>
            <a:extLst>
              <a:ext uri="smNativeData">
                <pr:smNativeData xmlns:pr="smNativeData" val="SMDATA_15_/V5MZh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AAAAAFAoAABAOAAAMC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fast" p14:dur="800" advClick="0" advTm="60000">
    <p:extLst>
      <p:ext uri="smNativeData">
        <pr:smNativeData xmlns:pr="smNativeData" val="/V5MZgAAAAAgAwAAAAAAAAAAAAAAAAAAYOoAAAAAAAABAAAAAA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extLst>
              <a:ext uri="smNativeData">
                <pr:smNativeData xmlns:pr="smNativeData" val="SMDATA_13_/V5MZhMAAAAlAAAAZAAAAA0AAAAAkAAAAEgAAACQAAAASAAAAAAAAAABAAAAAAAAAAEAAABQAAAAAAAAAAAA4D8AAAAAAADgPwAAAAAAAOA/AAAAAAAA4D8AAAAAAADgPwAAAAAAAOA/AAAAAAAA4D8AAAAAAADgPwAAAAAAAOA/AAAAAAAA4D8CAAAAjAAAAAEAAAAAAAAAu+DjDP///wgA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IQ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AAAAAAAAAAOICAACMAwAAECAAACYAAAAIAAAA//////////8="/>
              </a:ext>
            </a:extLst>
          </p:cNvSpPr>
          <p:nvPr/>
        </p:nvSpPr>
        <p:spPr>
          <a:xfrm>
            <a:off x="0" y="0"/>
            <a:ext cx="468630" cy="5765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3" name="Text Box 3"/>
          <p:cNvSpPr>
            <a:extLst>
              <a:ext uri="smNativeData">
                <pr:smNativeData xmlns:pr="smNativeData" val="SMDATA_13_/V5MZh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IQ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AAAAAAAAAAM4CAACRAwAAECAAACYAAAAIAAAA//////////8="/>
              </a:ext>
            </a:extLst>
          </p:cNvSpPr>
          <p:nvPr/>
        </p:nvSpPr>
        <p:spPr>
          <a:xfrm>
            <a:off x="0" y="0"/>
            <a:ext cx="455930" cy="5797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ru-ru"/>
            </a:pPr>
            <a:r>
              <a:rPr lang="ru-ru" sz="3200" b="1"/>
              <a:t>Е</a:t>
            </a:r>
            <a:endParaRPr lang="ru-ru" sz="3200" b="1"/>
          </a:p>
        </p:txBody>
      </p:sp>
      <p:pic>
        <p:nvPicPr>
          <p:cNvPr id="4" name="Рисунок 5" descr="1мин.gif"/>
          <p:cNvPicPr>
            <a:picLocks noChangeAspect="1"/>
            <a:extLst>
              <a:ext uri="smNativeData">
                <pr:smNativeData xmlns:pr="smNativeData" val="SMDATA_15_/V5MZh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AAAAAFAoAABAOAAAMC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Заголовок 6"/>
          <p:cNvSpPr>
            <a:spLocks noGrp="1" noChangeArrowheads="1"/>
            <a:extLst>
              <a:ext uri="smNativeData">
                <pr:smNativeData xmlns:pr="smNativeData" val="SMDATA_13_/V5MZh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IQ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rPr lang="ru-ru" sz="2800" b="1">
                <a:solidFill>
                  <a:srgbClr val="FF0000"/>
                </a:solidFill>
              </a:rPr>
              <a:t>Какое из высказываний об ионизирующих излучениях является верным:</a:t>
            </a:r>
            <a:endParaRPr lang="ru-ru" sz="2800">
              <a:solidFill>
                <a:srgbClr val="FF0000"/>
              </a:solidFill>
            </a:endParaRPr>
          </a:p>
        </p:txBody>
      </p:sp>
      <p:sp>
        <p:nvSpPr>
          <p:cNvPr id="6" name="Прямоугольник 8"/>
          <p:cNvSpPr>
            <a:extLst>
              <a:ext uri="smNativeData">
                <pr:smNativeData xmlns:pr="smNativeData" val="SMDATA_13_/V5MZh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CAgIADzMzMAMDA/wB/f38AAAAAAAAAAAAAAAAAAAAAAAAAAAAhAAAAGAAAABQAAABRAQAAvgwAAH42AADfJgAAECAAACYAAAAIAAAA//////////8="/>
              </a:ext>
            </a:extLst>
          </p:cNvSpPr>
          <p:nvPr/>
        </p:nvSpPr>
        <p:spPr>
          <a:xfrm>
            <a:off x="213995" y="2071370"/>
            <a:ext cx="8644255" cy="42475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AutoNum type="arabicParenR"/>
              <a:defRPr lang="ru-ru"/>
            </a:pPr>
            <a:r>
              <a:rPr lang="ru-ru" sz="2400"/>
              <a:t>активность радиоактивного вещества – это полный заряд ионов одного знака в единице массы воздуха;</a:t>
            </a:r>
            <a:endParaRPr lang="ru-ru" sz="240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AutoNum type="arabicParenR"/>
              <a:defRPr lang="ru-ru"/>
            </a:pPr>
            <a:r>
              <a:rPr lang="ru-ru" sz="2400"/>
              <a:t> при внутреннем облучении гамма-излучение гораздо опаснее, т.к. обладает большой проникающей способностью;</a:t>
            </a:r>
            <a:endParaRPr lang="ru-ru" sz="240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AutoNum type="arabicParenR"/>
              <a:defRPr lang="ru-ru"/>
            </a:pPr>
            <a:r>
              <a:rPr lang="ru-ru" sz="2400"/>
              <a:t> экспозиционная доза характеризует не только энергию излучения, но и его биологический эффект;</a:t>
            </a:r>
            <a:endParaRPr lang="ru-ru" sz="240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AutoNum type="arabicParenR"/>
              <a:defRPr lang="ru-ru"/>
            </a:pPr>
            <a:r>
              <a:rPr lang="ru-ru" sz="2400"/>
              <a:t> гамма-излучение обладает большой проникающей способностью и малым ионизирующим действием;</a:t>
            </a:r>
            <a:br/>
            <a:endParaRPr lang="ru-ru" sz="2400"/>
          </a:p>
        </p:txBody>
      </p:sp>
    </p:spTree>
  </p:cSld>
  <p:clrMapOvr>
    <a:masterClrMapping/>
  </p:clrMapOvr>
  <p:transition spd="fast" p14:dur="800" advClick="0" advTm="60000">
    <p:extLst>
      <p:ext uri="smNativeData">
        <pr:smNativeData xmlns:pr="smNativeData" val="/V5MZgAAAAAgAwAAAAAAAAAAAAAAAAAAYOoAAAAAAAABAAAAAA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rasfokus.ru/images/photos/medium/99c3c694e777e644b484314bcfd68897.jpg"/>
          <p:cNvPicPr>
            <a:picLocks noChangeAspect="1"/>
            <a:extLst>
              <a:ext uri="smNativeData">
                <pr:smNativeData xmlns:pr="smNativeData" val="SMDATA_15_/V5MZh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rv7//wAAAADMOgAAIis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214630" y="0"/>
            <a:ext cx="9772650" cy="70116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File0103"/>
          <p:cNvPicPr>
            <a:picLocks noChangeAspect="1"/>
            <a:extLst>
              <a:ext uri="smNativeData">
                <pr:smNativeData xmlns:pr="smNativeData" val="SMDATA_15_/V5MZh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yP3//y8QAAA+OgAAKyA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360680" y="2630805"/>
            <a:ext cx="9828530" cy="2598420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3" name="Object 4"/>
          <p:cNvGraphicFramePr>
            <a:graphicFrameLocks noChangeAspect="1"/>
            <a:extLst>
              <a:ext uri="smNativeData">
                <pr:smNativeData xmlns:pr="smNativeData" val="SMDATA_15_/V5MZhMAAAAlAAAAMg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AzQzkvDAAAABAAAAAAAAAAAAAAAAAAAAAAAAAAHgAAAGgAAAAAAAAAAAAAAAAAAAAAAAAAAAAAABAnAAAQJwAAAAAAAAAAAAAAAAAAAAAAAAAAAAAAAAAAAAAAAAAAAAAUAAAAAAAAAMDA/wAAAAAAZAAAADIAAAAAAAAAZAAAAAAAAAB/f38AAAAAAB8AAABUAAAA////AP///wEAAAAAAAAAAAAAAAAAAAAAAAAAAAAAAAAAAAAAAAAAAAAAAAB/f38AgICAA8zMzADAwP8Af39/AAAAAAAAAAAAAAAAAP///wAAAAAAIQAAABgAAAAUAAAAAAAAABcHAABAOAAAgx0AABAAAAAmAAAACAAAAP//////////"/>
              </a:ext>
            </a:extLst>
          </p:cNvGraphicFramePr>
          <p:nvPr/>
        </p:nvGraphicFramePr>
        <p:xfrm>
          <a:off x="0" y="1152525"/>
          <a:ext cx="9144000" cy="3644900"/>
        </p:xfrm>
        <a:graphic>
          <a:graphicData uri="http://schemas.openxmlformats.org/presentationml/2006/ole">
            <p:oleObj spid="_x0000_s1027" name="Unknown" r:id="rId4" imgW="9067800" imgH="3914775" progId="Unknown">
              <p:embed/>
            </p:oleObj>
          </a:graphicData>
        </a:graphic>
      </p:graphicFrame>
      <p:sp>
        <p:nvSpPr>
          <p:cNvPr id="4" name="Text Box 7"/>
          <p:cNvSpPr>
            <a:extLst>
              <a:ext uri="smNativeData">
                <pr:smNativeData xmlns:pr="smNativeData" val="SMDATA_13_/V5MZh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JSUt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bHwAA7gcAAIIwAAAwCgAAECAAACYAAAAIAAAA//////////8="/>
              </a:ext>
            </a:extLst>
          </p:cNvSpPr>
          <p:nvPr/>
        </p:nvSpPr>
        <p:spPr>
          <a:xfrm>
            <a:off x="5056505" y="1289050"/>
            <a:ext cx="2828925" cy="3670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</a:p>
        </p:txBody>
      </p:sp>
      <p:sp>
        <p:nvSpPr>
          <p:cNvPr id="5" name="Text Box 8"/>
          <p:cNvSpPr>
            <a:extLst>
              <a:ext uri="smNativeData">
                <pr:smNativeData xmlns:pr="smNativeData" val="SMDATA_13_/V5MZh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4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kGAAAfgIAAJEhAACvBQAAECAAACYAAAAIAAAA//////////8="/>
              </a:ext>
            </a:extLst>
          </p:cNvSpPr>
          <p:nvPr/>
        </p:nvSpPr>
        <p:spPr>
          <a:xfrm>
            <a:off x="3924300" y="405130"/>
            <a:ext cx="1532255" cy="5187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en-us" sz="2800"/>
              <a:t>&gt; 5 </a:t>
            </a:r>
            <a:r>
              <a:rPr lang="ru-ru" sz="2800"/>
              <a:t>кВ</a:t>
            </a:r>
            <a:endParaRPr lang="ru-ru" sz="2800"/>
          </a:p>
        </p:txBody>
      </p:sp>
      <p:sp>
        <p:nvSpPr>
          <p:cNvPr id="6" name="Line 9"/>
          <p:cNvSpPr>
            <a:extLst>
              <a:ext uri="smNativeData">
                <pr:smNativeData xmlns:pr="smNativeData" val="SMDATA_13_/V5MZhMAAAAlAAAACg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sHwAAfyEAABwgAABfJgAAEAAAACYAAAAIAAAA//////////8="/>
              </a:ext>
            </a:extLst>
          </p:cNvSpPr>
          <p:nvPr/>
        </p:nvSpPr>
        <p:spPr>
          <a:xfrm flipH="1">
            <a:off x="5148580" y="5445125"/>
            <a:ext cx="71120" cy="7924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</a:p>
        </p:txBody>
      </p:sp>
      <p:sp>
        <p:nvSpPr>
          <p:cNvPr id="7" name="Line 10"/>
          <p:cNvSpPr>
            <a:extLst>
              <a:ext uri="smNativeData">
                <pr:smNativeData xmlns:pr="smNativeData" val="SMDATA_13_/V5MZhMAAAAlAAAACg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jIQAAfyEAAMQiAABfJgAAEAAAACYAAAAIAAAA//////////8="/>
              </a:ext>
            </a:extLst>
          </p:cNvSpPr>
          <p:nvPr/>
        </p:nvSpPr>
        <p:spPr>
          <a:xfrm>
            <a:off x="5508625" y="5445125"/>
            <a:ext cx="142875" cy="7924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</a:p>
        </p:txBody>
      </p:sp>
      <p:sp>
        <p:nvSpPr>
          <p:cNvPr id="8" name="Line 11"/>
          <p:cNvSpPr>
            <a:extLst>
              <a:ext uri="smNativeData">
                <pr:smNativeData xmlns:pr="smNativeData" val="SMDATA_13_/V5MZhMAAAAlAAAACg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AIQAAfyEAAAAhAADPJgAAEAAAACYAAAAIAAAA//////////8="/>
              </a:ext>
            </a:extLst>
          </p:cNvSpPr>
          <p:nvPr/>
        </p:nvSpPr>
        <p:spPr>
          <a:xfrm>
            <a:off x="5364480" y="5445125"/>
            <a:ext cx="0" cy="863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</a:p>
        </p:txBody>
      </p:sp>
      <p:sp>
        <p:nvSpPr>
          <p:cNvPr id="9" name="Text Box 12"/>
          <p:cNvSpPr>
            <a:extLst>
              <a:ext uri="smNativeData">
                <pr:smNativeData xmlns:pr="smNativeData" val="SMDATA_13_/V5MZh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1CAAAoR0AAKEsAADjHwAAECAAACYAAAAIAAAA//////////8="/>
              </a:ext>
            </a:extLst>
          </p:cNvSpPr>
          <p:nvPr/>
        </p:nvSpPr>
        <p:spPr>
          <a:xfrm>
            <a:off x="1456055" y="4816475"/>
            <a:ext cx="5798820" cy="3670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ru-ru"/>
            </a:pPr>
            <a:r>
              <a:t>катод                                                                       анод</a:t>
            </a:r>
          </a:p>
        </p:txBody>
      </p:sp>
      <p:pic>
        <p:nvPicPr>
          <p:cNvPr id="10" name="Picture 15" descr="J0254471"/>
          <p:cNvPicPr>
            <a:picLocks noChangeAspect="1"/>
            <a:extLst>
              <a:ext uri="smNativeData">
                <pr:smNativeData xmlns:pr="smNativeData" val="SMDATA_15_/V5MZh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CRUAAH8hAAC/HQAALCkAABAAAAAmAAAACAAAAP//////////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3419475" y="5445125"/>
            <a:ext cx="1416050" cy="12477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C0E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File0102"/>
          <p:cNvPicPr>
            <a:picLocks noChangeAspect="1"/>
            <a:extLst>
              <a:ext uri="smNativeData">
                <pr:smNativeData xmlns:pr="smNativeData" val="SMDATA_15_/V5MZh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9gkAAHoGAAD2LAAAcxw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052830"/>
            <a:ext cx="5689600" cy="35718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 Box 5"/>
          <p:cNvSpPr>
            <a:extLst>
              <a:ext uri="smNativeData">
                <pr:smNativeData xmlns:pr="smNativeData" val="SMDATA_13_/V5MZh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E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hBwAAnAIAAPYsAABsBQAAECAAACYAAAAIAAAA//////////8="/>
              </a:ext>
            </a:extLst>
          </p:cNvSpPr>
          <p:nvPr/>
        </p:nvSpPr>
        <p:spPr>
          <a:xfrm>
            <a:off x="1240155" y="424180"/>
            <a:ext cx="606869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ru-ru"/>
            </a:pPr>
            <a:r>
              <a:rPr lang="ru-ru" sz="2400"/>
              <a:t>спектр рентгеновского излучения</a:t>
            </a:r>
            <a:endParaRPr lang="ru-ru" sz="2400"/>
          </a:p>
        </p:txBody>
      </p:sp>
      <p:graphicFrame>
        <p:nvGraphicFramePr>
          <p:cNvPr id="4" name="Object 6"/>
          <p:cNvGraphicFramePr>
            <a:graphicFrameLocks noChangeAspect="1"/>
            <a:extLst>
              <a:ext uri="smNativeData">
                <pr:smNativeData xmlns:pr="smNativeData" val="SMDATA_15_/V5MZhMAAAAlAAAANw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D///8ADAAAABAAAAAAAAAAAAAAAAAAAAAAAAAAHgAAAGgAAAAAAAAAAAAAAAAAAAAAAAAAAAAAABAnAAAQJwAAAAAAAAAAAAAAAAAAAAAAAAAAAAAAAAAAAAAAAAAAAAAUAAAAAAAAAMDA/wAAAAAAZAAAADIAAAAAAAAAZAAAAAAAAAB/f38AAAAAAB8AAABUAAAA////AP///wEAAAAAAAAAAAAAAAAAAAAAAAAAAAAAAAAAAAAAAAAAAAAAAAB/f38AgICAA8zMzADAwP8Af39/AAAAAAAAAAAAAAAAAP///wAAAAAAIQAAABgAAAAUAAAARRMAAPQdAADoHwAAWyUAABAAAAAmAAAACAAAAP//////////"/>
              </a:ext>
            </a:extLst>
          </p:cNvGraphicFramePr>
          <p:nvPr/>
        </p:nvGraphicFramePr>
        <p:xfrm>
          <a:off x="3132455" y="4869180"/>
          <a:ext cx="2054225" cy="1203325"/>
        </p:xfrm>
        <a:graphic>
          <a:graphicData uri="http://schemas.openxmlformats.org/presentationml/2006/ole">
            <p:oleObj spid="_x0000_s1028" name="Microsoft Equation 3.0" r:id="rId4" imgW="12687300" imgH="7496175" progId="Microsoft Equation 3.0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C0E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  <a:extLst>
              <a:ext uri="smNativeData">
                <pr:smNativeData xmlns:pr="smNativeData" val="SMDATA_13_/V5MZh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s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AAAAAAAAAAEA4AACwJQAAEAAAACYAAAAIAAAAAYAAAAAAAAA="/>
              </a:ext>
            </a:extLst>
          </p:cNvSpPr>
          <p:nvPr>
            <p:ph type="body" idx="1"/>
          </p:nvPr>
        </p:nvSpPr>
        <p:spPr>
          <a:xfrm>
            <a:off x="0" y="0"/>
            <a:ext cx="9144000" cy="6126480"/>
          </a:xfrm>
        </p:spPr>
        <p:txBody>
          <a:bodyPr/>
          <a:lstStyle/>
          <a:p>
            <a:pPr algn="ctr">
              <a:buNone/>
              <a:defRPr lang="ru-ru"/>
            </a:pPr>
            <a:r>
              <a:rPr lang="ru-ru" sz="2400" b="1" i="1" u="sng">
                <a:solidFill>
                  <a:srgbClr val="3366FF"/>
                </a:solidFill>
              </a:rPr>
              <a:t>Экспозиционная доза (Х)</a:t>
            </a:r>
            <a:r>
              <a:rPr lang="ru-ru" sz="2400" b="1">
                <a:solidFill>
                  <a:srgbClr val="3366FF"/>
                </a:solidFill>
              </a:rPr>
              <a:t> </a:t>
            </a:r>
            <a:r>
              <a:rPr lang="ru-ru" sz="2400">
                <a:latin typeface="Symbol" pitchFamily="1" charset="2"/>
                <a:ea typeface="Arial" pitchFamily="2" charset="-52"/>
                <a:cs typeface="Arial" pitchFamily="2" charset="-52"/>
              </a:rPr>
              <a:t></a:t>
            </a:r>
            <a:r>
              <a:rPr lang="ru-ru" sz="2400"/>
              <a:t> количественная характеристика </a:t>
            </a:r>
            <a:r>
              <a:rPr lang="ru-ru" sz="2400" b="1"/>
              <a:t>гамма-  и рентгеновского излучений</a:t>
            </a:r>
            <a:r>
              <a:rPr lang="ru-ru" sz="2400"/>
              <a:t>, основанная на их ионизирующем действии в воздухе. </a:t>
            </a:r>
            <a:endParaRPr lang="ru-ru" sz="2400"/>
          </a:p>
          <a:p>
            <a:pPr algn="ctr">
              <a:buNone/>
              <a:defRPr lang="ru-ru"/>
            </a:pPr>
            <a:r>
              <a:rPr lang="ru-ru" sz="2400"/>
              <a:t>Экспозиционная доза </a:t>
            </a:r>
            <a:r>
              <a:rPr lang="ru-ru" sz="2400">
                <a:latin typeface="Symbol" pitchFamily="1" charset="2"/>
                <a:ea typeface="Arial" pitchFamily="2" charset="-52"/>
                <a:cs typeface="Arial" pitchFamily="2" charset="-52"/>
              </a:rPr>
              <a:t></a:t>
            </a:r>
            <a:r>
              <a:rPr lang="ru-ru" sz="2400"/>
              <a:t> отношение полного заряда </a:t>
            </a:r>
            <a:r>
              <a:rPr lang="ru-ru" sz="2400" i="1"/>
              <a:t>dQ</a:t>
            </a:r>
            <a:r>
              <a:rPr lang="ru-ru" sz="2400"/>
              <a:t> всех ионов одного знака, создаваемых в воздухе, когда все электроны и позитроны, освобождённые фотонами в элементарном объёме воздуха массой </a:t>
            </a:r>
            <a:r>
              <a:rPr lang="ru-ru" sz="2400" i="1"/>
              <a:t>dm</a:t>
            </a:r>
            <a:r>
              <a:rPr lang="ru-ru" sz="2400"/>
              <a:t>, полностью остановились, к массе воздуха </a:t>
            </a:r>
            <a:r>
              <a:rPr lang="ru-ru" sz="2400" i="1"/>
              <a:t>dm</a:t>
            </a:r>
            <a:r>
              <a:rPr lang="ru-ru" sz="2400"/>
              <a:t> в этом объёме: </a:t>
            </a:r>
            <a:endParaRPr lang="ru-ru" sz="2400" i="1"/>
          </a:p>
          <a:p>
            <a:pPr algn="ctr">
              <a:buNone/>
              <a:defRPr lang="ru-ru"/>
            </a:pPr>
            <a:endParaRPr lang="ru-ru" sz="2400" i="1"/>
          </a:p>
          <a:p>
            <a:pPr algn="ctr">
              <a:buNone/>
              <a:defRPr lang="ru-ru"/>
            </a:pPr>
            <a:r>
              <a:rPr lang="ru-ru" sz="2400" i="1"/>
              <a:t>Х = dQ/dm.</a:t>
            </a:r>
            <a:endParaRPr lang="ru-ru" sz="2400"/>
          </a:p>
          <a:p>
            <a:pPr algn="ctr">
              <a:buNone/>
              <a:defRPr lang="ru-ru"/>
            </a:pPr>
            <a:r>
              <a:rPr lang="ru-ru" sz="2400"/>
              <a:t>СИ </a:t>
            </a:r>
            <a:r>
              <a:rPr lang="ru-ru" sz="2400">
                <a:latin typeface="Symbol" pitchFamily="1" charset="2"/>
                <a:ea typeface="Arial" pitchFamily="2" charset="-52"/>
                <a:cs typeface="Arial" pitchFamily="2" charset="-52"/>
              </a:rPr>
              <a:t></a:t>
            </a:r>
            <a:r>
              <a:rPr lang="ru-ru" sz="2400"/>
              <a:t> кулон на килограмм (</a:t>
            </a:r>
            <a:r>
              <a:rPr lang="ru-ru" sz="2400" b="1"/>
              <a:t>Кл/кг</a:t>
            </a:r>
            <a:r>
              <a:rPr lang="ru-ru" sz="2400"/>
              <a:t>).</a:t>
            </a:r>
            <a:endParaRPr lang="ru-ru" sz="2400"/>
          </a:p>
          <a:p>
            <a:pPr algn="ctr">
              <a:buNone/>
              <a:defRPr lang="ru-ru"/>
            </a:pPr>
            <a:endParaRPr lang="ru-ru" sz="2400"/>
          </a:p>
          <a:p>
            <a:pPr algn="ctr">
              <a:buNone/>
              <a:defRPr lang="ru-ru"/>
            </a:pPr>
            <a:r>
              <a:rPr lang="ru-ru" sz="2400"/>
              <a:t> Внесистемная единица экспозиционной  дозы </a:t>
            </a:r>
            <a:r>
              <a:rPr lang="ru-ru" sz="2400">
                <a:latin typeface="Symbol" pitchFamily="1" charset="2"/>
                <a:ea typeface="Arial" pitchFamily="2" charset="-52"/>
                <a:cs typeface="Arial" pitchFamily="2" charset="-52"/>
              </a:rPr>
              <a:t></a:t>
            </a:r>
            <a:r>
              <a:rPr lang="ru-ru" sz="2400"/>
              <a:t> </a:t>
            </a:r>
            <a:r>
              <a:rPr lang="ru-ru" sz="2400" b="1"/>
              <a:t>рентген</a:t>
            </a:r>
            <a:r>
              <a:rPr lang="ru-ru" sz="2400"/>
              <a:t>,</a:t>
            </a:r>
            <a:endParaRPr lang="ru-ru" sz="2400"/>
          </a:p>
          <a:p>
            <a:pPr algn="ctr">
              <a:buNone/>
              <a:defRPr lang="ru-ru"/>
            </a:pPr>
            <a:r>
              <a:rPr lang="ru-ru" sz="2400"/>
              <a:t>  1 P = 2.58</a:t>
            </a:r>
            <a:r>
              <a:rPr lang="en-us" sz="2400"/>
              <a:t>·</a:t>
            </a:r>
            <a:r>
              <a:rPr lang="ru-ru" sz="2400"/>
              <a:t>10</a:t>
            </a:r>
            <a:r>
              <a:rPr lang="ru-ru" sz="2400" baseline="30000"/>
              <a:t>-4</a:t>
            </a:r>
            <a:r>
              <a:rPr lang="ru-ru" sz="2400"/>
              <a:t> Кл/кг.</a:t>
            </a:r>
            <a:endParaRPr lang="ru-ru" sz="2400"/>
          </a:p>
          <a:p>
            <a:pPr>
              <a:defRPr lang="ru-ru"/>
            </a:pPr>
            <a:endParaRPr lang="ru-ru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cf.ppt-online.org/files/slide/w/woH6ni8j0mr3h7k2RaSCpDJWBIbqXA45UlLNGF/slide-24.jpg"/>
          <p:cNvPicPr>
            <a:picLocks noChangeAspect="1"/>
            <a:extLst>
              <a:ext uri="smNativeData">
                <pr:smNativeData xmlns:pr="smNativeData" val="SMDATA_15_/V5MZh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7f///wAAAABAOAAAMC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12065" y="0"/>
            <a:ext cx="9156065" cy="6858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C0E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extLst>
              <a:ext uri="smNativeData">
                <pr:smNativeData xmlns:pr="smNativeData" val="SMDATA_13_/V5MZhMAAAAlAAAAZAAAAE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LAQAADQIAAF81AACaCwAAECAAACYAAAAIAAAA//////////8="/>
              </a:ext>
            </a:extLst>
          </p:cNvSpPr>
          <p:nvPr/>
        </p:nvSpPr>
        <p:spPr>
          <a:xfrm>
            <a:off x="250825" y="333375"/>
            <a:ext cx="8425180" cy="15525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indent="450850">
              <a:defRPr lang="ru-ru"/>
            </a:pPr>
            <a:r>
              <a:rPr lang="ru-ru" sz="2400" b="1" i="1" u="sng">
                <a:solidFill>
                  <a:srgbClr val="3366FF"/>
                </a:solidFill>
              </a:rPr>
              <a:t>Поглощённая доза (D</a:t>
            </a:r>
            <a:r>
              <a:rPr lang="en-us" sz="2400" b="1" i="1" u="sng" baseline="-30000">
                <a:solidFill>
                  <a:srgbClr val="3366FF"/>
                </a:solidFill>
              </a:rPr>
              <a:t>T</a:t>
            </a:r>
            <a:r>
              <a:rPr lang="ru-ru" sz="2400" b="1" i="1" u="sng" baseline="-30000">
                <a:solidFill>
                  <a:srgbClr val="3366FF"/>
                </a:solidFill>
              </a:rPr>
              <a:t>,</a:t>
            </a:r>
            <a:r>
              <a:rPr lang="en-us" sz="2400" b="1" i="1" u="sng" baseline="-30000">
                <a:solidFill>
                  <a:srgbClr val="3366FF"/>
                </a:solidFill>
              </a:rPr>
              <a:t>R</a:t>
            </a:r>
            <a:r>
              <a:rPr lang="ru-ru" sz="2400" b="1" i="1" u="sng">
                <a:solidFill>
                  <a:srgbClr val="3366FF"/>
                </a:solidFill>
              </a:rPr>
              <a:t>)</a:t>
            </a:r>
            <a:r>
              <a:rPr lang="ru-ru" sz="2400"/>
              <a:t> – энергия ионизирующего излучения </a:t>
            </a:r>
            <a:r>
              <a:rPr lang="en-us" sz="2400" i="1"/>
              <a:t>R</a:t>
            </a:r>
            <a:r>
              <a:rPr lang="ru-ru" sz="2400"/>
              <a:t>, переданная веществу и определяемая по формуле</a:t>
            </a:r>
            <a:endParaRPr lang="ru-ru" sz="2400"/>
          </a:p>
          <a:p>
            <a:pPr indent="450850">
              <a:defRPr lang="ru-ru"/>
            </a:pPr>
            <a:endParaRPr lang="ru-ru" sz="2400"/>
          </a:p>
        </p:txBody>
      </p:sp>
      <p:pic>
        <p:nvPicPr>
          <p:cNvPr id="3" name="Picture 4"/>
          <p:cNvPicPr>
            <a:picLocks noChangeAspect="1"/>
            <a:extLst>
              <a:ext uri="smNativeData">
                <pr:smNativeData xmlns:pr="smNativeData" val="SMDATA_15_/V5MZh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RRMAAJUJAACwGwAA7g8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132455" y="1557655"/>
            <a:ext cx="1368425" cy="10318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Rectangle 6"/>
          <p:cNvSpPr>
            <a:extLst>
              <a:ext uri="smNativeData">
                <pr:smNativeData xmlns:pr="smNativeData" val="SMDATA_13_/V5MZhMAAAAlAAAAZAAAAE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AC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+AQAArxcAANI1AAC6JQAAECAAACYAAAAIAAAA//////////8="/>
              </a:ext>
            </a:extLst>
          </p:cNvSpPr>
          <p:nvPr/>
        </p:nvSpPr>
        <p:spPr>
          <a:xfrm>
            <a:off x="323850" y="3850005"/>
            <a:ext cx="8425180" cy="22828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indent="450850">
              <a:defRPr lang="ru-ru"/>
            </a:pPr>
            <a:r>
              <a:rPr lang="ru-ru" sz="2400"/>
              <a:t>где  </a:t>
            </a:r>
            <a:r>
              <a:rPr lang="ru-ru" sz="2400" i="1"/>
              <a:t>de</a:t>
            </a:r>
            <a:r>
              <a:rPr lang="ru-ru" sz="2400"/>
              <a:t> </a:t>
            </a:r>
            <a:r>
              <a:rPr lang="ru-ru" sz="2400">
                <a:latin typeface="Symbol" pitchFamily="1" charset="2"/>
                <a:ea typeface="Arial" pitchFamily="2" charset="-52"/>
                <a:cs typeface="Times New Roman" pitchFamily="1" charset="-52"/>
              </a:rPr>
              <a:t></a:t>
            </a:r>
            <a:r>
              <a:rPr lang="ru-ru" sz="2400"/>
              <a:t> средняя энергия, переданная ионизирующим излу</a:t>
            </a:r>
            <a:r>
              <a:rPr lang="ru-ru" sz="2400">
                <a:latin typeface="Times New Roman" pitchFamily="1" charset="-52"/>
                <a:ea typeface="Arial" pitchFamily="2" charset="-52"/>
                <a:cs typeface="Times New Roman" pitchFamily="1" charset="-52"/>
              </a:rPr>
              <a:t>чением веществу, находящемуся в элементарном объёме; </a:t>
            </a:r>
            <a:r>
              <a:rPr lang="ru-ru" sz="2400" i="1">
                <a:latin typeface="Times New Roman" pitchFamily="1" charset="-52"/>
                <a:ea typeface="Arial" pitchFamily="2" charset="-52"/>
                <a:cs typeface="Times New Roman" pitchFamily="1" charset="-52"/>
              </a:rPr>
              <a:t>dт</a:t>
            </a:r>
            <a:r>
              <a:rPr lang="ru-ru" sz="2400">
                <a:latin typeface="Times New Roman" pitchFamily="1" charset="-52"/>
                <a:ea typeface="Arial" pitchFamily="2" charset="-52"/>
                <a:cs typeface="Times New Roman" pitchFamily="1" charset="-52"/>
              </a:rPr>
              <a:t> </a:t>
            </a:r>
            <a:r>
              <a:rPr lang="ru-ru" sz="2400">
                <a:latin typeface="Symbol" pitchFamily="1" charset="2"/>
                <a:ea typeface="Arial" pitchFamily="2" charset="-52"/>
                <a:cs typeface="Times New Roman" pitchFamily="1" charset="-52"/>
              </a:rPr>
              <a:t></a:t>
            </a:r>
            <a:r>
              <a:rPr lang="ru-ru" sz="2400"/>
              <a:t> масса вещества в этом элементарном объёме. </a:t>
            </a:r>
            <a:endParaRPr lang="ru-ru" sz="2400">
              <a:latin typeface="Times New Roman" pitchFamily="1" charset="-52"/>
              <a:ea typeface="Arial" pitchFamily="2" charset="-52"/>
              <a:cs typeface="Arial" pitchFamily="2" charset="-52"/>
            </a:endParaRPr>
          </a:p>
          <a:p>
            <a:pPr indent="450850">
              <a:defRPr lang="ru-ru"/>
            </a:pPr>
            <a:r>
              <a:rPr lang="ru-ru" sz="2400">
                <a:latin typeface="Times New Roman" pitchFamily="1" charset="-52"/>
                <a:ea typeface="Arial" pitchFamily="2" charset="-52"/>
                <a:cs typeface="Times New Roman" pitchFamily="1" charset="-52"/>
              </a:rPr>
              <a:t>СИ</a:t>
            </a:r>
            <a:r>
              <a:rPr lang="ru-ru" sz="2400">
                <a:latin typeface="Times New Roman" pitchFamily="1" charset="-52"/>
                <a:ea typeface="Arial" pitchFamily="2" charset="-52"/>
                <a:cs typeface="Arial" pitchFamily="2" charset="-52"/>
              </a:rPr>
              <a:t>  - </a:t>
            </a:r>
            <a:r>
              <a:rPr lang="ru-ru" sz="2400">
                <a:latin typeface="Times New Roman" pitchFamily="1" charset="-52"/>
                <a:ea typeface="Arial" pitchFamily="2" charset="-52"/>
                <a:cs typeface="Times New Roman" pitchFamily="1" charset="-52"/>
              </a:rPr>
              <a:t> (Дж /кг), специальное название </a:t>
            </a:r>
            <a:r>
              <a:rPr lang="ru-ru" sz="2400">
                <a:latin typeface="Symbol" pitchFamily="1" charset="2"/>
                <a:ea typeface="Arial" pitchFamily="2" charset="-52"/>
                <a:cs typeface="Times New Roman" pitchFamily="1" charset="-52"/>
              </a:rPr>
              <a:t></a:t>
            </a:r>
            <a:r>
              <a:rPr lang="ru-ru" sz="2400"/>
              <a:t>  </a:t>
            </a:r>
            <a:r>
              <a:rPr lang="ru-ru" sz="2400">
                <a:solidFill>
                  <a:srgbClr val="3366FF"/>
                </a:solidFill>
              </a:rPr>
              <a:t>грей</a:t>
            </a:r>
            <a:r>
              <a:rPr lang="ru-ru" sz="2400"/>
              <a:t> </a:t>
            </a:r>
            <a:r>
              <a:rPr lang="ru-ru" sz="2400">
                <a:latin typeface="Times New Roman" pitchFamily="1" charset="-52"/>
                <a:ea typeface="Arial" pitchFamily="2" charset="-52"/>
                <a:cs typeface="Times New Roman" pitchFamily="1" charset="-52"/>
              </a:rPr>
              <a:t>(Гр). Внесистемная единица измерения поглощённой дозы – </a:t>
            </a:r>
            <a:r>
              <a:rPr lang="ru-ru" sz="2400">
                <a:solidFill>
                  <a:srgbClr val="3366FF"/>
                </a:solidFill>
                <a:latin typeface="Times New Roman" pitchFamily="1" charset="-52"/>
                <a:ea typeface="Arial" pitchFamily="2" charset="-52"/>
                <a:cs typeface="Times New Roman" pitchFamily="1" charset="-52"/>
              </a:rPr>
              <a:t>рад</a:t>
            </a:r>
            <a:r>
              <a:rPr lang="ru-ru" sz="2400">
                <a:latin typeface="Times New Roman" pitchFamily="1" charset="-52"/>
                <a:ea typeface="Arial" pitchFamily="2" charset="-52"/>
                <a:cs typeface="Times New Roman" pitchFamily="1" charset="-52"/>
              </a:rPr>
              <a:t>: </a:t>
            </a:r>
            <a:endParaRPr lang="ru-ru" sz="2400">
              <a:latin typeface="Times New Roman" pitchFamily="1" charset="-52"/>
              <a:ea typeface="Arial" pitchFamily="2" charset="-52"/>
              <a:cs typeface="Arial" pitchFamily="2" charset="-52"/>
            </a:endParaRPr>
          </a:p>
          <a:p>
            <a:pPr indent="450850">
              <a:defRPr lang="ru-ru"/>
            </a:pPr>
            <a:r>
              <a:rPr lang="ru-ru" sz="2400">
                <a:latin typeface="Times New Roman" pitchFamily="1" charset="-52"/>
                <a:ea typeface="Arial" pitchFamily="2" charset="-52"/>
                <a:cs typeface="Times New Roman" pitchFamily="1" charset="-52"/>
              </a:rPr>
              <a:t>1 рад = 100 эрг/г = 0.01 Дж/кг.</a:t>
            </a:r>
            <a:endParaRPr lang="ru-ru" sz="2400">
              <a:latin typeface="Times New Roman" pitchFamily="1" charset="-52"/>
              <a:ea typeface="Arial" pitchFamily="2" charset="-52"/>
              <a:cs typeface="Times New Roman" pitchFamily="1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C0E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  <a:extLst>
              <a:ext uri="smNativeData">
                <pr:smNativeData xmlns:pr="smNativeData" val="SMDATA_15_/V5MZh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PwEAAFEBAAAYOAAAgA4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" y="213995"/>
            <a:ext cx="8916035" cy="21431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 3"/>
          <p:cNvPicPr>
            <a:picLocks noChangeAspect="1"/>
            <a:extLst>
              <a:ext uri="smNativeData">
                <pr:smNativeData xmlns:pr="smNativeData" val="SMDATA_15_/V5MZh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jAoAAHUSAAD4MAAA3ig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3000375"/>
            <a:ext cx="6245860" cy="364299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C0E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  <a:extLst>
              <a:ext uri="smNativeData">
                <pr:smNativeData xmlns:pr="smNativeData" val="SMDATA_15_/V5MZh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0hIAAAUKAADBJQAASg4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059430" y="1628775"/>
            <a:ext cx="3077845" cy="69405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 4"/>
          <p:cNvPicPr>
            <a:picLocks noChangeAspect="1"/>
            <a:extLst>
              <a:ext uri="smNativeData">
                <pr:smNativeData xmlns:pr="smNativeData" val="SMDATA_15_/V5MZh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2wYAAK4OAACeDAAAcBI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2386330"/>
            <a:ext cx="936625" cy="61087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Rectangle 6"/>
          <p:cNvSpPr>
            <a:extLst>
              <a:ext uri="smNativeData">
                <pr:smNativeData xmlns:pr="smNativeData" val="SMDATA_13_/V5MZhMAAAAlAAAAZAAAAE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49Ouo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AAAAAAAAAAEA4AADtCwAAECAAACYAAAAIAAAA//////////8="/>
              </a:ext>
            </a:extLst>
          </p:cNvSpPr>
          <p:nvPr/>
        </p:nvSpPr>
        <p:spPr>
          <a:xfrm>
            <a:off x="0" y="0"/>
            <a:ext cx="9144000" cy="19386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indent="450850">
              <a:defRPr lang="ru-ru"/>
            </a:pPr>
            <a:r>
              <a:rPr lang="ru-ru" sz="2400" b="1" i="1" u="sng">
                <a:solidFill>
                  <a:srgbClr val="3366FF"/>
                </a:solidFill>
              </a:rPr>
              <a:t>Доза эквивалентная</a:t>
            </a:r>
            <a:r>
              <a:rPr lang="ru-ru" sz="2400" b="1">
                <a:solidFill>
                  <a:srgbClr val="3366FF"/>
                </a:solidFill>
              </a:rPr>
              <a:t> (</a:t>
            </a:r>
            <a:r>
              <a:rPr lang="en-us" sz="2400" b="1" i="1">
                <a:solidFill>
                  <a:srgbClr val="3366FF"/>
                </a:solidFill>
              </a:rPr>
              <a:t>H</a:t>
            </a:r>
            <a:r>
              <a:rPr lang="en-us" sz="2400" b="1" i="1" baseline="-30000">
                <a:solidFill>
                  <a:srgbClr val="3366FF"/>
                </a:solidFill>
              </a:rPr>
              <a:t>T</a:t>
            </a:r>
            <a:r>
              <a:rPr lang="ru-ru" sz="2400" b="1" i="1" baseline="-30000">
                <a:solidFill>
                  <a:srgbClr val="3366FF"/>
                </a:solidFill>
              </a:rPr>
              <a:t>, </a:t>
            </a:r>
            <a:r>
              <a:rPr lang="en-us" sz="2400" b="1" i="1" baseline="-30000">
                <a:solidFill>
                  <a:srgbClr val="3366FF"/>
                </a:solidFill>
              </a:rPr>
              <a:t>R</a:t>
            </a:r>
            <a:r>
              <a:rPr lang="ru-ru" sz="2400" b="1">
                <a:solidFill>
                  <a:srgbClr val="3366FF"/>
                </a:solidFill>
              </a:rPr>
              <a:t>) </a:t>
            </a:r>
            <a:r>
              <a:rPr lang="ru-ru" sz="2400">
                <a:latin typeface="Symbol" pitchFamily="1" charset="2"/>
                <a:ea typeface="Arial" pitchFamily="2" charset="-52"/>
                <a:cs typeface="Times New Roman" pitchFamily="1" charset="-52"/>
              </a:rPr>
              <a:t></a:t>
            </a:r>
            <a:r>
              <a:rPr lang="ru-ru" sz="2400"/>
              <a:t> мера воздействия излучения на биологический объект, определяемая как поглощённая доза в органе или ткани, умноженная на соответствующий взвешивающий коэффициент для данного излучения </a:t>
            </a:r>
            <a:r>
              <a:rPr lang="ru-ru" sz="2400">
                <a:latin typeface="Times New Roman" pitchFamily="1" charset="-52"/>
                <a:ea typeface="Arial" pitchFamily="2" charset="-52"/>
                <a:cs typeface="Times New Roman" pitchFamily="1" charset="-52"/>
              </a:rPr>
              <a:t>( </a:t>
            </a:r>
            <a:r>
              <a:rPr lang="en-us" sz="2400" i="1">
                <a:latin typeface="Times New Roman" pitchFamily="1" charset="-52"/>
                <a:ea typeface="Arial" pitchFamily="2" charset="-52"/>
                <a:cs typeface="Times New Roman" pitchFamily="1" charset="-52"/>
              </a:rPr>
              <a:t>W</a:t>
            </a:r>
            <a:r>
              <a:rPr lang="en-us" sz="2400" i="1" baseline="-30000">
                <a:latin typeface="Times New Roman" pitchFamily="1" charset="-52"/>
                <a:ea typeface="Arial" pitchFamily="2" charset="-52"/>
                <a:cs typeface="Times New Roman" pitchFamily="1" charset="-52"/>
              </a:rPr>
              <a:t>R</a:t>
            </a:r>
            <a:r>
              <a:rPr lang="ru-ru" sz="2400">
                <a:latin typeface="Times New Roman" pitchFamily="1" charset="-52"/>
                <a:ea typeface="Arial" pitchFamily="2" charset="-52"/>
                <a:cs typeface="Times New Roman" pitchFamily="1" charset="-52"/>
              </a:rPr>
              <a:t>):</a:t>
            </a:r>
            <a:endParaRPr lang="ru-ru" sz="2400">
              <a:latin typeface="Times New Roman" pitchFamily="1" charset="-52"/>
              <a:ea typeface="Arial" pitchFamily="2" charset="-52"/>
              <a:cs typeface="Times New Roman" pitchFamily="1" charset="-52"/>
            </a:endParaRPr>
          </a:p>
        </p:txBody>
      </p:sp>
      <p:sp>
        <p:nvSpPr>
          <p:cNvPr id="5" name="Rectangle 8"/>
          <p:cNvSpPr>
            <a:extLst>
              <a:ext uri="smNativeData">
                <pr:smNativeData xmlns:pr="smNativeData" val="SMDATA_13_/V5MZhMAAAAlAAAAZAAAAE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z1G7k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+AQAA5Q4AAEA4AADWGAAAECAAACYAAAAIAAAA//////////8="/>
              </a:ext>
            </a:extLst>
          </p:cNvSpPr>
          <p:nvPr/>
        </p:nvSpPr>
        <p:spPr>
          <a:xfrm flipH="1">
            <a:off x="323850" y="2421255"/>
            <a:ext cx="8820150" cy="16160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ru-ru"/>
            </a:pPr>
            <a:r>
              <a:rPr lang="ru-ru" sz="2000">
                <a:latin typeface="Times New Roman" pitchFamily="1" charset="-52"/>
                <a:ea typeface="Arial" pitchFamily="2" charset="-52"/>
                <a:cs typeface="Arial" pitchFamily="2" charset="-52"/>
              </a:rPr>
              <a:t>      </a:t>
            </a:r>
            <a:r>
              <a:rPr lang="ru-ru" sz="2000">
                <a:latin typeface="Symbol" pitchFamily="1" charset="2"/>
                <a:ea typeface="Arial" pitchFamily="2" charset="-52"/>
                <a:cs typeface="Times New Roman" pitchFamily="1" charset="-52"/>
              </a:rPr>
              <a:t></a:t>
            </a:r>
            <a:r>
              <a:rPr lang="ru-ru" sz="2000"/>
              <a:t> ср</a:t>
            </a:r>
            <a:r>
              <a:rPr lang="ru-ru" sz="2000">
                <a:latin typeface="Times New Roman" pitchFamily="1" charset="-52"/>
                <a:ea typeface="Arial" pitchFamily="2" charset="-52"/>
                <a:cs typeface="Times New Roman" pitchFamily="1" charset="-52"/>
              </a:rPr>
              <a:t>едняя поглощённая доза в органе или ткани. </a:t>
            </a:r>
            <a:endParaRPr lang="ru-ru" sz="2000">
              <a:latin typeface="Times New Roman" pitchFamily="1" charset="-52"/>
              <a:ea typeface="Arial" pitchFamily="2" charset="-52"/>
              <a:cs typeface="Arial" pitchFamily="2" charset="-52"/>
            </a:endParaRPr>
          </a:p>
          <a:p>
            <a:pPr algn="ctr">
              <a:defRPr lang="ru-ru"/>
            </a:pPr>
            <a:endParaRPr lang="ru-ru" sz="2000"/>
          </a:p>
          <a:p>
            <a:pPr algn="ctr">
              <a:defRPr lang="ru-ru"/>
            </a:pPr>
            <a:r>
              <a:rPr lang="ru-ru" sz="2000"/>
              <a:t>СИ  - (Дж/кг),  специальное название  </a:t>
            </a:r>
            <a:r>
              <a:rPr lang="ru-ru" sz="2000">
                <a:latin typeface="Symbol" pitchFamily="1" charset="2"/>
                <a:ea typeface="Arial" pitchFamily="2" charset="-52"/>
                <a:cs typeface="Arial" pitchFamily="2" charset="-52"/>
              </a:rPr>
              <a:t></a:t>
            </a:r>
            <a:r>
              <a:rPr lang="ru-ru" sz="2000"/>
              <a:t> </a:t>
            </a:r>
            <a:r>
              <a:rPr lang="ru-ru" sz="2000">
                <a:solidFill>
                  <a:srgbClr val="3366FF"/>
                </a:solidFill>
              </a:rPr>
              <a:t>зиверт </a:t>
            </a:r>
            <a:r>
              <a:rPr lang="ru-ru" sz="2000"/>
              <a:t>(Зв).</a:t>
            </a:r>
            <a:endParaRPr lang="ru-ru" sz="2000"/>
          </a:p>
          <a:p>
            <a:pPr algn="ctr">
              <a:defRPr lang="ru-ru"/>
            </a:pPr>
            <a:r>
              <a:rPr lang="ru-ru" sz="2000"/>
              <a:t>Внесистемная единица измерения эквивалентной дозы </a:t>
            </a:r>
            <a:r>
              <a:rPr lang="ru-ru" sz="2000">
                <a:latin typeface="Symbol" pitchFamily="1" charset="2"/>
                <a:ea typeface="Arial" pitchFamily="2" charset="-52"/>
                <a:cs typeface="Arial" pitchFamily="2" charset="-52"/>
              </a:rPr>
              <a:t></a:t>
            </a:r>
            <a:r>
              <a:rPr lang="ru-ru" sz="2000"/>
              <a:t> </a:t>
            </a:r>
            <a:r>
              <a:rPr lang="ru-ru" sz="2000">
                <a:solidFill>
                  <a:srgbClr val="3366FF"/>
                </a:solidFill>
              </a:rPr>
              <a:t>бэр</a:t>
            </a:r>
            <a:r>
              <a:rPr lang="ru-ru" sz="2000"/>
              <a:t>:</a:t>
            </a:r>
            <a:endParaRPr lang="ru-ru" sz="2000"/>
          </a:p>
          <a:p>
            <a:pPr algn="ctr">
              <a:defRPr lang="ru-ru"/>
            </a:pPr>
            <a:r>
              <a:rPr lang="ru-ru" sz="2000"/>
              <a:t> 1 бэр = 0.01 Дж/кг.</a:t>
            </a:r>
            <a:endParaRPr lang="ru-ru" sz="2000"/>
          </a:p>
        </p:txBody>
      </p:sp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468630" y="4149725"/>
          <a:ext cx="8424545" cy="259270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81395"/>
                <a:gridCol w="2343150"/>
              </a:tblGrid>
              <a:tr h="557530">
                <a:tc>
                  <a:txBody>
                    <a:bodyPr vert="horz" wrap="square" numCol="1"/>
                    <a:lstStyle/>
                    <a:p>
                      <a:pPr marL="0" marR="0" indent="0" algn="just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Источник ионизирующего излучения</a:t>
                      </a:r>
                      <a:endParaRPr lang="ru-ru" sz="2400"/>
                    </a:p>
                  </a:txBody>
                  <a:tcPr marL="90170" marR="45085" marT="90170" marB="45085">
                    <a:lnL w="254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en-us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W</a:t>
                      </a:r>
                      <a:r>
                        <a:rPr lang="en-us" sz="2400" baseline="-300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R</a:t>
                      </a:r>
                      <a:endParaRPr lang="en-us" sz="2400"/>
                    </a:p>
                  </a:txBody>
                  <a:tcPr marL="90170" marR="45085" marT="90170" marB="45085">
                    <a:lnL w="254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16281085" type="min" val="557530"/>
                  </a:ext>
                </a:extLst>
              </a:tr>
              <a:tr h="2035175">
                <a:tc>
                  <a:txBody>
                    <a:bodyPr vert="horz" wrap="square" numCol="1"/>
                    <a:lstStyle/>
                    <a:p>
                      <a:pPr marL="0" marR="0" indent="0" algn="just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 Рентгеновский,</a:t>
                      </a:r>
                      <a:r>
                        <a:rPr lang="ru-ru" sz="2400">
                          <a:latin typeface="Symbol" pitchFamily="1" charset="2"/>
                          <a:ea typeface="Arial" pitchFamily="2" charset="-52"/>
                          <a:cs typeface="Times New Roman" pitchFamily="1" charset="-52"/>
                        </a:rPr>
                        <a:t></a:t>
                      </a:r>
                      <a:r>
                        <a:rPr lang="ru-ru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, </a:t>
                      </a:r>
                      <a:r>
                        <a:rPr lang="ru-ru" sz="2400">
                          <a:latin typeface="Symbol" pitchFamily="1" charset="2"/>
                          <a:ea typeface="Arial" pitchFamily="2" charset="-52"/>
                          <a:cs typeface="Times New Roman" pitchFamily="1" charset="-52"/>
                        </a:rPr>
                        <a:t></a:t>
                      </a:r>
                      <a:r>
                        <a:rPr lang="ru-ru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, позитроны</a:t>
                      </a:r>
                      <a:endParaRPr lang="ru-ru" sz="2400">
                        <a:latin typeface="Times New Roman" pitchFamily="1" charset="-52"/>
                        <a:ea typeface="Arial" pitchFamily="2" charset="-52"/>
                        <a:cs typeface="Times New Roman" pitchFamily="1" charset="-52"/>
                      </a:endParaRPr>
                    </a:p>
                    <a:p>
                      <a:pPr marL="0" marR="0" indent="0" algn="just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Тепловые нейтроны </a:t>
                      </a:r>
                      <a:r>
                        <a:rPr lang="en-us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W</a:t>
                      </a:r>
                      <a:r>
                        <a:rPr lang="ru-ru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&lt;10кэВ, протоны</a:t>
                      </a:r>
                      <a:endParaRPr lang="ru-ru" sz="2400">
                        <a:latin typeface="Times New Roman" pitchFamily="1" charset="-52"/>
                        <a:ea typeface="Arial" pitchFamily="2" charset="-52"/>
                        <a:cs typeface="Times New Roman" pitchFamily="1" charset="-52"/>
                      </a:endParaRPr>
                    </a:p>
                    <a:p>
                      <a:pPr marL="0" marR="0" indent="0" algn="just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Нейтроны с энергией 10-100кэВ</a:t>
                      </a:r>
                      <a:endParaRPr lang="ru-ru" sz="2400">
                        <a:latin typeface="Times New Roman" pitchFamily="1" charset="-52"/>
                        <a:ea typeface="Arial" pitchFamily="2" charset="-52"/>
                        <a:cs typeface="Times New Roman" pitchFamily="1" charset="-52"/>
                      </a:endParaRPr>
                    </a:p>
                    <a:p>
                      <a:pPr marL="0" marR="0" indent="0" algn="just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Нейтроны с энергией 0.1-2 МЭВ, Альфа-лучи</a:t>
                      </a:r>
                      <a:endParaRPr lang="ru-ru" sz="2400">
                        <a:latin typeface="Times New Roman" pitchFamily="1" charset="-52"/>
                        <a:ea typeface="Arial" pitchFamily="2" charset="-52"/>
                        <a:cs typeface="Times New Roman" pitchFamily="1" charset="-52"/>
                      </a:endParaRPr>
                    </a:p>
                  </a:txBody>
                  <a:tcPr marL="90170" marR="45085" marT="90170" marB="45085">
                    <a:lnL w="254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1</a:t>
                      </a:r>
                      <a:endParaRPr lang="ru-ru" sz="2400">
                        <a:latin typeface="Times New Roman" pitchFamily="1" charset="-52"/>
                        <a:ea typeface="Arial" pitchFamily="2" charset="-52"/>
                        <a:cs typeface="Times New Roman" pitchFamily="1" charset="-52"/>
                      </a:endParaRPr>
                    </a:p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5</a:t>
                      </a:r>
                      <a:endParaRPr lang="ru-ru" sz="2400">
                        <a:latin typeface="Times New Roman" pitchFamily="1" charset="-52"/>
                        <a:ea typeface="Arial" pitchFamily="2" charset="-52"/>
                        <a:cs typeface="Times New Roman" pitchFamily="1" charset="-52"/>
                      </a:endParaRPr>
                    </a:p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10</a:t>
                      </a:r>
                      <a:endParaRPr lang="ru-ru" sz="2400">
                        <a:latin typeface="Times New Roman" pitchFamily="1" charset="-52"/>
                        <a:ea typeface="Arial" pitchFamily="2" charset="-52"/>
                        <a:cs typeface="Times New Roman" pitchFamily="1" charset="-52"/>
                      </a:endParaRPr>
                    </a:p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20</a:t>
                      </a:r>
                      <a:endParaRPr lang="ru-ru" sz="2400"/>
                    </a:p>
                  </a:txBody>
                  <a:tcPr marL="90170" marR="45085" marT="90170" marB="45085">
                    <a:lnL w="254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16281085" type="min" val="203517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subject/>
  <dc:creator>Трусов</dc:creator>
  <cp:keywords/>
  <dc:description/>
  <cp:lastModifiedBy>Преподаватель</cp:lastModifiedBy>
  <cp:revision>0</cp:revision>
  <dcterms:created xsi:type="dcterms:W3CDTF">2004-11-04T09:34:18Z</dcterms:created>
  <dcterms:modified xsi:type="dcterms:W3CDTF">2024-05-21T08:44:45Z</dcterms:modified>
</cp:coreProperties>
</file>