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19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279" r:id="rId12"/>
    <p:sldId id="313" r:id="rId13"/>
    <p:sldId id="314" r:id="rId14"/>
    <p:sldId id="315" r:id="rId15"/>
    <p:sldId id="317" r:id="rId16"/>
    <p:sldId id="316" r:id="rId17"/>
    <p:sldId id="320" r:id="rId18"/>
    <p:sldId id="312" r:id="rId19"/>
    <p:sldId id="321" r:id="rId20"/>
    <p:sldId id="27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8965-9068-41DE-A97D-A41548DF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F0A6C-5E92-4764-92BF-1C63E2FE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9C687-061A-4BAD-98B8-6082B4C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A63C1-9465-49B6-A7CF-10F8A2AF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EF23-668C-401C-82A5-4BE8D04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248A-4C49-4434-AF2D-11BF1539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05BEE-7820-4A21-82C6-0FBC1C1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1512B-250F-41DE-81E3-95CE4851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F5197-6CA8-455B-9D8C-6B9C6AD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FE9F-F3FC-4782-A13B-B476D97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5D1775-9B1E-4D84-B626-9F6CF649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C27D8-1194-4A8E-BC3E-BB19688A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49FFE-91BA-4266-B8B3-A068DC95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B9DB1-6E9D-41E9-8F5A-10615709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540E3-6E4C-4B91-9958-50FF142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3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8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4759-E434-4677-8152-C61463D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041DB-06AA-48CB-86D3-6B7F5F6D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89E28-655C-452E-BA29-4240A4A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A8AC-30D2-4D2A-8858-0E2D9D30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3C6A4-F1CF-43B1-88AE-BAC2675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D727B-2B39-4137-BD0E-15C28C0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498A0B-2A18-448C-80D9-9762B18E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221A0-4068-4A57-81F2-0474137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A12EC-E191-44CC-83EB-6CA89BB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CD2A0-A66E-41C0-B5A8-3EAA986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854B-D858-4EA6-A853-E93AE2EF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C18D-0E0D-4667-899E-70BBFD15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84666-6B9D-40B1-8B50-0140CB03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FA5E1-7EA6-4795-BF9A-64056BA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AC38E-506D-404D-ABDD-63A275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A219B-C2F6-4AEB-870F-88C907B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ABF32-77C3-48F6-B695-17387E3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CB249-82D9-4186-AFE1-6DBA642E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37A67-1728-48D7-9FD0-6913C9FE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F1529-C1DC-4D90-A318-BC28169D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450767-2EC7-4808-879D-8BFED67C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8753D9-89B7-4FB1-9B23-3FD06C3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94C5EB-DF95-40A9-A3B2-D2C2438B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64DEB-4D3A-4E78-A728-0F0B682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BE32-0E09-4B3F-AE50-EB0017C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2656-DCCB-46FE-885A-409DCA3E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A47B7B-1E3C-44B9-A4A2-1EBD42AD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A28335-37EB-4C07-B740-B517312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C48DD7-2714-4FF9-B460-3A3795F7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BB453-E62D-42BE-B750-D3BEB2C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FC47B8-FB7D-42D3-BF76-168462AE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FBFF7-1782-4E3F-8EE5-25EB11C6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6BD27-EB1C-46DD-9231-0FE7DF93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AD8A6-EA51-40F5-8C58-AAF20BC7B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34875-846A-48D3-8501-713C677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896928-E34A-4057-9ECE-B9B58BF2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8E031-DD21-40D3-88F0-827FC5C3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45FA-60F6-45DA-8303-132A9B76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CFD3A-305A-41A4-849B-6A8A6E18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01F7AC-1F68-409C-A5DE-7414C44F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93737-066C-4137-991B-1EBC3920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38607-B8D1-44FF-99DD-8E155BB7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ECBD7-3530-41A3-8D54-00C6A84C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4E85-F900-425C-917D-946D7EDD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F54AA-F79D-4AB3-B590-A665A25B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F458E-7B18-4DCE-A90A-C789DE23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EA7A-221E-4768-B02E-715597D9BF50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15C1D-9E19-4083-8010-B6D30926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EC403-41E9-4D41-A751-9A4AA79D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678" y="0"/>
            <a:ext cx="9986644" cy="105734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Санкт-Петербургский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государственный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электротехнический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«ЛЭТИ»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им.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В.И.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Ульянова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(Ленина)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08" y="1576448"/>
            <a:ext cx="11521584" cy="50435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505"/>
              </a:spcBef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520"/>
              </a:spcBef>
            </a:pP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Изучение и исследование алгоритмов </a:t>
            </a:r>
            <a:r>
              <a:rPr lang="ru-RU"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хэширования</a:t>
            </a:r>
            <a:endParaRPr lang="ru-RU" sz="28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520"/>
              </a:spcBef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00"/>
              </a:spcBef>
            </a:pPr>
            <a:r>
              <a:rPr sz="28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ru-RU"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ка:</a:t>
            </a:r>
            <a:r>
              <a:rPr lang="ru-RU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Усачева Дарья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ru-RU" sz="2800" spc="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1384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55"/>
              </a:spcBef>
            </a:pPr>
            <a:r>
              <a:rPr sz="2800" spc="-6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    	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Племянников</a:t>
            </a:r>
            <a:r>
              <a:rPr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А.К.,</a:t>
            </a:r>
            <a:r>
              <a:rPr sz="2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доцент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каф</a:t>
            </a:r>
            <a:r>
              <a:rPr sz="28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ИБ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" algn="ctr">
              <a:lnSpc>
                <a:spcPct val="100000"/>
              </a:lnSpc>
            </a:pP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лавинного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эффекта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07393"/>
              </p:ext>
            </p:extLst>
          </p:nvPr>
        </p:nvGraphicFramePr>
        <p:xfrm>
          <a:off x="2100905" y="2607837"/>
          <a:ext cx="79901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038">
                  <a:extLst>
                    <a:ext uri="{9D8B030D-6E8A-4147-A177-3AD203B41FA5}">
                      <a16:colId xmlns:a16="http://schemas.microsoft.com/office/drawing/2014/main" val="1200773476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2368966908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275155761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2474514179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3332850292"/>
                    </a:ext>
                  </a:extLst>
                </a:gridCol>
              </a:tblGrid>
              <a:tr h="57061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измерения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Изменение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Добавление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Удаление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19823"/>
                  </a:ext>
                </a:extLst>
              </a:tr>
              <a:tr h="30032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SHA-3</a:t>
                      </a:r>
                      <a:endParaRPr lang="ru-RU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73333"/>
                  </a:ext>
                </a:extLst>
              </a:tr>
              <a:tr h="360387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0786"/>
                  </a:ext>
                </a:extLst>
              </a:tr>
              <a:tr h="360387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771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Среднее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29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4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38999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алгоритма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работы функции диверсификации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ключа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1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044"/>
            <a:ext cx="12192000" cy="10259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симметричного ключа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  из персонального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пароля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99" y="2702127"/>
            <a:ext cx="10303001" cy="35527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4814" y="1849885"/>
            <a:ext cx="7641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Пароль: USACHEVADARIAVLADIMIROVNA23102002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Ключ: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42 8B 87 58 99 BB 7B 33 1F E4 86 CF 53 CE 1D F7 E2 3A 9E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1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10259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алгоритма функции диверсификации ключа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42" y="1901251"/>
            <a:ext cx="6533116" cy="38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2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38999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алгоритма вычисления кода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аутентификации сообщения HMAC</a:t>
            </a:r>
          </a:p>
        </p:txBody>
      </p:sp>
    </p:spTree>
    <p:extLst>
      <p:ext uri="{BB962C8B-B14F-4D97-AF65-F5344CB8AC3E}">
        <p14:creationId xmlns:p14="http://schemas.microsoft.com/office/powerpoint/2010/main" val="319742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375"/>
            <a:ext cx="12192000" cy="12920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вычисления кода аутентификации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HMAC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11960" y="2528861"/>
            <a:ext cx="38878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⊕ – </a:t>
            </a:r>
            <a:r>
              <a:rPr lang="ru-RU" dirty="0"/>
              <a:t>операция </a:t>
            </a:r>
            <a:r>
              <a:rPr lang="en-US" dirty="0" err="1"/>
              <a:t>xor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|| </a:t>
            </a:r>
            <a:r>
              <a:rPr lang="en-US" dirty="0"/>
              <a:t>– </a:t>
            </a:r>
            <a:r>
              <a:rPr lang="ru-RU" dirty="0"/>
              <a:t>конкатенация; </a:t>
            </a:r>
            <a:endParaRPr lang="en-US" dirty="0" smtClean="0"/>
          </a:p>
          <a:p>
            <a:r>
              <a:rPr lang="en-US" dirty="0" smtClean="0"/>
              <a:t>K </a:t>
            </a:r>
            <a:r>
              <a:rPr lang="en-US" dirty="0"/>
              <a:t>– </a:t>
            </a:r>
            <a:r>
              <a:rPr lang="ru-RU" dirty="0"/>
              <a:t>секретный ключ; </a:t>
            </a:r>
            <a:endParaRPr lang="en-US" dirty="0" smtClean="0"/>
          </a:p>
          <a:p>
            <a:r>
              <a:rPr lang="en-US" dirty="0" err="1" smtClean="0"/>
              <a:t>ipad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блок вида (0</a:t>
            </a:r>
            <a:r>
              <a:rPr lang="en-US" dirty="0"/>
              <a:t>x36 0x36 </a:t>
            </a:r>
            <a:r>
              <a:rPr lang="en-US" dirty="0" err="1"/>
              <a:t>0x36</a:t>
            </a:r>
            <a:r>
              <a:rPr lang="en-US" dirty="0"/>
              <a:t> ... 0x36 ), </a:t>
            </a:r>
            <a:r>
              <a:rPr lang="ru-RU" dirty="0"/>
              <a:t>где байт 0</a:t>
            </a:r>
            <a:r>
              <a:rPr lang="en-US" dirty="0"/>
              <a:t>x36 </a:t>
            </a:r>
            <a:r>
              <a:rPr lang="ru-RU" dirty="0"/>
              <a:t>повторяется </a:t>
            </a:r>
            <a:r>
              <a:rPr lang="en-US" dirty="0"/>
              <a:t>b </a:t>
            </a:r>
            <a:r>
              <a:rPr lang="ru-RU" dirty="0"/>
              <a:t>раз; </a:t>
            </a:r>
            <a:endParaRPr lang="en-US" dirty="0" smtClean="0"/>
          </a:p>
          <a:p>
            <a:r>
              <a:rPr lang="en-US" dirty="0" smtClean="0"/>
              <a:t>H </a:t>
            </a:r>
            <a:r>
              <a:rPr lang="en-US" dirty="0"/>
              <a:t>– </a:t>
            </a:r>
            <a:r>
              <a:rPr lang="ru-RU" dirty="0"/>
              <a:t>хеш-функция; </a:t>
            </a:r>
            <a:endParaRPr lang="en-US" dirty="0" smtClean="0"/>
          </a:p>
          <a:p>
            <a:r>
              <a:rPr lang="en-US" dirty="0" err="1" smtClean="0"/>
              <a:t>opad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блок вида (0</a:t>
            </a:r>
            <a:r>
              <a:rPr lang="en-US" dirty="0"/>
              <a:t>x5c 0x5c </a:t>
            </a:r>
            <a:r>
              <a:rPr lang="en-US" dirty="0" err="1"/>
              <a:t>0x5c</a:t>
            </a:r>
            <a:r>
              <a:rPr lang="en-US" dirty="0"/>
              <a:t> ... 0x5c), </a:t>
            </a:r>
            <a:r>
              <a:rPr lang="ru-RU" dirty="0"/>
              <a:t>где байт 0</a:t>
            </a:r>
            <a:r>
              <a:rPr lang="en-US" dirty="0"/>
              <a:t>x5c </a:t>
            </a:r>
            <a:r>
              <a:rPr lang="ru-RU" dirty="0"/>
              <a:t>повторяется </a:t>
            </a:r>
            <a:r>
              <a:rPr lang="en-US" dirty="0"/>
              <a:t>b </a:t>
            </a:r>
            <a:r>
              <a:rPr lang="ru-RU" dirty="0"/>
              <a:t>раз.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60" y="1856248"/>
            <a:ext cx="5229955" cy="514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4" y="1856248"/>
            <a:ext cx="4709876" cy="3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кода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аутентификации сообщения HMAC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31" y="1527029"/>
            <a:ext cx="8430937" cy="49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38999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атаки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дополнительной коллизии на хэш-функцию MD-5</a:t>
            </a:r>
          </a:p>
        </p:txBody>
      </p:sp>
    </p:spTree>
    <p:extLst>
      <p:ext uri="{BB962C8B-B14F-4D97-AF65-F5344CB8AC3E}">
        <p14:creationId xmlns:p14="http://schemas.microsoft.com/office/powerpoint/2010/main" val="216818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 результатов атаки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1" y="1692393"/>
            <a:ext cx="4776296" cy="37200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33" y="1629758"/>
            <a:ext cx="3455588" cy="39928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56" y="1661076"/>
            <a:ext cx="3507154" cy="38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временной сложности атак</a:t>
            </a:r>
            <a:endParaRPr lang="ru-RU" b="1" dirty="0"/>
          </a:p>
        </p:txBody>
      </p:sp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862BE1F9-50C3-485A-A927-6CE487C2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73145"/>
              </p:ext>
            </p:extLst>
          </p:nvPr>
        </p:nvGraphicFramePr>
        <p:xfrm>
          <a:off x="2244387" y="1992695"/>
          <a:ext cx="7703226" cy="330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20">
                  <a:extLst>
                    <a:ext uri="{9D8B030D-6E8A-4147-A177-3AD203B41FA5}">
                      <a16:colId xmlns:a16="http://schemas.microsoft.com/office/drawing/2014/main" val="1790693945"/>
                    </a:ext>
                  </a:extLst>
                </a:gridCol>
                <a:gridCol w="1900420">
                  <a:extLst>
                    <a:ext uri="{9D8B030D-6E8A-4147-A177-3AD203B41FA5}">
                      <a16:colId xmlns:a16="http://schemas.microsoft.com/office/drawing/2014/main" val="3887281994"/>
                    </a:ext>
                  </a:extLst>
                </a:gridCol>
                <a:gridCol w="1900420">
                  <a:extLst>
                    <a:ext uri="{9D8B030D-6E8A-4147-A177-3AD203B41FA5}">
                      <a16:colId xmlns:a16="http://schemas.microsoft.com/office/drawing/2014/main" val="1759497057"/>
                    </a:ext>
                  </a:extLst>
                </a:gridCol>
                <a:gridCol w="2001966">
                  <a:extLst>
                    <a:ext uri="{9D8B030D-6E8A-4147-A177-3AD203B41FA5}">
                      <a16:colId xmlns:a16="http://schemas.microsoft.com/office/drawing/2014/main" val="1660049010"/>
                    </a:ext>
                  </a:extLst>
                </a:gridCol>
              </a:tblGrid>
              <a:tr h="97319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Кол-во бит совпадающих частей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выполнения атаки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Кол-во бит совпадающих частей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выполнения атаки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491036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сек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 мин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53258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сек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379146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сек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9,5 дней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59008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 сек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r>
                        <a:rPr lang="ru-RU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дней</a:t>
                      </a:r>
                      <a:endParaRPr lang="ru-RU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373277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17,07 сек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6,6 лет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361446"/>
                  </a:ext>
                </a:extLst>
              </a:tr>
              <a:tr h="38928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 мин 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112 лет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B9060-BEBD-442F-9496-07BD76D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EBA99-60E9-467F-ABC1-C6DC657B4BBE}"/>
              </a:ext>
            </a:extLst>
          </p:cNvPr>
          <p:cNvSpPr txBox="1"/>
          <p:nvPr/>
        </p:nvSpPr>
        <p:spPr>
          <a:xfrm>
            <a:off x="516466" y="1295955"/>
            <a:ext cx="1115906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Повысить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свою компетенцию в области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хэширования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криптографии в целом.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6465" y="2546419"/>
            <a:ext cx="11341551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Оценить лавинный эффект хэш-функции MD5, SHA-1, SHA-256, SHA-512.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Изучить алгоритм работы функции перестановок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Keccak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Оценить лавинный эффект хэш-функции SHA-3.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Изучить алгоритм работы функции диверсификации ключа.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Изучить алгоритм вычисления код аутентификации сообщения HMAC.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Провести атаку дополнительной коллизии на хэш-функцию MD-5.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9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99F5-731B-437C-817E-2AB24CAF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206"/>
            <a:ext cx="12192000" cy="718608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4960" y="1235735"/>
            <a:ext cx="11765279" cy="4986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Изучено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влияние лавинного эффекта на хэш-функции MD-5, SHA-1, SHA-256, SHA-512 с использованием шаблонных схем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2. На основе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результатов эксперимента, собранных в таблице сделан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вывод, что в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среднее значение величины лавинного эффекта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у всех хэш-функций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Изучен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алгоритм работы функции перестановок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Keccak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с использованием шаблонной схемы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Выполнено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пять преобразований первого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раунда: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Тета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θ ),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Ро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ρ ),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Пи (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π ),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Хи (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χ ),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Йота (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). Изучено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влияние лавинного эффекта на хэш-функцию SHA-3 с использованием шаблонной схемы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На основе результатов эксперимента, собранных в таблице сделан вывод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что данная хэш-функция обладает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величина лавинного эффекта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также в районе 50%.</a:t>
            </a:r>
          </a:p>
          <a:p>
            <a:pPr>
              <a:lnSpc>
                <a:spcPct val="125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3. 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зучен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алгоритм диверсификации ключа, в результате которого получен симметричный ключ на основе заданного пароля.</a:t>
            </a:r>
          </a:p>
          <a:p>
            <a:pPr>
              <a:lnSpc>
                <a:spcPct val="125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4. 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зучен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алгоритм вычисления кода аутентификации сообщения HMAC с использованием одноимённой шаблонной схемы из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2, где в качестве ключа использован симметричный ключ, полученный на предыдущем этапе.</a:t>
            </a:r>
          </a:p>
          <a:p>
            <a:pPr>
              <a:lnSpc>
                <a:spcPct val="125000"/>
              </a:lnSpc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5. 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зучена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 проведена атака дополнительной коллизии на хэш-функцию MD-5 в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1, в результате которой определены значения времени для различного количества совпадающих бит дайджеста.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хэш-функции с n-битным значением сложность атаки дополнительной коллизии — поиска двух разных значений с одинаковыми хэш-кодами —примерно равна O(2^n)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0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лавинного эффекта хэш-функций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MD5, SHA-1, SHA-256,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SHA-512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78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аблонная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схема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лавинного эффекта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хэш-функции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CrypTool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0" y="2148386"/>
            <a:ext cx="10850800" cy="33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299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лавинного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эффекта</a:t>
            </a:r>
            <a:endParaRPr lang="ru-RU" b="1" dirty="0"/>
          </a:p>
        </p:txBody>
      </p:sp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862BE1F9-50C3-485A-A927-6CE487C2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44217"/>
              </p:ext>
            </p:extLst>
          </p:nvPr>
        </p:nvGraphicFramePr>
        <p:xfrm>
          <a:off x="2116847" y="912924"/>
          <a:ext cx="7990190" cy="561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038">
                  <a:extLst>
                    <a:ext uri="{9D8B030D-6E8A-4147-A177-3AD203B41FA5}">
                      <a16:colId xmlns:a16="http://schemas.microsoft.com/office/drawing/2014/main" val="466753468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1790693945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3887281994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1759497057"/>
                    </a:ext>
                  </a:extLst>
                </a:gridCol>
                <a:gridCol w="1598038">
                  <a:extLst>
                    <a:ext uri="{9D8B030D-6E8A-4147-A177-3AD203B41FA5}">
                      <a16:colId xmlns:a16="http://schemas.microsoft.com/office/drawing/2014/main" val="1660049010"/>
                    </a:ext>
                  </a:extLst>
                </a:gridCol>
              </a:tblGrid>
              <a:tr h="57061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измерения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Изменение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Добавление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Удаление символа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491036"/>
                  </a:ext>
                </a:extLst>
              </a:tr>
              <a:tr h="30032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MD5</a:t>
                      </a:r>
                      <a:endParaRPr lang="ru-RU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53,1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853258"/>
                  </a:ext>
                </a:extLst>
              </a:tr>
              <a:tr h="360387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49,2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49,2%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379146"/>
                  </a:ext>
                </a:extLst>
              </a:tr>
              <a:tr h="360387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55,5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50,8</a:t>
                      </a:r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41,4%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59008"/>
                  </a:ext>
                </a:extLst>
              </a:tr>
              <a:tr h="360387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Среднее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51,8%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46,9%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373277"/>
                  </a:ext>
                </a:extLst>
              </a:tr>
              <a:tr h="30032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SHA-1</a:t>
                      </a:r>
                      <a:endParaRPr kumimoji="0" lang="ru-RU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61,3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51,2%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361446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48,1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51,9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47,5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035522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56,3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56,9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54,4%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652003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Среднее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56,7%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77731"/>
                  </a:ext>
                </a:extLst>
              </a:tr>
              <a:tr h="30032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SHA-256</a:t>
                      </a:r>
                      <a:endParaRPr lang="ru-RU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53,9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54,3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08388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48,8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49,6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936440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47,7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51,2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51,2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138096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Среднее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48,2%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51,7%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016212"/>
                  </a:ext>
                </a:extLst>
              </a:tr>
              <a:tr h="300323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SHA-512</a:t>
                      </a:r>
                      <a:endParaRPr lang="ru-RU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51,2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50,8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49,4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86407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47,1%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48,4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51,6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122032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51,4%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48,6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629678"/>
                  </a:ext>
                </a:extLst>
              </a:tr>
              <a:tr h="300323">
                <a:tc vMerge="1">
                  <a:txBody>
                    <a:bodyPr/>
                    <a:lstStyle/>
                    <a:p>
                      <a:pPr algn="ctr"/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Среднее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49,9%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1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640961"/>
            <a:ext cx="12192000" cy="25030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алгоритма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работы функции перестановок </a:t>
            </a:r>
            <a:r>
              <a:rPr lang="ru-RU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Keccak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Оценка лавинного эффекта хэш-функций SHA-3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4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43A7BA-F3D3-4E32-82CA-D25C3960C500}"/>
              </a:ext>
            </a:extLst>
          </p:cNvPr>
          <p:cNvSpPr txBox="1"/>
          <p:nvPr/>
        </p:nvSpPr>
        <p:spPr>
          <a:xfrm>
            <a:off x="4639734" y="1205996"/>
            <a:ext cx="743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Первым преобразованием  в функции перестановок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идет преобразование тета.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ходе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пересчитывается значения столбца, который имеет темно-зеленый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цвет: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вычисляется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столбцов (сумма по модулю 2) светло-зеленого и бирюзового цвета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XOR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полученных значений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 столбцов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элементами столбца темно-зеленого цвета.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663DE-36A8-442B-A98F-3D0296039B8E}"/>
              </a:ext>
            </a:extLst>
          </p:cNvPr>
          <p:cNvSpPr txBox="1"/>
          <p:nvPr/>
        </p:nvSpPr>
        <p:spPr>
          <a:xfrm>
            <a:off x="4639734" y="4139966"/>
            <a:ext cx="7433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Следующим является преобразование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преобразования 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каждый проход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(по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сдвигается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циклически вправо на значение, указанное в таблице в соответствии с координатами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прохода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Верхний зеленый блок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 до поворота.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ижний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зеленый блок - проход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поворота.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397755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Преобразования первого раунда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9" y="1162252"/>
            <a:ext cx="3877163" cy="26728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8" y="3953231"/>
            <a:ext cx="3877164" cy="26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2FD3C-6CFC-4AC9-ADF2-F7CA2CC7637E}"/>
              </a:ext>
            </a:extLst>
          </p:cNvPr>
          <p:cNvSpPr txBox="1"/>
          <p:nvPr/>
        </p:nvSpPr>
        <p:spPr>
          <a:xfrm>
            <a:off x="4656668" y="1174707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Следующим является преобразование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улучшения визуализации координаты полос смещены.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ходе этого преобразования происходит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перезаписывание (перемешивание) проходов матрицы состояний.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Левый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куб — начальное промежуточное состояние, правый — новое. Следовательно проходы одного цвета станут на места, указанные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этим же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же цветом на правом кубе.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Перемещенные проходы выделены серым.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Проход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координатами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1, y =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 перемещается.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D121A-CA6B-42C5-9969-D8836AD1CAAF}"/>
              </a:ext>
            </a:extLst>
          </p:cNvPr>
          <p:cNvSpPr txBox="1"/>
          <p:nvPr/>
        </p:nvSpPr>
        <p:spPr>
          <a:xfrm>
            <a:off x="4656668" y="408902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Следующим является преобразование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ходе которого содержимое каждой строки перезаписывается в соответствии с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формулой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= a[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XOR ((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a[(x+1)mod 5, y]) AND a[(x+2)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5, y])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6053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Преобразования первого раунда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3" y="1174707"/>
            <a:ext cx="3823423" cy="261629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3894720"/>
            <a:ext cx="3823423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95EB3-FB86-4FA1-A180-AB4E97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50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Преобразования первого раунда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FB05B-2E95-44FD-8F61-CB000E845197}"/>
              </a:ext>
            </a:extLst>
          </p:cNvPr>
          <p:cNvSpPr txBox="1"/>
          <p:nvPr/>
        </p:nvSpPr>
        <p:spPr>
          <a:xfrm>
            <a:off x="6637868" y="1822497"/>
            <a:ext cx="5458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заключительным является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преобразование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йота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ходе которого содержимое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первого прохода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x=1,y=1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XOR-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ится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раундовой константой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где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номер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раунда. 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Верхний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зеленый блок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проход до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Нижний зеленый блок - проход после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91" y="1752600"/>
            <a:ext cx="5386350" cy="37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28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962</Words>
  <Application>Microsoft Office PowerPoint</Application>
  <PresentationFormat>Широкоэкранный</PresentationFormat>
  <Paragraphs>193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Презентация PowerPoint</vt:lpstr>
      <vt:lpstr>Цель работы и задачи</vt:lpstr>
      <vt:lpstr>Оценка лавинного эффекта хэш-функций MD5, SHA-1, SHA-256, SHA-512</vt:lpstr>
      <vt:lpstr>Шаблонная схема оценки лавинного эффекта хэш-функции CrypTool 2</vt:lpstr>
      <vt:lpstr>Исследование лавинного эффекта</vt:lpstr>
      <vt:lpstr>Изучение алгоритма работы функции перестановок Keccak. Оценка лавинного эффекта хэш-функций SHA-3</vt:lpstr>
      <vt:lpstr>Презентация PowerPoint</vt:lpstr>
      <vt:lpstr>Преобразования первого раунда</vt:lpstr>
      <vt:lpstr>Преобразования первого раунда</vt:lpstr>
      <vt:lpstr>Исследование лавинного эффекта</vt:lpstr>
      <vt:lpstr>Изучение алгоритма работы функции диверсификации ключа</vt:lpstr>
      <vt:lpstr>Получение симметричного ключа  из персонального пароля</vt:lpstr>
      <vt:lpstr>Схема алгоритма функции диверсификации ключа</vt:lpstr>
      <vt:lpstr>Изучение алгоритма вычисления кода аутентификации сообщения HMAC</vt:lpstr>
      <vt:lpstr>Схема алгоритма вычисления кода аутентификации HMAC </vt:lpstr>
      <vt:lpstr>Вычисление кода аутентификации сообщения HMAC</vt:lpstr>
      <vt:lpstr>Проведение атаки дополнительной коллизии на хэш-функцию MD-5</vt:lpstr>
      <vt:lpstr>Представление результатов атаки</vt:lpstr>
      <vt:lpstr>Оценка временной сложности атак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</dc:creator>
  <cp:lastModifiedBy>79064692770</cp:lastModifiedBy>
  <cp:revision>113</cp:revision>
  <cp:lastPrinted>2024-12-17T21:56:07Z</cp:lastPrinted>
  <dcterms:created xsi:type="dcterms:W3CDTF">2024-11-18T20:30:08Z</dcterms:created>
  <dcterms:modified xsi:type="dcterms:W3CDTF">2024-12-18T05:54:33Z</dcterms:modified>
</cp:coreProperties>
</file>